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63" r:id="rId5"/>
    <p:sldId id="262" r:id="rId6"/>
    <p:sldId id="264" r:id="rId7"/>
    <p:sldId id="259" r:id="rId8"/>
    <p:sldId id="258" r:id="rId9"/>
    <p:sldId id="267" r:id="rId10"/>
    <p:sldId id="266" r:id="rId11"/>
    <p:sldId id="269" r:id="rId12"/>
    <p:sldId id="285" r:id="rId13"/>
    <p:sldId id="286" r:id="rId14"/>
    <p:sldId id="287" r:id="rId15"/>
    <p:sldId id="270" r:id="rId16"/>
    <p:sldId id="271" r:id="rId17"/>
    <p:sldId id="275" r:id="rId18"/>
    <p:sldId id="272" r:id="rId19"/>
    <p:sldId id="283" r:id="rId20"/>
    <p:sldId id="278" r:id="rId21"/>
    <p:sldId id="281" r:id="rId22"/>
    <p:sldId id="282" r:id="rId23"/>
    <p:sldId id="28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2"/>
    <p:restoredTop sz="89088"/>
  </p:normalViewPr>
  <p:slideViewPr>
    <p:cSldViewPr snapToGrid="0" snapToObjects="1">
      <p:cViewPr>
        <p:scale>
          <a:sx n="110" d="100"/>
          <a:sy n="11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AB3-FEBB-6041-8738-32886774A30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9B62-36AC-4F4E-9066-CC71155EA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the problem clear? Work with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09B62-36AC-4F4E-9066-CC71155EA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5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BDBF-2F8A-6646-926A-C44D7234D8DC}" type="datetimeFigureOut">
              <a:rPr lang="en-US" smtClean="0"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AB10-09C4-444A-AF4D-5539915BA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i-SKeOcBwko?t=3m57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zeBrDU-JaY?t=2m25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SPIS 2017</a:t>
            </a:r>
          </a:p>
          <a:p>
            <a:r>
              <a:rPr lang="en-US" dirty="0"/>
              <a:t>Benjamin Cosman</a:t>
            </a:r>
          </a:p>
        </p:txBody>
      </p:sp>
    </p:spTree>
    <p:extLst>
      <p:ext uri="{BB962C8B-B14F-4D97-AF65-F5344CB8AC3E}">
        <p14:creationId xmlns:p14="http://schemas.microsoft.com/office/powerpoint/2010/main" val="18805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20869461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b="1" dirty="0" smtClean="0"/>
          </a:p>
          <a:p>
            <a:r>
              <a:rPr lang="en-US" b="1" dirty="0" smtClean="0"/>
              <a:t>Division</a:t>
            </a:r>
            <a:r>
              <a:rPr lang="en-US" dirty="0" smtClean="0"/>
              <a:t> </a:t>
            </a:r>
            <a:r>
              <a:rPr lang="en-US" dirty="0"/>
              <a:t>– Split the problem into 2 or more subproblems</a:t>
            </a:r>
            <a:endParaRPr lang="en-US" b="1" dirty="0"/>
          </a:p>
          <a:p>
            <a:r>
              <a:rPr lang="en-US" b="1" dirty="0"/>
              <a:t>Recursion</a:t>
            </a:r>
            <a:r>
              <a:rPr lang="en-US" dirty="0"/>
              <a:t> – Solve subproblems the same way as the original</a:t>
            </a:r>
            <a:endParaRPr lang="en-US" b="1" dirty="0"/>
          </a:p>
          <a:p>
            <a:r>
              <a:rPr lang="en-US" b="1" dirty="0"/>
              <a:t>Base Case</a:t>
            </a:r>
            <a:r>
              <a:rPr lang="en-US" dirty="0"/>
              <a:t> – When the problem gets small enough, declare victory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There will always be some additional work somewhere in there</a:t>
            </a:r>
          </a:p>
          <a:p>
            <a:pPr lvl="1"/>
            <a:r>
              <a:rPr lang="en-US" dirty="0"/>
              <a:t>In example 1: before recursion, to choose which subproblem to look </a:t>
            </a:r>
            <a:r>
              <a:rPr lang="en-US" dirty="0" smtClean="0"/>
              <a:t>at</a:t>
            </a:r>
          </a:p>
          <a:p>
            <a:endParaRPr lang="en-US" dirty="0"/>
          </a:p>
          <a:p>
            <a:r>
              <a:rPr lang="en-US" dirty="0" smtClean="0"/>
              <a:t>Usually best to put base case first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1435 " pathEditMode="relative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Coin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5992"/>
            <a:ext cx="10515600" cy="4351338"/>
          </a:xfrm>
        </p:spPr>
        <p:txBody>
          <a:bodyPr/>
          <a:lstStyle/>
          <a:p>
            <a:r>
              <a:rPr lang="en-US" dirty="0"/>
              <a:t>Split the coins into two piles as evenly as possible.</a:t>
            </a:r>
          </a:p>
          <a:p>
            <a:r>
              <a:rPr lang="en-US" dirty="0"/>
              <a:t>Weigh one of the piles. </a:t>
            </a:r>
          </a:p>
          <a:p>
            <a:pPr lvl="1"/>
            <a:r>
              <a:rPr lang="en-US" dirty="0"/>
              <a:t>If the weight ends in 9, it is the pile with the fake.</a:t>
            </a:r>
          </a:p>
          <a:p>
            <a:pPr lvl="1"/>
            <a:r>
              <a:rPr lang="en-US" dirty="0"/>
              <a:t>Otherwise, the other pile has the fake.</a:t>
            </a:r>
          </a:p>
          <a:p>
            <a:r>
              <a:rPr lang="en-US" dirty="0"/>
              <a:t>Use this same strategy on whichever pile has the </a:t>
            </a:r>
            <a:br>
              <a:rPr lang="en-US" dirty="0"/>
            </a:br>
            <a:r>
              <a:rPr lang="en-US" dirty="0"/>
              <a:t>fake to keep narrowing it down by half.</a:t>
            </a:r>
          </a:p>
          <a:p>
            <a:r>
              <a:rPr lang="en-US" dirty="0"/>
              <a:t>If there is one coin left, we are done: it’s the fake!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7033" y="0"/>
            <a:ext cx="6994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is is important to put that base case first?</a:t>
            </a:r>
          </a:p>
          <a:p>
            <a:pPr marL="460375" indent="-449263"/>
            <a:r>
              <a:rPr lang="en-US" sz="2800" dirty="0"/>
              <a:t>a) If we don’t, it can be impossible to do what the algorithm says</a:t>
            </a:r>
          </a:p>
          <a:p>
            <a:r>
              <a:rPr lang="en-US" sz="2800" dirty="0"/>
              <a:t>b) If we don’t, the algorithm can go on forever</a:t>
            </a:r>
          </a:p>
          <a:p>
            <a:r>
              <a:rPr lang="en-US" sz="2800" dirty="0"/>
              <a:t>c) There is a different reason it’s important</a:t>
            </a:r>
          </a:p>
          <a:p>
            <a:r>
              <a:rPr lang="en-US" sz="2800" dirty="0"/>
              <a:t>d) I don’t know</a:t>
            </a:r>
          </a:p>
        </p:txBody>
      </p:sp>
    </p:spTree>
    <p:extLst>
      <p:ext uri="{BB962C8B-B14F-4D97-AF65-F5344CB8AC3E}">
        <p14:creationId xmlns:p14="http://schemas.microsoft.com/office/powerpoint/2010/main" val="17911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00039 -0.4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Coin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2781"/>
            <a:ext cx="10515600" cy="4351338"/>
          </a:xfrm>
        </p:spPr>
        <p:txBody>
          <a:bodyPr/>
          <a:lstStyle/>
          <a:p>
            <a:r>
              <a:rPr lang="en-US"/>
              <a:t>If there is one coin left, we are done: it’s the fake</a:t>
            </a:r>
            <a:r>
              <a:rPr lang="en-US" smtClean="0"/>
              <a:t>!</a:t>
            </a:r>
          </a:p>
          <a:p>
            <a:r>
              <a:rPr lang="en-US" dirty="0" smtClean="0"/>
              <a:t>Split </a:t>
            </a:r>
            <a:r>
              <a:rPr lang="en-US" dirty="0"/>
              <a:t>the coins into two piles as evenly as possible.</a:t>
            </a:r>
          </a:p>
          <a:p>
            <a:r>
              <a:rPr lang="en-US" dirty="0"/>
              <a:t>Weigh one of the piles. </a:t>
            </a:r>
          </a:p>
          <a:p>
            <a:pPr lvl="1"/>
            <a:r>
              <a:rPr lang="en-US" dirty="0"/>
              <a:t>If the weight ends in 9, it is the pile with the fake.</a:t>
            </a:r>
          </a:p>
          <a:p>
            <a:pPr lvl="1"/>
            <a:r>
              <a:rPr lang="en-US" dirty="0"/>
              <a:t>Otherwise, the other pile has the fake.</a:t>
            </a:r>
          </a:p>
          <a:p>
            <a:r>
              <a:rPr lang="en-US" dirty="0"/>
              <a:t>Use this same strategy on whichever pile has the </a:t>
            </a:r>
            <a:br>
              <a:rPr lang="en-US" dirty="0"/>
            </a:br>
            <a:r>
              <a:rPr lang="en-US" dirty="0"/>
              <a:t>fake to keep narrowing it down by half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7033" y="0"/>
            <a:ext cx="69949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long does this algorithm take on 12 coins?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4 </a:t>
            </a:r>
            <a:r>
              <a:rPr lang="en-US" sz="2800" dirty="0" err="1" smtClean="0"/>
              <a:t>weighings</a:t>
            </a:r>
            <a:endParaRPr lang="en-US" sz="2800" dirty="0" smtClean="0"/>
          </a:p>
          <a:p>
            <a:pPr marL="514350" indent="-514350">
              <a:buAutoNum type="alphaLcParenR"/>
            </a:pPr>
            <a:r>
              <a:rPr lang="en-US" sz="2800" dirty="0" smtClean="0"/>
              <a:t>5 </a:t>
            </a:r>
            <a:r>
              <a:rPr lang="en-US" sz="2800" dirty="0" err="1" smtClean="0"/>
              <a:t>weighings</a:t>
            </a:r>
            <a:endParaRPr lang="en-US" sz="2800" dirty="0" smtClean="0"/>
          </a:p>
          <a:p>
            <a:pPr marL="514350" indent="-514350">
              <a:buAutoNum type="alphaLcParenR"/>
            </a:pPr>
            <a:r>
              <a:rPr lang="en-US" sz="2800" dirty="0" smtClean="0"/>
              <a:t>4 or 5</a:t>
            </a:r>
          </a:p>
          <a:p>
            <a:pPr marL="514350" indent="-514350">
              <a:buFontTx/>
              <a:buAutoNum type="alphaLcParenR"/>
            </a:pPr>
            <a:r>
              <a:rPr lang="en-US" sz="2800" dirty="0"/>
              <a:t>3 or 4</a:t>
            </a:r>
          </a:p>
          <a:p>
            <a:pPr marL="514350" indent="-514350">
              <a:buAutoNum type="alphaLcParenR"/>
            </a:pPr>
            <a:r>
              <a:rPr lang="en-US" sz="2800" dirty="0" smtClean="0"/>
              <a:t>I don’t know</a:t>
            </a:r>
          </a:p>
          <a:p>
            <a:pPr marL="514350" indent="-514350">
              <a:buAutoNum type="alphaLcParenR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3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Coin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2781"/>
            <a:ext cx="10515600" cy="4351338"/>
          </a:xfrm>
        </p:spPr>
        <p:txBody>
          <a:bodyPr/>
          <a:lstStyle/>
          <a:p>
            <a:r>
              <a:rPr lang="en-US" dirty="0"/>
              <a:t>If there is one coin left, we are done: it’s the fake</a:t>
            </a:r>
            <a:r>
              <a:rPr lang="en-US" dirty="0" smtClean="0"/>
              <a:t>!</a:t>
            </a:r>
          </a:p>
          <a:p>
            <a:r>
              <a:rPr lang="en-US" dirty="0" smtClean="0"/>
              <a:t>Split </a:t>
            </a:r>
            <a:r>
              <a:rPr lang="en-US" dirty="0"/>
              <a:t>the coins into two piles as evenly as possible.</a:t>
            </a:r>
          </a:p>
          <a:p>
            <a:r>
              <a:rPr lang="en-US" dirty="0"/>
              <a:t>Weigh one of the piles. </a:t>
            </a:r>
          </a:p>
          <a:p>
            <a:pPr lvl="1"/>
            <a:r>
              <a:rPr lang="en-US" dirty="0"/>
              <a:t>If the weight ends in 9, it is the pile with the fake.</a:t>
            </a:r>
          </a:p>
          <a:p>
            <a:pPr lvl="1"/>
            <a:r>
              <a:rPr lang="en-US" dirty="0"/>
              <a:t>Otherwise, the other pile has the fake.</a:t>
            </a:r>
          </a:p>
          <a:p>
            <a:r>
              <a:rPr lang="en-US" dirty="0"/>
              <a:t>Use this same strategy on whichever pile has the </a:t>
            </a:r>
            <a:br>
              <a:rPr lang="en-US" dirty="0"/>
            </a:br>
            <a:r>
              <a:rPr lang="en-US" dirty="0"/>
              <a:t>fake to keep narrowing it down by half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97033" y="0"/>
                <a:ext cx="699496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How long does this algorithm take on n coins, in the worst case?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 smtClean="0"/>
                  <a:t> n </a:t>
                </a:r>
                <a:r>
                  <a:rPr lang="en-US" sz="2800" dirty="0" err="1" smtClean="0"/>
                  <a:t>weighings</a:t>
                </a:r>
                <a:endParaRPr lang="en-US" sz="2800" dirty="0" smtClean="0"/>
              </a:p>
              <a:p>
                <a:pPr marL="514350" indent="-514350">
                  <a:buAutoNum type="alphaLcParenR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n/3 or n/4 </a:t>
                </a:r>
                <a:r>
                  <a:rPr lang="en-US" sz="2800" dirty="0" err="1" smtClean="0"/>
                  <a:t>weighings</a:t>
                </a:r>
                <a:endParaRPr lang="en-US" sz="2800" dirty="0" smtClean="0"/>
              </a:p>
              <a:p>
                <a:pPr marL="514350" indent="-514350">
                  <a:buAutoNum type="alphaLcParenR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weighings</a:t>
                </a:r>
                <a:endParaRPr lang="en-US" sz="2800" dirty="0" smtClean="0"/>
              </a:p>
              <a:p>
                <a:pPr marL="514350" indent="-514350">
                  <a:buAutoNum type="alphaLcParenR"/>
                </a:pPr>
                <a:r>
                  <a:rPr lang="en-US" sz="2800" dirty="0" smtClean="0"/>
                  <a:t> What do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mean?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I don’t know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33" y="0"/>
                <a:ext cx="6994967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831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5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refresher on Logarithms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number for which this is true: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it’s the number to which you have to raise a to get b,</a:t>
                </a:r>
              </a:p>
              <a:p>
                <a:r>
                  <a:rPr lang="is-IS" dirty="0" smtClean="0"/>
                  <a:t>…which you can think of as </a:t>
                </a:r>
                <a:r>
                  <a:rPr lang="en-US" dirty="0" smtClean="0"/>
                  <a:t>the number of times you have to divide b by a to get 1</a:t>
                </a:r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dirty="0" smtClean="0"/>
                  <a:t>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8</m:t>
                    </m:r>
                  </m:oMath>
                </a14:m>
                <a:endParaRPr lang="en-US" b="0" dirty="0" smtClean="0"/>
              </a:p>
              <a:p>
                <a:r>
                  <a:rPr lang="is-IS" dirty="0" smtClean="0"/>
                  <a:t>…o</a:t>
                </a:r>
                <a:r>
                  <a:rPr lang="en-US" dirty="0" smtClean="0"/>
                  <a:t>r because you have to divide 8 by 2 three times to get to 1</a:t>
                </a:r>
              </a:p>
              <a:p>
                <a:r>
                  <a:rPr lang="en-US" dirty="0" smtClean="0"/>
                  <a:t>Very useful for analyzing divide-and-conquer!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 smtClean="0"/>
                  <a:t> just means round up, e.g.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2.3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=3=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Tile a Grid with L’s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You have a grid of squares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squares per side. (n &gt; 0)</a:t>
                </a:r>
              </a:p>
              <a:p>
                <a:pPr lvl="1"/>
                <a:r>
                  <a:rPr lang="en-US"/>
                  <a:t>2x2, 4x4, 8x8, 16x16, etc.</a:t>
                </a:r>
              </a:p>
              <a:p>
                <a:r>
                  <a:rPr lang="en-US"/>
                  <a:t>One square has been removed from the grid.</a:t>
                </a:r>
              </a:p>
              <a:p>
                <a:r>
                  <a:rPr lang="en-US"/>
                  <a:t>Can you cover the remaining squares using non-overlapping L-shaped </a:t>
                </a:r>
                <a:r>
                  <a:rPr lang="en-US" err="1"/>
                  <a:t>trominos</a:t>
                </a:r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14126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2941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14126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2941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1756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571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31756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0571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4126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2941" y="4537275"/>
            <a:ext cx="358815" cy="358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14126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2941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31756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0571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31756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90571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49386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08201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9386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08201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7016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25831" y="381964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67016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25831" y="417846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9386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08201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49386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08201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67016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25831" y="453727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67016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25831" y="489609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14126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72941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14126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72941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31756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90571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31756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90571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14126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72941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14126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72941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31756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90571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1756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90571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949386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08201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49386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08201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67016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25831" y="525490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667016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25831" y="561372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9386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08201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949386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08201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67016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25831" y="5972535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67016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25831" y="6331350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907657" y="3819646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907657" y="4178461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66472" y="4178461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3764" y="5426705"/>
            <a:ext cx="4058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 can we split this into </a:t>
            </a:r>
            <a:r>
              <a:rPr lang="en-US" sz="2800" err="1"/>
              <a:t>subproblems</a:t>
            </a:r>
            <a:r>
              <a:rPr lang="en-US" sz="2800"/>
              <a:t> (like the original, but smaller?)</a:t>
            </a:r>
          </a:p>
        </p:txBody>
      </p:sp>
    </p:spTree>
    <p:extLst>
      <p:ext uri="{BB962C8B-B14F-4D97-AF65-F5344CB8AC3E}">
        <p14:creationId xmlns:p14="http://schemas.microsoft.com/office/powerpoint/2010/main" val="18950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2727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2727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2727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A25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A25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DA25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7522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404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522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3404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285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167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85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5167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522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044" y="3044142"/>
            <a:ext cx="358815" cy="358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7522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404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285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5167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285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167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1048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930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1048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6930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2811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8693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811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693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1048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6930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1048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6930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2811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8693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2811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8693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522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404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7522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3404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9285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5167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285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5167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7522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3404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7522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3404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9285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167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9285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5167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1048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6930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1048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6930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2811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8693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2811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8693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048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930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1048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6930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2811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8693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2811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8693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0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1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17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41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4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27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27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2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0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05 -0.24977 " pathEditMode="relative" ptsTypes="AA">
                                      <p:cBhvr>
                                        <p:cTn id="3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1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33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33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34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347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35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35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35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0.24977 L 0.18502 -0.17037 " pathEditMode="relative" rAng="0" ptsTypes="AA">
                                      <p:cBhvr>
                                        <p:cTn id="3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3958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0.24977 L 0.18502 -0.17037 " pathEditMode="relative" rAng="0" ptsTypes="AA">
                                      <p:cBhvr>
                                        <p:cTn id="3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3958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0.24977 L 0.18502 -0.17037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3958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0.24977 L 0.18502 -0.17037 " pathEditMode="relative" rAng="0" ptsTypes="AA">
                                      <p:cBhvr>
                                        <p:cTn id="3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E004"/>
                                      </p:to>
                                    </p:animClr>
                                    <p:set>
                                      <p:cBhvr>
                                        <p:cTn id="38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E004"/>
                                      </p:to>
                                    </p:animClr>
                                    <p:set>
                                      <p:cBhvr>
                                        <p:cTn id="39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E004"/>
                                      </p:to>
                                    </p:animClr>
                                    <p:set>
                                      <p:cBhvr>
                                        <p:cTn id="397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7522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404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522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3404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285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5167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285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5167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522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044" y="3044142"/>
            <a:ext cx="358815" cy="358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7522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404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285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5167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285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5167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1048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930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1048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6930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28119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86934" y="232651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8119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6934" y="268532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1048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6930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1048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6930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28119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86934" y="304414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28119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86934" y="340295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522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404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7522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3404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9285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5167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285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5167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7522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3404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7522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3404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9285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167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9285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5167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1048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6930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1048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16930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28119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86934" y="376177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28119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86934" y="412058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1048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930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1048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6930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28119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86934" y="4479402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28119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86934" y="4838217"/>
            <a:ext cx="358815" cy="35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542EC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3CEC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BE7"/>
                                      </p:to>
                                    </p:animClr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2009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E731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E7EC"/>
                                      </p:to>
                                    </p:animClr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E17"/>
                                      </p:to>
                                    </p:animClr>
                                    <p:set>
                                      <p:cBhvr>
                                        <p:cTn id="25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Tiling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grid size is 2x2 (with a removed square), place one </a:t>
            </a:r>
            <a:r>
              <a:rPr lang="en-US" err="1"/>
              <a:t>tromino</a:t>
            </a:r>
            <a:r>
              <a:rPr lang="en-US"/>
              <a:t> on the remaining 3 squares and we’re done.</a:t>
            </a:r>
          </a:p>
          <a:p>
            <a:r>
              <a:rPr lang="en-US"/>
              <a:t>Otherwise, split the grid into quarters.</a:t>
            </a:r>
          </a:p>
          <a:p>
            <a:r>
              <a:rPr lang="en-US"/>
              <a:t>The center 4 squares of the grid belong one each to the four different quarters. Place a </a:t>
            </a:r>
            <a:r>
              <a:rPr lang="en-US" err="1"/>
              <a:t>tromino</a:t>
            </a:r>
            <a:r>
              <a:rPr lang="en-US"/>
              <a:t> on the 3 of them belonging to the quarters that do not yet have a removed square. Treat those covered squares as “removed”: every quarter now has a removed square.</a:t>
            </a:r>
          </a:p>
          <a:p>
            <a:r>
              <a:rPr lang="en-US"/>
              <a:t>Solve each quarter recursively using this same algorithm.</a:t>
            </a:r>
          </a:p>
        </p:txBody>
      </p:sp>
    </p:spTree>
    <p:extLst>
      <p:ext uri="{BB962C8B-B14F-4D97-AF65-F5344CB8AC3E}">
        <p14:creationId xmlns:p14="http://schemas.microsoft.com/office/powerpoint/2010/main" val="17105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30360293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Division</a:t>
            </a:r>
            <a:r>
              <a:rPr lang="en-US" dirty="0"/>
              <a:t> – Split the problem into 2 or more subproblems</a:t>
            </a:r>
            <a:endParaRPr lang="en-US" b="1" dirty="0"/>
          </a:p>
          <a:p>
            <a:r>
              <a:rPr lang="en-US" b="1" dirty="0"/>
              <a:t>Recursion</a:t>
            </a:r>
            <a:r>
              <a:rPr lang="en-US" dirty="0"/>
              <a:t> – Solve subproblems the same way as the original</a:t>
            </a:r>
            <a:endParaRPr lang="en-US" b="1" dirty="0"/>
          </a:p>
          <a:p>
            <a:r>
              <a:rPr lang="en-US" b="1" dirty="0"/>
              <a:t>Base Case</a:t>
            </a:r>
            <a:r>
              <a:rPr lang="en-US" dirty="0"/>
              <a:t> – When the problem gets small enough, declare victory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There will always be some additional work somewhere in there</a:t>
            </a:r>
          </a:p>
          <a:p>
            <a:pPr lvl="1"/>
            <a:r>
              <a:rPr lang="en-US" dirty="0"/>
              <a:t>In example 1: before recursion, to choose which subproblem to look at</a:t>
            </a:r>
          </a:p>
          <a:p>
            <a:pPr lvl="1"/>
            <a:r>
              <a:rPr lang="en-US" b="1" dirty="0"/>
              <a:t>In example 2: before recursion, to make the subproblems actually subproblems</a:t>
            </a:r>
          </a:p>
        </p:txBody>
      </p:sp>
    </p:spTree>
    <p:extLst>
      <p:ext uri="{BB962C8B-B14F-4D97-AF65-F5344CB8AC3E}">
        <p14:creationId xmlns:p14="http://schemas.microsoft.com/office/powerpoint/2010/main" val="3934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3329" cy="4351338"/>
          </a:xfrm>
        </p:spPr>
        <p:txBody>
          <a:bodyPr>
            <a:noAutofit/>
          </a:bodyPr>
          <a:lstStyle/>
          <a:p>
            <a:r>
              <a:rPr lang="en-US" dirty="0"/>
              <a:t>There are two steps to getting from here</a:t>
            </a:r>
            <a:r>
              <a:rPr lang="is-IS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1336330425"/>
              </p:ext>
            </p:extLst>
          </p:nvPr>
        </p:nvSpPr>
        <p:spPr>
          <a:xfrm>
            <a:off x="6120160" y="2968758"/>
            <a:ext cx="5554726" cy="26776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def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findMax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(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lst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):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biggest = 0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for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 in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lst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     if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 &gt; biggest: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         biggest =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endParaRPr lang="en-US" sz="2800">
              <a:latin typeface="Courier New"/>
              <a:ea typeface="Menlo" charset="0"/>
              <a:cs typeface="Courier New"/>
            </a:endParaRP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return biggest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3634" y="3862273"/>
            <a:ext cx="2474422" cy="890621"/>
          </a:xfrm>
          <a:prstGeom prst="rightArrow">
            <a:avLst>
              <a:gd name="adj1" fmla="val 50000"/>
              <a:gd name="adj2" fmla="val 27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</a:rPr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205" y="3615087"/>
            <a:ext cx="3479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”Find the biggest number in a list of positive numbers.”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114" y="1969102"/>
            <a:ext cx="1582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/>
              <a:t>…to here: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6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3: 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have a list of numbers, e.g. [2, 4, 1, 6, 8, 5, 3, 7]</a:t>
            </a:r>
          </a:p>
          <a:p>
            <a:r>
              <a:rPr lang="en-US"/>
              <a:t>How can you sort the list?</a:t>
            </a:r>
          </a:p>
          <a:p>
            <a:r>
              <a:rPr lang="en-US"/>
              <a:t>How can you sort the list </a:t>
            </a:r>
            <a:r>
              <a:rPr lang="en-US" i="1"/>
              <a:t>quickly?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list,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“Insertion sort”: </a:t>
            </a:r>
            <a:r>
              <a:rPr lang="en-US" dirty="0">
                <a:hlinkClick r:id="rId2"/>
              </a:rPr>
              <a:t>https://youtu.be/i-SKeOcBwko?t=3m57s</a:t>
            </a:r>
            <a:endParaRPr lang="en-US" dirty="0"/>
          </a:p>
          <a:p>
            <a:r>
              <a:rPr lang="en-US" dirty="0"/>
              <a:t>In the worst case, how far do we have to slide each number?</a:t>
            </a:r>
          </a:p>
          <a:p>
            <a:pPr lvl="1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number doesn’t have to move</a:t>
            </a:r>
          </a:p>
          <a:p>
            <a:pPr lvl="1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might have to move 1 space</a:t>
            </a:r>
          </a:p>
          <a:p>
            <a:pPr lvl="1"/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might have to move 2 spaces</a:t>
            </a:r>
          </a:p>
          <a:p>
            <a:pPr lvl="1"/>
            <a:r>
              <a:rPr lang="is-IS" dirty="0"/>
              <a:t>…</a:t>
            </a:r>
          </a:p>
          <a:p>
            <a:pPr lvl="1"/>
            <a:r>
              <a:rPr lang="en-US" dirty="0"/>
              <a:t>The n</a:t>
            </a:r>
            <a:r>
              <a:rPr lang="en-US" baseline="30000" dirty="0"/>
              <a:t>th</a:t>
            </a:r>
            <a:r>
              <a:rPr lang="en-US" dirty="0"/>
              <a:t> might have to move n-1 spaces</a:t>
            </a:r>
          </a:p>
          <a:p>
            <a:r>
              <a:rPr lang="en-US" dirty="0"/>
              <a:t>Total slides: 0 + 1 + 2 + </a:t>
            </a:r>
            <a:r>
              <a:rPr lang="is-IS" dirty="0"/>
              <a:t>… + n-1 ≈ n</a:t>
            </a:r>
            <a:r>
              <a:rPr lang="en-US" baseline="30000" dirty="0"/>
              <a:t>2</a:t>
            </a:r>
            <a:r>
              <a:rPr lang="is-IS" dirty="0"/>
              <a:t>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7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list,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“Merge sort”: </a:t>
            </a:r>
            <a:r>
              <a:rPr lang="en-US" dirty="0">
                <a:hlinkClick r:id="rId2"/>
              </a:rPr>
              <a:t>https://youtu.be/TzeBrDU-JaY?t=2m25s</a:t>
            </a:r>
            <a:endParaRPr lang="en-US" dirty="0"/>
          </a:p>
          <a:p>
            <a:r>
              <a:rPr lang="en-US" dirty="0"/>
              <a:t>It takes (approx.) n comparisons to merge the lists at one level of the tree up to the next level</a:t>
            </a:r>
          </a:p>
          <a:p>
            <a:r>
              <a:rPr lang="en-US" dirty="0"/>
              <a:t>There are (approx.) log</a:t>
            </a:r>
            <a:r>
              <a:rPr lang="en-US" baseline="-25000" dirty="0"/>
              <a:t>2</a:t>
            </a:r>
            <a:r>
              <a:rPr lang="en-US" dirty="0"/>
              <a:t>n levels of the tree</a:t>
            </a:r>
          </a:p>
          <a:p>
            <a:r>
              <a:rPr lang="en-US" dirty="0"/>
              <a:t>So merge sort takes  </a:t>
            </a:r>
            <a:r>
              <a:rPr lang="is-IS" dirty="0"/>
              <a:t>≈</a:t>
            </a:r>
            <a:r>
              <a:rPr lang="en-US" dirty="0"/>
              <a:t> n * log</a:t>
            </a:r>
            <a:r>
              <a:rPr lang="en-US" baseline="-25000" dirty="0"/>
              <a:t>2</a:t>
            </a:r>
            <a:r>
              <a:rPr lang="en-US" dirty="0"/>
              <a:t>n  comparisons</a:t>
            </a:r>
          </a:p>
          <a:p>
            <a:r>
              <a:rPr lang="en-US" dirty="0"/>
              <a:t>For a large list (large n), this is many fewer than </a:t>
            </a:r>
            <a:r>
              <a:rPr lang="is-IS" dirty="0"/>
              <a:t>n</a:t>
            </a:r>
            <a:r>
              <a:rPr lang="en-US" baseline="30000" dirty="0"/>
              <a:t>2</a:t>
            </a:r>
            <a:r>
              <a:rPr lang="is-IS" dirty="0"/>
              <a:t>/2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9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86868906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Division</a:t>
            </a:r>
            <a:r>
              <a:rPr lang="en-US" dirty="0"/>
              <a:t> – Split the problem into 2 or more subproblems</a:t>
            </a:r>
            <a:endParaRPr lang="en-US" b="1" dirty="0"/>
          </a:p>
          <a:p>
            <a:r>
              <a:rPr lang="en-US" b="1" dirty="0"/>
              <a:t>Recursion</a:t>
            </a:r>
            <a:r>
              <a:rPr lang="en-US" dirty="0"/>
              <a:t> – Solve subproblems the same way as the original</a:t>
            </a:r>
            <a:endParaRPr lang="en-US" b="1" dirty="0"/>
          </a:p>
          <a:p>
            <a:r>
              <a:rPr lang="en-US" b="1" dirty="0"/>
              <a:t>Base Case</a:t>
            </a:r>
            <a:r>
              <a:rPr lang="en-US" dirty="0"/>
              <a:t> – When the problem gets small enough, declare victory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There will always be some additional work somewhere in there</a:t>
            </a:r>
          </a:p>
          <a:p>
            <a:pPr lvl="1"/>
            <a:r>
              <a:rPr lang="en-US" dirty="0"/>
              <a:t>In example 1: before recursion, to choose which subproblem to look at</a:t>
            </a:r>
          </a:p>
          <a:p>
            <a:pPr lvl="1"/>
            <a:r>
              <a:rPr lang="en-US" dirty="0"/>
              <a:t>In example 2: before recursion, to make the subproblems actually subproblems</a:t>
            </a:r>
          </a:p>
          <a:p>
            <a:pPr lvl="1"/>
            <a:r>
              <a:rPr lang="en-US" b="1" dirty="0"/>
              <a:t>In example 3: after recursion, to merge the subproblem solutions into an overall solution</a:t>
            </a:r>
          </a:p>
        </p:txBody>
      </p:sp>
    </p:spTree>
    <p:extLst>
      <p:ext uri="{BB962C8B-B14F-4D97-AF65-F5344CB8AC3E}">
        <p14:creationId xmlns:p14="http://schemas.microsoft.com/office/powerpoint/2010/main" val="29800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here Wed and Fri 8:45-10am</a:t>
            </a:r>
          </a:p>
          <a:p>
            <a:r>
              <a:rPr lang="en-US" dirty="0"/>
              <a:t>(Approximate) topic list:</a:t>
            </a:r>
          </a:p>
          <a:p>
            <a:pPr lvl="1"/>
            <a:r>
              <a:rPr lang="en-US" sz="2800" dirty="0"/>
              <a:t>Divide-and-Conquer </a:t>
            </a:r>
            <a:r>
              <a:rPr lang="en-US" sz="2800" dirty="0">
                <a:solidFill>
                  <a:srgbClr val="92D050"/>
                </a:solidFill>
              </a:rPr>
              <a:t>✓</a:t>
            </a:r>
          </a:p>
          <a:p>
            <a:pPr lvl="1"/>
            <a:r>
              <a:rPr lang="en-US" sz="2800" dirty="0"/>
              <a:t>Greedy Method</a:t>
            </a:r>
          </a:p>
          <a:p>
            <a:pPr lvl="1"/>
            <a:r>
              <a:rPr lang="en-US" sz="2800" dirty="0"/>
              <a:t>Iterative Improvement</a:t>
            </a:r>
          </a:p>
          <a:p>
            <a:pPr lvl="1"/>
            <a:r>
              <a:rPr lang="en-US" sz="2800" dirty="0"/>
              <a:t>Backtracking</a:t>
            </a:r>
          </a:p>
          <a:p>
            <a:pPr lvl="1"/>
            <a:r>
              <a:rPr lang="en-US" sz="2800" dirty="0"/>
              <a:t>Dynamic Programming</a:t>
            </a:r>
          </a:p>
          <a:p>
            <a:r>
              <a:rPr lang="en-US" dirty="0"/>
              <a:t>Homework due Sunday night at 10pm</a:t>
            </a:r>
          </a:p>
        </p:txBody>
      </p:sp>
    </p:spTree>
    <p:extLst>
      <p:ext uri="{BB962C8B-B14F-4D97-AF65-F5344CB8AC3E}">
        <p14:creationId xmlns:p14="http://schemas.microsoft.com/office/powerpoint/2010/main" val="11469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brainstorm ideas together, but write solutions by yourself</a:t>
            </a:r>
          </a:p>
          <a:p>
            <a:r>
              <a:rPr lang="en-US" dirty="0"/>
              <a:t>Do not use any resource other than those linked from the SPIS site</a:t>
            </a:r>
          </a:p>
          <a:p>
            <a:r>
              <a:rPr lang="en-US" dirty="0" smtClean="0"/>
              <a:t>Have a resource you think you should be able to use, or otherwise unsure </a:t>
            </a:r>
            <a:r>
              <a:rPr lang="en-US" dirty="0"/>
              <a:t>about these expectations? Ask me (or a mentor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week, I will be at open lab </a:t>
            </a:r>
            <a:r>
              <a:rPr lang="en-US" smtClean="0"/>
              <a:t>hours every day (1:15-2:45)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Programming </a:t>
            </a:r>
            <a:r>
              <a:rPr lang="en-US" dirty="0"/>
              <a:t>is turning </a:t>
            </a:r>
            <a:r>
              <a:rPr lang="en-US" b="1" dirty="0"/>
              <a:t>algorithms</a:t>
            </a:r>
            <a:r>
              <a:rPr lang="en-US" dirty="0"/>
              <a:t> into </a:t>
            </a:r>
            <a:r>
              <a:rPr lang="en-US" b="1" dirty="0"/>
              <a:t>code</a:t>
            </a:r>
          </a:p>
          <a:p>
            <a:r>
              <a:rPr lang="en-US" b="1" dirty="0"/>
              <a:t>APS </a:t>
            </a:r>
            <a:r>
              <a:rPr lang="en-US" dirty="0"/>
              <a:t>is finding the algorithm in the first place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/>
              <a:t>This is an important skill, and it doesn’t require a computer!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968758"/>
            <a:ext cx="3356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”For each number in the list, if it is greater than the old biggest number, forget that old number and store the new one instead.”</a:t>
            </a:r>
          </a:p>
        </p:txBody>
      </p:sp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3828555818"/>
              </p:ext>
            </p:extLst>
          </p:nvPr>
        </p:nvSpPr>
        <p:spPr>
          <a:xfrm>
            <a:off x="6120160" y="2968758"/>
            <a:ext cx="5554726" cy="26776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def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findMax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(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lst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):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biggest = 0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for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 in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lst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     if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r>
              <a:rPr lang="en-US" sz="2800" dirty="0">
                <a:latin typeface="Courier New"/>
                <a:ea typeface="Menlo" charset="0"/>
                <a:cs typeface="Courier New"/>
              </a:rPr>
              <a:t> &gt; biggest:</a:t>
            </a: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         biggest = </a:t>
            </a:r>
            <a:r>
              <a:rPr lang="en-US" sz="2800" dirty="0" err="1">
                <a:latin typeface="Courier New"/>
                <a:ea typeface="Menlo" charset="0"/>
                <a:cs typeface="Courier New"/>
              </a:rPr>
              <a:t>num</a:t>
            </a:r>
            <a:endParaRPr lang="en-US" sz="2800" dirty="0">
              <a:latin typeface="Courier New"/>
              <a:ea typeface="Menlo" charset="0"/>
              <a:cs typeface="Courier New"/>
            </a:endParaRPr>
          </a:p>
          <a:p>
            <a:r>
              <a:rPr lang="en-US" sz="2800" dirty="0">
                <a:latin typeface="Courier New"/>
                <a:ea typeface="Menlo" charset="0"/>
                <a:cs typeface="Courier New"/>
              </a:rPr>
              <a:t>    return biggest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10743" y="3862275"/>
            <a:ext cx="2474422" cy="890621"/>
          </a:xfrm>
          <a:prstGeom prst="rightArrow">
            <a:avLst>
              <a:gd name="adj1" fmla="val 50000"/>
              <a:gd name="adj2" fmla="val 27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Programming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58556" y="3070154"/>
            <a:ext cx="2249713" cy="2576260"/>
          </a:xfrm>
          <a:prstGeom prst="rightArrow">
            <a:avLst>
              <a:gd name="adj1" fmla="val 50000"/>
              <a:gd name="adj2" fmla="val 27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Algorithmic Problem Solving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615087"/>
            <a:ext cx="3479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”Find the biggest number in a list of positive numbers.”</a:t>
            </a:r>
          </a:p>
        </p:txBody>
      </p:sp>
    </p:spTree>
    <p:extLst>
      <p:ext uri="{BB962C8B-B14F-4D97-AF65-F5344CB8AC3E}">
        <p14:creationId xmlns:p14="http://schemas.microsoft.com/office/powerpoint/2010/main" val="10046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39284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39284 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39284 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4" grpId="3"/>
      <p:bldP spid="5" grpId="0"/>
      <p:bldP spid="5" grpId="2"/>
      <p:bldP spid="7" grpId="0" animBg="1"/>
      <p:bldP spid="7" grpId="3" animBg="1"/>
      <p:bldP spid="7" grpId="4" animBg="1"/>
      <p:bldP spid="8" grpId="0" animBg="1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7160" cy="4351338"/>
          </a:xfrm>
        </p:spPr>
        <p:txBody>
          <a:bodyPr/>
          <a:lstStyle/>
          <a:p>
            <a:r>
              <a:rPr lang="en-US" i="1"/>
              <a:t>“As there is little foolish wand-waving here, many of you will hardly believe this is magic.” </a:t>
            </a:r>
            <a:br>
              <a:rPr lang="en-US" i="1"/>
            </a:br>
            <a:r>
              <a:rPr lang="en-US"/>
              <a:t>–Snape, on Potions class</a:t>
            </a:r>
          </a:p>
          <a:p>
            <a:r>
              <a:rPr lang="en-US"/>
              <a:t>There will be no computers in this course, but it </a:t>
            </a:r>
            <a:r>
              <a:rPr lang="en-US" b="1"/>
              <a:t>is </a:t>
            </a:r>
            <a:r>
              <a:rPr lang="en-US"/>
              <a:t>Computer Science!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43" y="944880"/>
            <a:ext cx="7348557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in this course:</a:t>
            </a:r>
          </a:p>
          <a:p>
            <a:pPr lvl="1"/>
            <a:r>
              <a:rPr lang="en-US" sz="2800"/>
              <a:t>Develop a </a:t>
            </a:r>
            <a:r>
              <a:rPr lang="en-US" sz="2800" b="1"/>
              <a:t>toolbox</a:t>
            </a:r>
            <a:r>
              <a:rPr lang="en-US" sz="2800"/>
              <a:t> of algorithmic strategies</a:t>
            </a:r>
          </a:p>
          <a:p>
            <a:pPr lvl="1"/>
            <a:r>
              <a:rPr lang="en-US" sz="2800"/>
              <a:t>Practice applying those strategies to </a:t>
            </a:r>
            <a:r>
              <a:rPr lang="en-US" sz="2800" b="1"/>
              <a:t>solve problems</a:t>
            </a:r>
          </a:p>
          <a:p>
            <a:pPr lvl="1"/>
            <a:r>
              <a:rPr lang="en-US" sz="2800"/>
              <a:t>Write solutions </a:t>
            </a:r>
            <a:r>
              <a:rPr lang="en-US" sz="2800" b="1"/>
              <a:t>precisely</a:t>
            </a:r>
            <a:r>
              <a:rPr lang="en-US" sz="2800"/>
              <a:t> and </a:t>
            </a:r>
            <a:r>
              <a:rPr lang="en-US" sz="2800" b="1"/>
              <a:t>coherently</a:t>
            </a:r>
          </a:p>
          <a:p>
            <a:pPr lvl="1"/>
            <a:r>
              <a:rPr lang="en-US" sz="2800" b="1"/>
              <a:t>Analyze </a:t>
            </a:r>
            <a:r>
              <a:rPr lang="en-US" sz="2800"/>
              <a:t>the speed of algorithms</a:t>
            </a:r>
            <a:endParaRPr lang="en-US" sz="2800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0422" y="2921169"/>
            <a:ext cx="8671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Today: Divide-and-Conquer</a:t>
            </a:r>
          </a:p>
        </p:txBody>
      </p:sp>
    </p:spTree>
    <p:extLst>
      <p:ext uri="{BB962C8B-B14F-4D97-AF65-F5344CB8AC3E}">
        <p14:creationId xmlns:p14="http://schemas.microsoft.com/office/powerpoint/2010/main" val="1659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will be the first tool in your toolbox</a:t>
            </a:r>
          </a:p>
          <a:p>
            <a:r>
              <a:rPr lang="en-US" dirty="0"/>
              <a:t>After this week you should be able to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the Divide-and-Conquer algorithmic strategy</a:t>
            </a:r>
          </a:p>
          <a:p>
            <a:pPr lvl="1"/>
            <a:r>
              <a:rPr lang="en-US" sz="2800" b="1" dirty="0" smtClean="0"/>
              <a:t>Apply</a:t>
            </a:r>
            <a:r>
              <a:rPr lang="en-US" sz="2800" dirty="0" smtClean="0"/>
              <a:t> </a:t>
            </a:r>
            <a:r>
              <a:rPr lang="en-US" sz="2800" dirty="0"/>
              <a:t>the strategy to </a:t>
            </a:r>
            <a:r>
              <a:rPr lang="en-US" sz="2800" b="1" dirty="0"/>
              <a:t>solve</a:t>
            </a:r>
            <a:r>
              <a:rPr lang="en-US" sz="2800" dirty="0"/>
              <a:t> some of those </a:t>
            </a:r>
            <a:r>
              <a:rPr lang="en-US" sz="2800" dirty="0" smtClean="0"/>
              <a:t>problems</a:t>
            </a:r>
          </a:p>
          <a:p>
            <a:pPr lvl="1"/>
            <a:r>
              <a:rPr lang="en-US" sz="2800" b="1" dirty="0" smtClean="0"/>
              <a:t>Analyze</a:t>
            </a:r>
            <a:r>
              <a:rPr lang="en-US" sz="2800" dirty="0" smtClean="0"/>
              <a:t> how many steps a simple algorithm takes to run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09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Find the Fake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have a pile of 12 coins, 1 of which is counterfeit.</a:t>
            </a:r>
          </a:p>
          <a:p>
            <a:r>
              <a:rPr lang="en-US"/>
              <a:t>Real coins each weigh 10 grams; the fake one weighs 9.</a:t>
            </a:r>
          </a:p>
          <a:p>
            <a:r>
              <a:rPr lang="en-US"/>
              <a:t>You have a scale which can tell you how much a pile of coins weighs.</a:t>
            </a:r>
          </a:p>
          <a:p>
            <a:r>
              <a:rPr lang="en-US"/>
              <a:t>How can you identify the fake coin in as few </a:t>
            </a:r>
            <a:r>
              <a:rPr lang="en-US" err="1"/>
              <a:t>weighings</a:t>
            </a:r>
            <a:r>
              <a:rPr lang="en-US"/>
              <a:t> as possible?</a:t>
            </a:r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Fake Coin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4270"/>
            <a:ext cx="10515600" cy="4351338"/>
          </a:xfrm>
        </p:spPr>
        <p:txBody>
          <a:bodyPr/>
          <a:lstStyle/>
          <a:p>
            <a:r>
              <a:rPr lang="en-US" dirty="0"/>
              <a:t>Split the coins into two piles as evenly as </a:t>
            </a:r>
            <a:r>
              <a:rPr lang="en-US" dirty="0" smtClean="0"/>
              <a:t>possible</a:t>
            </a:r>
            <a:endParaRPr lang="en-US" dirty="0"/>
          </a:p>
          <a:p>
            <a:r>
              <a:rPr lang="en-US" dirty="0"/>
              <a:t>Weigh one of the piles. </a:t>
            </a:r>
          </a:p>
          <a:p>
            <a:pPr lvl="1"/>
            <a:r>
              <a:rPr lang="en-US" dirty="0"/>
              <a:t>If the weight ends in 9, it is the pile with the fake.</a:t>
            </a:r>
          </a:p>
          <a:p>
            <a:pPr lvl="1"/>
            <a:r>
              <a:rPr lang="en-US" dirty="0"/>
              <a:t>Otherwise, the other pile has the fake.</a:t>
            </a:r>
          </a:p>
          <a:p>
            <a:r>
              <a:rPr lang="en-US" dirty="0"/>
              <a:t>Use this same strategy on whichever pile has the </a:t>
            </a:r>
            <a:br>
              <a:rPr lang="en-US" dirty="0"/>
            </a:br>
            <a:r>
              <a:rPr lang="en-US" dirty="0"/>
              <a:t>fake to keep narrowing it down by half.</a:t>
            </a:r>
          </a:p>
          <a:p>
            <a:r>
              <a:rPr lang="en-US" dirty="0"/>
              <a:t>If there is one coin left, we are done: it’s the fake!</a:t>
            </a:r>
          </a:p>
        </p:txBody>
      </p:sp>
      <p:sp>
        <p:nvSpPr>
          <p:cNvPr id="5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70032581"/>
              </p:ext>
            </p:extLst>
          </p:nvPr>
        </p:nvSpPr>
        <p:spPr>
          <a:xfrm>
            <a:off x="838200" y="2414270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Division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/>
          </a:p>
          <a:p>
            <a:pPr lvl="1"/>
            <a:endParaRPr lang="en-US" b="1"/>
          </a:p>
          <a:p>
            <a:r>
              <a:rPr lang="en-US" b="1" dirty="0"/>
              <a:t>Recursion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b="1"/>
          </a:p>
          <a:p>
            <a:r>
              <a:rPr lang="en-US" b="1" dirty="0"/>
              <a:t>Base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412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Divide and Conquer!</a:t>
            </a:r>
          </a:p>
        </p:txBody>
      </p:sp>
    </p:spTree>
    <p:extLst>
      <p:ext uri="{BB962C8B-B14F-4D97-AF65-F5344CB8AC3E}">
        <p14:creationId xmlns:p14="http://schemas.microsoft.com/office/powerpoint/2010/main" val="18631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19506 4.44444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19505 -3.33333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950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19505 0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9506 -1.48148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9505 2.22222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1280</Words>
  <Application>Microsoft Macintosh PowerPoint</Application>
  <PresentationFormat>Widescreen</PresentationFormat>
  <Paragraphs>197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Menlo</vt:lpstr>
      <vt:lpstr>Office Theme</vt:lpstr>
      <vt:lpstr>Algorithmic Problem Solving</vt:lpstr>
      <vt:lpstr>What is APS?</vt:lpstr>
      <vt:lpstr>What is APS?</vt:lpstr>
      <vt:lpstr>What is APS?</vt:lpstr>
      <vt:lpstr>What is APS?</vt:lpstr>
      <vt:lpstr>PowerPoint Presentation</vt:lpstr>
      <vt:lpstr>Learning Goals</vt:lpstr>
      <vt:lpstr>Example 1: Find the Fake Coin</vt:lpstr>
      <vt:lpstr>Fake Coin solution</vt:lpstr>
      <vt:lpstr>Divide-and-conquer</vt:lpstr>
      <vt:lpstr>Fake Coin solution</vt:lpstr>
      <vt:lpstr>Fake Coin solution</vt:lpstr>
      <vt:lpstr>Fake Coin solution</vt:lpstr>
      <vt:lpstr>A quick refresher on Logarithms</vt:lpstr>
      <vt:lpstr>Example 2: Tile a Grid with L’s</vt:lpstr>
      <vt:lpstr>PowerPoint Presentation</vt:lpstr>
      <vt:lpstr>PowerPoint Presentation</vt:lpstr>
      <vt:lpstr>Tiling solution</vt:lpstr>
      <vt:lpstr>Divide-and-conquer</vt:lpstr>
      <vt:lpstr>Example 3: Sorting a list</vt:lpstr>
      <vt:lpstr>Sorting a list, take 1</vt:lpstr>
      <vt:lpstr>Sorting a list, take 2</vt:lpstr>
      <vt:lpstr>Divide-and-conquer</vt:lpstr>
      <vt:lpstr>Course Logistics</vt:lpstr>
      <vt:lpstr>Homework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Problem Solving</dc:title>
  <dc:creator>Benjamin Cosman</dc:creator>
  <cp:lastModifiedBy>Benjamin Cosman</cp:lastModifiedBy>
  <cp:revision>59</cp:revision>
  <dcterms:created xsi:type="dcterms:W3CDTF">2017-08-03T21:35:12Z</dcterms:created>
  <dcterms:modified xsi:type="dcterms:W3CDTF">2017-08-09T18:18:01Z</dcterms:modified>
</cp:coreProperties>
</file>