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05" r:id="rId3"/>
    <p:sldId id="292" r:id="rId4"/>
    <p:sldId id="291" r:id="rId5"/>
    <p:sldId id="301" r:id="rId6"/>
    <p:sldId id="304" r:id="rId7"/>
    <p:sldId id="293" r:id="rId8"/>
    <p:sldId id="258" r:id="rId9"/>
    <p:sldId id="288" r:id="rId10"/>
    <p:sldId id="289" r:id="rId11"/>
    <p:sldId id="294" r:id="rId12"/>
    <p:sldId id="295" r:id="rId13"/>
    <p:sldId id="296" r:id="rId14"/>
    <p:sldId id="298" r:id="rId15"/>
    <p:sldId id="297" r:id="rId16"/>
    <p:sldId id="300" r:id="rId17"/>
    <p:sldId id="299" r:id="rId18"/>
    <p:sldId id="302" r:id="rId19"/>
    <p:sldId id="303"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9"/>
    <p:restoredTop sz="89088"/>
  </p:normalViewPr>
  <p:slideViewPr>
    <p:cSldViewPr snapToGrid="0" snapToObjects="1">
      <p:cViewPr>
        <p:scale>
          <a:sx n="110" d="100"/>
          <a:sy n="110" d="100"/>
        </p:scale>
        <p:origin x="5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5EAB3-FEBB-6041-8738-32886774A30C}" type="datetimeFigureOut">
              <a:rPr lang="en-US" smtClean="0"/>
              <a:t>8/15/17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09B62-36AC-4F4E-9066-CC71155EA51D}" type="slidenum">
              <a:rPr lang="en-US" smtClean="0"/>
              <a:t>‹#›</a:t>
            </a:fld>
            <a:endParaRPr lang="en-US" dirty="0"/>
          </a:p>
        </p:txBody>
      </p:sp>
    </p:spTree>
    <p:extLst>
      <p:ext uri="{BB962C8B-B14F-4D97-AF65-F5344CB8AC3E}">
        <p14:creationId xmlns:p14="http://schemas.microsoft.com/office/powerpoint/2010/main" val="133518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the problem clear? Work with neighbors</a:t>
            </a:r>
          </a:p>
        </p:txBody>
      </p:sp>
      <p:sp>
        <p:nvSpPr>
          <p:cNvPr id="4" name="Slide Number Placeholder 3"/>
          <p:cNvSpPr>
            <a:spLocks noGrp="1"/>
          </p:cNvSpPr>
          <p:nvPr>
            <p:ph type="sldNum" sz="quarter" idx="10"/>
          </p:nvPr>
        </p:nvSpPr>
        <p:spPr/>
        <p:txBody>
          <a:bodyPr/>
          <a:lstStyle/>
          <a:p>
            <a:fld id="{FA009B62-36AC-4F4E-9066-CC71155EA51D}" type="slidenum">
              <a:rPr lang="en-US" smtClean="0"/>
              <a:t>8</a:t>
            </a:fld>
            <a:endParaRPr lang="en-US"/>
          </a:p>
        </p:txBody>
      </p:sp>
    </p:spTree>
    <p:extLst>
      <p:ext uri="{BB962C8B-B14F-4D97-AF65-F5344CB8AC3E}">
        <p14:creationId xmlns:p14="http://schemas.microsoft.com/office/powerpoint/2010/main" val="203163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the problem clear? Work with neighbors</a:t>
            </a:r>
          </a:p>
        </p:txBody>
      </p:sp>
      <p:sp>
        <p:nvSpPr>
          <p:cNvPr id="4" name="Slide Number Placeholder 3"/>
          <p:cNvSpPr>
            <a:spLocks noGrp="1"/>
          </p:cNvSpPr>
          <p:nvPr>
            <p:ph type="sldNum" sz="quarter" idx="10"/>
          </p:nvPr>
        </p:nvSpPr>
        <p:spPr/>
        <p:txBody>
          <a:bodyPr/>
          <a:lstStyle/>
          <a:p>
            <a:fld id="{FA009B62-36AC-4F4E-9066-CC71155EA51D}" type="slidenum">
              <a:rPr lang="en-US" smtClean="0"/>
              <a:t>9</a:t>
            </a:fld>
            <a:endParaRPr lang="en-US"/>
          </a:p>
        </p:txBody>
      </p:sp>
    </p:spTree>
    <p:extLst>
      <p:ext uri="{BB962C8B-B14F-4D97-AF65-F5344CB8AC3E}">
        <p14:creationId xmlns:p14="http://schemas.microsoft.com/office/powerpoint/2010/main" val="142724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09B62-36AC-4F4E-9066-CC71155EA51D}" type="slidenum">
              <a:rPr lang="en-US" smtClean="0"/>
              <a:t>13</a:t>
            </a:fld>
            <a:endParaRPr lang="en-US" dirty="0"/>
          </a:p>
        </p:txBody>
      </p:sp>
    </p:spTree>
    <p:extLst>
      <p:ext uri="{BB962C8B-B14F-4D97-AF65-F5344CB8AC3E}">
        <p14:creationId xmlns:p14="http://schemas.microsoft.com/office/powerpoint/2010/main" val="112313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09B62-36AC-4F4E-9066-CC71155EA51D}" type="slidenum">
              <a:rPr lang="en-US" smtClean="0"/>
              <a:t>14</a:t>
            </a:fld>
            <a:endParaRPr lang="en-US" dirty="0"/>
          </a:p>
        </p:txBody>
      </p:sp>
    </p:spTree>
    <p:extLst>
      <p:ext uri="{BB962C8B-B14F-4D97-AF65-F5344CB8AC3E}">
        <p14:creationId xmlns:p14="http://schemas.microsoft.com/office/powerpoint/2010/main" val="126262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09B62-36AC-4F4E-9066-CC71155EA51D}" type="slidenum">
              <a:rPr lang="en-US" smtClean="0"/>
              <a:t>15</a:t>
            </a:fld>
            <a:endParaRPr lang="en-US" dirty="0"/>
          </a:p>
        </p:txBody>
      </p:sp>
    </p:spTree>
    <p:extLst>
      <p:ext uri="{BB962C8B-B14F-4D97-AF65-F5344CB8AC3E}">
        <p14:creationId xmlns:p14="http://schemas.microsoft.com/office/powerpoint/2010/main" val="11583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09B62-36AC-4F4E-9066-CC71155EA51D}" type="slidenum">
              <a:rPr lang="en-US" smtClean="0"/>
              <a:t>16</a:t>
            </a:fld>
            <a:endParaRPr lang="en-US" dirty="0"/>
          </a:p>
        </p:txBody>
      </p:sp>
    </p:spTree>
    <p:extLst>
      <p:ext uri="{BB962C8B-B14F-4D97-AF65-F5344CB8AC3E}">
        <p14:creationId xmlns:p14="http://schemas.microsoft.com/office/powerpoint/2010/main" val="59198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1FBDBF-2F8A-6646-926A-C44D7234D8DC}" type="datetimeFigureOut">
              <a:rPr lang="en-US" smtClean="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73936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FBDBF-2F8A-6646-926A-C44D7234D8DC}" type="datetimeFigureOut">
              <a:rPr lang="en-US" smtClean="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35206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FBDBF-2F8A-6646-926A-C44D7234D8DC}" type="datetimeFigureOut">
              <a:rPr lang="en-US" smtClean="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69775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FBDBF-2F8A-6646-926A-C44D7234D8DC}" type="datetimeFigureOut">
              <a:rPr lang="en-US" smtClean="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05442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FBDBF-2F8A-6646-926A-C44D7234D8DC}" type="datetimeFigureOut">
              <a:rPr lang="en-US" smtClean="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96592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FBDBF-2F8A-6646-926A-C44D7234D8DC}" type="datetimeFigureOut">
              <a:rPr lang="en-US" smtClean="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6899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1FBDBF-2F8A-6646-926A-C44D7234D8DC}" type="datetimeFigureOut">
              <a:rPr lang="en-US" smtClean="0"/>
              <a:t>8/15/17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25265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1FBDBF-2F8A-6646-926A-C44D7234D8DC}" type="datetimeFigureOut">
              <a:rPr lang="en-US" smtClean="0"/>
              <a:t>8/15/17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64237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FBDBF-2F8A-6646-926A-C44D7234D8DC}" type="datetimeFigureOut">
              <a:rPr lang="en-US" smtClean="0"/>
              <a:t>8/15/17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83149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FBDBF-2F8A-6646-926A-C44D7234D8DC}" type="datetimeFigureOut">
              <a:rPr lang="en-US" smtClean="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206476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FBDBF-2F8A-6646-926A-C44D7234D8DC}" type="datetimeFigureOut">
              <a:rPr lang="en-US" smtClean="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AAB10-09C4-444A-AF4D-5539915BA1B3}" type="slidenum">
              <a:rPr lang="en-US" smtClean="0"/>
              <a:t>‹#›</a:t>
            </a:fld>
            <a:endParaRPr lang="en-US" dirty="0"/>
          </a:p>
        </p:txBody>
      </p:sp>
    </p:spTree>
    <p:extLst>
      <p:ext uri="{BB962C8B-B14F-4D97-AF65-F5344CB8AC3E}">
        <p14:creationId xmlns:p14="http://schemas.microsoft.com/office/powerpoint/2010/main" val="1308733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FBDBF-2F8A-6646-926A-C44D7234D8DC}" type="datetimeFigureOut">
              <a:rPr lang="en-US" smtClean="0"/>
              <a:t>8/15/17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AAB10-09C4-444A-AF4D-5539915BA1B3}" type="slidenum">
              <a:rPr lang="en-US" smtClean="0"/>
              <a:t>‹#›</a:t>
            </a:fld>
            <a:endParaRPr lang="en-US" dirty="0"/>
          </a:p>
        </p:txBody>
      </p:sp>
    </p:spTree>
    <p:extLst>
      <p:ext uri="{BB962C8B-B14F-4D97-AF65-F5344CB8AC3E}">
        <p14:creationId xmlns:p14="http://schemas.microsoft.com/office/powerpoint/2010/main" val="107518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Programming</a:t>
            </a:r>
            <a:endParaRPr lang="en-US" dirty="0"/>
          </a:p>
        </p:txBody>
      </p:sp>
      <p:sp>
        <p:nvSpPr>
          <p:cNvPr id="3" name="Subtitle 2"/>
          <p:cNvSpPr>
            <a:spLocks noGrp="1"/>
          </p:cNvSpPr>
          <p:nvPr>
            <p:ph type="subTitle" idx="1"/>
          </p:nvPr>
        </p:nvSpPr>
        <p:spPr/>
        <p:txBody>
          <a:bodyPr>
            <a:normAutofit/>
          </a:bodyPr>
          <a:lstStyle/>
          <a:p>
            <a:r>
              <a:rPr lang="en-US" dirty="0" smtClean="0"/>
              <a:t>SPIS APS 2017</a:t>
            </a:r>
          </a:p>
          <a:p>
            <a:r>
              <a:rPr lang="en-US" dirty="0" smtClean="0"/>
              <a:t>Benjamin </a:t>
            </a:r>
            <a:r>
              <a:rPr lang="en-US" dirty="0"/>
              <a:t>Cosman</a:t>
            </a:r>
          </a:p>
        </p:txBody>
      </p:sp>
    </p:spTree>
    <p:extLst>
      <p:ext uri="{BB962C8B-B14F-4D97-AF65-F5344CB8AC3E}">
        <p14:creationId xmlns:p14="http://schemas.microsoft.com/office/powerpoint/2010/main" val="1880587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 </a:t>
            </a:r>
            <a:r>
              <a:rPr lang="en-US" dirty="0" smtClean="0"/>
              <a:t>better </a:t>
            </a:r>
            <a:r>
              <a:rPr lang="en-US" dirty="0"/>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Don’t redo work we’ve already done!</a:t>
                </a:r>
              </a:p>
              <a:p>
                <a:r>
                  <a:rPr lang="en-US" dirty="0" smtClean="0"/>
                  <a:t>Compute starting from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0</m:t>
                        </m:r>
                      </m:sub>
                    </m:sSub>
                  </m:oMath>
                </a14:m>
                <a:r>
                  <a:rPr lang="en-US" dirty="0" smtClean="0"/>
                  <a:t> up to </a:t>
                </a:r>
                <a14:m>
                  <m:oMath xmlns:m="http://schemas.openxmlformats.org/officeDocument/2006/math">
                    <m:sSub>
                      <m:sSubPr>
                        <m:ctrlPr>
                          <a:rPr lang="en-US" i="1">
                            <a:latin typeface="Cambria Math" charset="0"/>
                          </a:rPr>
                        </m:ctrlPr>
                      </m:sSubPr>
                      <m:e>
                        <m:r>
                          <a:rPr lang="en-US" i="1">
                            <a:latin typeface="Cambria Math" charset="0"/>
                          </a:rPr>
                          <m:t>𝐹</m:t>
                        </m:r>
                      </m:e>
                      <m:sub>
                        <m:r>
                          <a:rPr lang="en-US" b="0" i="1" smtClean="0">
                            <a:latin typeface="Cambria Math" charset="0"/>
                          </a:rPr>
                          <m:t>𝑛</m:t>
                        </m:r>
                      </m:sub>
                    </m:sSub>
                  </m:oMath>
                </a14:m>
                <a:r>
                  <a:rPr lang="en-US" dirty="0" smtClean="0"/>
                  <a:t>, storing each result</a:t>
                </a:r>
              </a:p>
              <a:p>
                <a:pPr lvl="1"/>
                <a:r>
                  <a:rPr lang="en-US" dirty="0" smtClean="0"/>
                  <a:t>Given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0</m:t>
                        </m:r>
                      </m:sub>
                    </m:sSub>
                  </m:oMath>
                </a14:m>
                <a:r>
                  <a:rPr lang="en-US" dirty="0" smtClean="0"/>
                  <a:t> through </a:t>
                </a:r>
                <a14:m>
                  <m:oMath xmlns:m="http://schemas.openxmlformats.org/officeDocument/2006/math">
                    <m:sSub>
                      <m:sSubPr>
                        <m:ctrlPr>
                          <a:rPr lang="en-US" i="1">
                            <a:latin typeface="Cambria Math" charset="0"/>
                          </a:rPr>
                        </m:ctrlPr>
                      </m:sSubPr>
                      <m:e>
                        <m:r>
                          <a:rPr lang="en-US" i="1">
                            <a:latin typeface="Cambria Math" charset="0"/>
                          </a:rPr>
                          <m:t>𝐹</m:t>
                        </m:r>
                      </m:e>
                      <m:sub>
                        <m:r>
                          <a:rPr lang="en-US" b="0" i="1" smtClean="0">
                            <a:latin typeface="Cambria Math" charset="0"/>
                          </a:rPr>
                          <m:t>7</m:t>
                        </m:r>
                      </m:sub>
                    </m:sSub>
                  </m:oMath>
                </a14:m>
                <a:r>
                  <a:rPr lang="en-US" dirty="0" smtClean="0"/>
                  <a:t> are [0</a:t>
                </a:r>
                <a:r>
                  <a:rPr lang="en-US" dirty="0"/>
                  <a:t>, 1, 1, 2, 3, 5, 8, </a:t>
                </a:r>
                <a:r>
                  <a:rPr lang="en-US" dirty="0" smtClean="0"/>
                  <a:t>13], easy to compute </a:t>
                </a:r>
                <a14:m>
                  <m:oMath xmlns:m="http://schemas.openxmlformats.org/officeDocument/2006/math">
                    <m:sSub>
                      <m:sSubPr>
                        <m:ctrlPr>
                          <a:rPr lang="en-US" i="1" smtClean="0">
                            <a:latin typeface="Cambria Math" charset="0"/>
                          </a:rPr>
                        </m:ctrlPr>
                      </m:sSubPr>
                      <m:e>
                        <m:r>
                          <a:rPr lang="en-US" i="1">
                            <a:latin typeface="Cambria Math" charset="0"/>
                          </a:rPr>
                          <m:t>𝐹</m:t>
                        </m:r>
                      </m:e>
                      <m:sub>
                        <m:r>
                          <a:rPr lang="en-US" b="0" i="1" smtClean="0">
                            <a:latin typeface="Cambria Math" charset="0"/>
                          </a:rPr>
                          <m:t>8</m:t>
                        </m:r>
                      </m:sub>
                    </m:sSub>
                  </m:oMath>
                </a14:m>
                <a:endParaRPr lang="en-US" dirty="0" smtClean="0"/>
              </a:p>
              <a:p>
                <a:endParaRPr lang="en-US" dirty="0" smtClean="0"/>
              </a:p>
              <a:p>
                <a:r>
                  <a:rPr lang="en-US" dirty="0" smtClean="0"/>
                  <a:t>How </a:t>
                </a:r>
                <a:r>
                  <a:rPr lang="en-US" dirty="0"/>
                  <a:t>does the time to run this algorithm for finding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𝑛</m:t>
                        </m:r>
                      </m:sub>
                    </m:sSub>
                  </m:oMath>
                </a14:m>
                <a:r>
                  <a:rPr lang="en-US" dirty="0"/>
                  <a:t> scale with </a:t>
                </a:r>
                <a14:m>
                  <m:oMath xmlns:m="http://schemas.openxmlformats.org/officeDocument/2006/math">
                    <m:r>
                      <a:rPr lang="en-US" i="1">
                        <a:latin typeface="Cambria Math" charset="0"/>
                      </a:rPr>
                      <m:t>𝑛</m:t>
                    </m:r>
                  </m:oMath>
                </a14:m>
                <a:r>
                  <a:rPr lang="en-US" dirty="0"/>
                  <a:t>?</a:t>
                </a:r>
              </a:p>
              <a:p>
                <a:pPr marL="514350" indent="-514350">
                  <a:buFont typeface="+mj-lt"/>
                  <a:buAutoNum type="alphaLcParenR"/>
                </a:pPr>
                <a:r>
                  <a:rPr lang="en-US" dirty="0"/>
                  <a:t>Linearly</a:t>
                </a:r>
              </a:p>
              <a:p>
                <a:pPr marL="514350" indent="-514350">
                  <a:buFont typeface="+mj-lt"/>
                  <a:buAutoNum type="alphaLcParenR"/>
                </a:pPr>
                <a:r>
                  <a:rPr lang="en-US" dirty="0" err="1"/>
                  <a:t>Quadratically</a:t>
                </a:r>
                <a:endParaRPr lang="en-US" dirty="0"/>
              </a:p>
              <a:p>
                <a:pPr marL="514350" indent="-514350">
                  <a:buFont typeface="+mj-lt"/>
                  <a:buAutoNum type="alphaLcParenR"/>
                </a:pPr>
                <a:r>
                  <a:rPr lang="en-US" dirty="0"/>
                  <a:t>Exponentially</a:t>
                </a:r>
              </a:p>
              <a:p>
                <a:pPr marL="514350" indent="-514350">
                  <a:buFont typeface="+mj-lt"/>
                  <a:buAutoNum type="alphaLcParenR"/>
                </a:pPr>
                <a:r>
                  <a:rPr lang="en-US" dirty="0"/>
                  <a:t>I don’t </a:t>
                </a:r>
                <a:r>
                  <a:rPr lang="en-US" dirty="0" smtClean="0"/>
                  <a:t>know</a:t>
                </a:r>
              </a:p>
              <a:p>
                <a:endParaRPr lang="is-I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b="-6303"/>
                </a:stretch>
              </a:blipFill>
            </p:spPr>
            <p:txBody>
              <a:bodyPr/>
              <a:lstStyle/>
              <a:p>
                <a:r>
                  <a:rPr lang="en-US">
                    <a:noFill/>
                  </a:rPr>
                  <a:t> </a:t>
                </a:r>
              </a:p>
            </p:txBody>
          </p:sp>
        </mc:Fallback>
      </mc:AlternateContent>
    </p:spTree>
    <p:extLst>
      <p:ext uri="{BB962C8B-B14F-4D97-AF65-F5344CB8AC3E}">
        <p14:creationId xmlns:p14="http://schemas.microsoft.com/office/powerpoint/2010/main" val="16237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Like Divide-and-Conquer, recursively solve </a:t>
                </a:r>
                <a:r>
                  <a:rPr lang="en-US" dirty="0" err="1" smtClean="0"/>
                  <a:t>subproblems</a:t>
                </a:r>
                <a:endParaRPr lang="en-US" dirty="0" smtClean="0"/>
              </a:p>
              <a:p>
                <a:r>
                  <a:rPr lang="en-US" dirty="0" smtClean="0"/>
                  <a:t>Unlike D&amp;C, useful when the </a:t>
                </a:r>
                <a:r>
                  <a:rPr lang="en-US" dirty="0" err="1" smtClean="0"/>
                  <a:t>subproblems</a:t>
                </a:r>
                <a:r>
                  <a:rPr lang="en-US" dirty="0" smtClean="0"/>
                  <a:t> </a:t>
                </a:r>
                <a:r>
                  <a:rPr lang="en-US" b="1" dirty="0" smtClean="0"/>
                  <a:t>overlap</a:t>
                </a:r>
              </a:p>
              <a:p>
                <a:pPr lvl="1"/>
                <a:r>
                  <a:rPr lang="en-US" dirty="0" smtClean="0"/>
                  <a:t>E.g. to compute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15</m:t>
                        </m:r>
                      </m:sub>
                    </m:sSub>
                  </m:oMath>
                </a14:m>
                <a:r>
                  <a:rPr lang="en-US" dirty="0" smtClean="0"/>
                  <a:t> we solve the </a:t>
                </a:r>
                <a:r>
                  <a:rPr lang="en-US" dirty="0" err="1" smtClean="0"/>
                  <a:t>subproblems</a:t>
                </a:r>
                <a:r>
                  <a:rPr lang="en-US" dirty="0" smtClean="0"/>
                  <a:t> of computing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14</m:t>
                        </m:r>
                      </m:sub>
                    </m:sSub>
                  </m:oMath>
                </a14:m>
                <a:r>
                  <a:rPr lang="en-US" dirty="0" smtClean="0"/>
                  <a:t> and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3</m:t>
                        </m:r>
                      </m:sub>
                    </m:sSub>
                  </m:oMath>
                </a14:m>
                <a:endParaRPr lang="en-US" dirty="0" smtClean="0"/>
              </a:p>
              <a:p>
                <a:pPr lvl="1"/>
                <a:r>
                  <a:rPr lang="en-US" dirty="0" smtClean="0"/>
                  <a:t>These overlap because finding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3</m:t>
                        </m:r>
                      </m:sub>
                    </m:sSub>
                  </m:oMath>
                </a14:m>
                <a:r>
                  <a:rPr lang="en-US" dirty="0" smtClean="0"/>
                  <a:t> is itself useful for finding </a:t>
                </a:r>
                <a14:m>
                  <m:oMath xmlns:m="http://schemas.openxmlformats.org/officeDocument/2006/math">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4</m:t>
                        </m:r>
                      </m:sub>
                    </m:sSub>
                  </m:oMath>
                </a14:m>
                <a:endParaRPr lang="en-US" dirty="0" smtClean="0"/>
              </a:p>
              <a:p>
                <a:r>
                  <a:rPr lang="en-US" dirty="0" smtClean="0"/>
                  <a:t>Create a table of </a:t>
                </a:r>
                <a:r>
                  <a:rPr lang="en-US" dirty="0" err="1" smtClean="0"/>
                  <a:t>subproblem</a:t>
                </a:r>
                <a:r>
                  <a:rPr lang="en-US" dirty="0" smtClean="0"/>
                  <a:t> solutions</a:t>
                </a:r>
              </a:p>
              <a:p>
                <a:r>
                  <a:rPr lang="en-US" dirty="0" smtClean="0"/>
                  <a:t>Fill it in starting from whichever side is easiest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64416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Unique shortest paths</a:t>
            </a:r>
            <a:endParaRPr lang="en-US"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We have a grid of streets</a:t>
            </a:r>
          </a:p>
          <a:p>
            <a:r>
              <a:rPr lang="en-US" dirty="0" smtClean="0"/>
              <a:t>We want to travel from the top left to the bottom right as fast as possible</a:t>
            </a:r>
          </a:p>
          <a:p>
            <a:r>
              <a:rPr lang="en-US" dirty="0" smtClean="0"/>
              <a:t>How many different ways are there to do this?</a:t>
            </a:r>
            <a:endParaRPr lang="en-US"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639430759"/>
              </p:ext>
            </p:extLst>
          </p:nvPr>
        </p:nvGraphicFramePr>
        <p:xfrm>
          <a:off x="3495554" y="2902071"/>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80261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shortest paths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1727760"/>
              </p:ext>
            </p:extLst>
          </p:nvPr>
        </p:nvGraphicFramePr>
        <p:xfrm>
          <a:off x="3530278" y="1825625"/>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3" name="Freeform 2"/>
          <p:cNvSpPr/>
          <p:nvPr/>
        </p:nvSpPr>
        <p:spPr>
          <a:xfrm>
            <a:off x="3483980" y="2685327"/>
            <a:ext cx="3808071" cy="2893929"/>
          </a:xfrm>
          <a:custGeom>
            <a:avLst/>
            <a:gdLst>
              <a:gd name="connsiteX0" fmla="*/ 0 w 3808071"/>
              <a:gd name="connsiteY0" fmla="*/ 81022 h 2893929"/>
              <a:gd name="connsiteX1" fmla="*/ 46298 w 3808071"/>
              <a:gd name="connsiteY1" fmla="*/ 92597 h 2893929"/>
              <a:gd name="connsiteX2" fmla="*/ 81023 w 3808071"/>
              <a:gd name="connsiteY2" fmla="*/ 81022 h 2893929"/>
              <a:gd name="connsiteX3" fmla="*/ 138896 w 3808071"/>
              <a:gd name="connsiteY3" fmla="*/ 69448 h 2893929"/>
              <a:gd name="connsiteX4" fmla="*/ 219919 w 3808071"/>
              <a:gd name="connsiteY4" fmla="*/ 46298 h 2893929"/>
              <a:gd name="connsiteX5" fmla="*/ 300942 w 3808071"/>
              <a:gd name="connsiteY5" fmla="*/ 11574 h 2893929"/>
              <a:gd name="connsiteX6" fmla="*/ 416688 w 3808071"/>
              <a:gd name="connsiteY6" fmla="*/ 0 h 2893929"/>
              <a:gd name="connsiteX7" fmla="*/ 821802 w 3808071"/>
              <a:gd name="connsiteY7" fmla="*/ 11574 h 2893929"/>
              <a:gd name="connsiteX8" fmla="*/ 868101 w 3808071"/>
              <a:gd name="connsiteY8" fmla="*/ 23149 h 2893929"/>
              <a:gd name="connsiteX9" fmla="*/ 937549 w 3808071"/>
              <a:gd name="connsiteY9" fmla="*/ 46298 h 2893929"/>
              <a:gd name="connsiteX10" fmla="*/ 972273 w 3808071"/>
              <a:gd name="connsiteY10" fmla="*/ 69448 h 2893929"/>
              <a:gd name="connsiteX11" fmla="*/ 1006997 w 3808071"/>
              <a:gd name="connsiteY11" fmla="*/ 428263 h 2893929"/>
              <a:gd name="connsiteX12" fmla="*/ 1030147 w 3808071"/>
              <a:gd name="connsiteY12" fmla="*/ 578734 h 2893929"/>
              <a:gd name="connsiteX13" fmla="*/ 1041721 w 3808071"/>
              <a:gd name="connsiteY13" fmla="*/ 706055 h 2893929"/>
              <a:gd name="connsiteX14" fmla="*/ 1053296 w 3808071"/>
              <a:gd name="connsiteY14" fmla="*/ 763929 h 2893929"/>
              <a:gd name="connsiteX15" fmla="*/ 1064871 w 3808071"/>
              <a:gd name="connsiteY15" fmla="*/ 937549 h 2893929"/>
              <a:gd name="connsiteX16" fmla="*/ 1099595 w 3808071"/>
              <a:gd name="connsiteY16" fmla="*/ 949124 h 2893929"/>
              <a:gd name="connsiteX17" fmla="*/ 1169043 w 3808071"/>
              <a:gd name="connsiteY17" fmla="*/ 1006997 h 2893929"/>
              <a:gd name="connsiteX18" fmla="*/ 1203767 w 3808071"/>
              <a:gd name="connsiteY18" fmla="*/ 1018572 h 2893929"/>
              <a:gd name="connsiteX19" fmla="*/ 1469985 w 3808071"/>
              <a:gd name="connsiteY19" fmla="*/ 1041721 h 2893929"/>
              <a:gd name="connsiteX20" fmla="*/ 1782501 w 3808071"/>
              <a:gd name="connsiteY20" fmla="*/ 1064870 h 2893929"/>
              <a:gd name="connsiteX21" fmla="*/ 1875098 w 3808071"/>
              <a:gd name="connsiteY21" fmla="*/ 1088020 h 2893929"/>
              <a:gd name="connsiteX22" fmla="*/ 1956121 w 3808071"/>
              <a:gd name="connsiteY22" fmla="*/ 1157468 h 2893929"/>
              <a:gd name="connsiteX23" fmla="*/ 1979271 w 3808071"/>
              <a:gd name="connsiteY23" fmla="*/ 1215341 h 2893929"/>
              <a:gd name="connsiteX24" fmla="*/ 2002420 w 3808071"/>
              <a:gd name="connsiteY24" fmla="*/ 1250065 h 2893929"/>
              <a:gd name="connsiteX25" fmla="*/ 1979271 w 3808071"/>
              <a:gd name="connsiteY25" fmla="*/ 1446835 h 2893929"/>
              <a:gd name="connsiteX26" fmla="*/ 1967696 w 3808071"/>
              <a:gd name="connsiteY26" fmla="*/ 2245488 h 2893929"/>
              <a:gd name="connsiteX27" fmla="*/ 1956121 w 3808071"/>
              <a:gd name="connsiteY27" fmla="*/ 2326511 h 2893929"/>
              <a:gd name="connsiteX28" fmla="*/ 1967696 w 3808071"/>
              <a:gd name="connsiteY28" fmla="*/ 2743200 h 2893929"/>
              <a:gd name="connsiteX29" fmla="*/ 2013995 w 3808071"/>
              <a:gd name="connsiteY29" fmla="*/ 2801073 h 2893929"/>
              <a:gd name="connsiteX30" fmla="*/ 2060293 w 3808071"/>
              <a:gd name="connsiteY30" fmla="*/ 2812648 h 2893929"/>
              <a:gd name="connsiteX31" fmla="*/ 2106592 w 3808071"/>
              <a:gd name="connsiteY31" fmla="*/ 2835797 h 2893929"/>
              <a:gd name="connsiteX32" fmla="*/ 3264061 w 3808071"/>
              <a:gd name="connsiteY32" fmla="*/ 2847372 h 2893929"/>
              <a:gd name="connsiteX33" fmla="*/ 3483979 w 3808071"/>
              <a:gd name="connsiteY33" fmla="*/ 2858946 h 2893929"/>
              <a:gd name="connsiteX34" fmla="*/ 3553428 w 3808071"/>
              <a:gd name="connsiteY34" fmla="*/ 2870521 h 2893929"/>
              <a:gd name="connsiteX35" fmla="*/ 3703898 w 3808071"/>
              <a:gd name="connsiteY35" fmla="*/ 2882096 h 2893929"/>
              <a:gd name="connsiteX36" fmla="*/ 3808071 w 3808071"/>
              <a:gd name="connsiteY36" fmla="*/ 2893670 h 2893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08071" h="2893929">
                <a:moveTo>
                  <a:pt x="0" y="81022"/>
                </a:moveTo>
                <a:cubicBezTo>
                  <a:pt x="15433" y="84880"/>
                  <a:pt x="30390" y="92597"/>
                  <a:pt x="46298" y="92597"/>
                </a:cubicBezTo>
                <a:cubicBezTo>
                  <a:pt x="58499" y="92597"/>
                  <a:pt x="69186" y="83981"/>
                  <a:pt x="81023" y="81022"/>
                </a:cubicBezTo>
                <a:cubicBezTo>
                  <a:pt x="100109" y="76251"/>
                  <a:pt x="119691" y="73716"/>
                  <a:pt x="138896" y="69448"/>
                </a:cubicBezTo>
                <a:cubicBezTo>
                  <a:pt x="159228" y="64930"/>
                  <a:pt x="199097" y="55222"/>
                  <a:pt x="219919" y="46298"/>
                </a:cubicBezTo>
                <a:cubicBezTo>
                  <a:pt x="244798" y="35636"/>
                  <a:pt x="272711" y="15917"/>
                  <a:pt x="300942" y="11574"/>
                </a:cubicBezTo>
                <a:cubicBezTo>
                  <a:pt x="339266" y="5678"/>
                  <a:pt x="378106" y="3858"/>
                  <a:pt x="416688" y="0"/>
                </a:cubicBezTo>
                <a:cubicBezTo>
                  <a:pt x="551726" y="3858"/>
                  <a:pt x="686886" y="4655"/>
                  <a:pt x="821802" y="11574"/>
                </a:cubicBezTo>
                <a:cubicBezTo>
                  <a:pt x="837689" y="12389"/>
                  <a:pt x="852864" y="18578"/>
                  <a:pt x="868101" y="23149"/>
                </a:cubicBezTo>
                <a:cubicBezTo>
                  <a:pt x="891473" y="30161"/>
                  <a:pt x="937549" y="46298"/>
                  <a:pt x="937549" y="46298"/>
                </a:cubicBezTo>
                <a:cubicBezTo>
                  <a:pt x="949124" y="54015"/>
                  <a:pt x="961410" y="60758"/>
                  <a:pt x="972273" y="69448"/>
                </a:cubicBezTo>
                <a:cubicBezTo>
                  <a:pt x="1074105" y="150913"/>
                  <a:pt x="1000012" y="295555"/>
                  <a:pt x="1006997" y="428263"/>
                </a:cubicBezTo>
                <a:cubicBezTo>
                  <a:pt x="1011441" y="512694"/>
                  <a:pt x="1014145" y="514728"/>
                  <a:pt x="1030147" y="578734"/>
                </a:cubicBezTo>
                <a:cubicBezTo>
                  <a:pt x="1034005" y="621174"/>
                  <a:pt x="1036435" y="663769"/>
                  <a:pt x="1041721" y="706055"/>
                </a:cubicBezTo>
                <a:cubicBezTo>
                  <a:pt x="1044161" y="725576"/>
                  <a:pt x="1051338" y="744353"/>
                  <a:pt x="1053296" y="763929"/>
                </a:cubicBezTo>
                <a:cubicBezTo>
                  <a:pt x="1059068" y="821643"/>
                  <a:pt x="1050803" y="881279"/>
                  <a:pt x="1064871" y="937549"/>
                </a:cubicBezTo>
                <a:cubicBezTo>
                  <a:pt x="1067830" y="949386"/>
                  <a:pt x="1088682" y="943668"/>
                  <a:pt x="1099595" y="949124"/>
                </a:cubicBezTo>
                <a:cubicBezTo>
                  <a:pt x="1175334" y="986993"/>
                  <a:pt x="1092247" y="955799"/>
                  <a:pt x="1169043" y="1006997"/>
                </a:cubicBezTo>
                <a:cubicBezTo>
                  <a:pt x="1179195" y="1013765"/>
                  <a:pt x="1191930" y="1015613"/>
                  <a:pt x="1203767" y="1018572"/>
                </a:cubicBezTo>
                <a:cubicBezTo>
                  <a:pt x="1299362" y="1042470"/>
                  <a:pt x="1349772" y="1033707"/>
                  <a:pt x="1469985" y="1041721"/>
                </a:cubicBezTo>
                <a:lnTo>
                  <a:pt x="1782501" y="1064870"/>
                </a:lnTo>
                <a:cubicBezTo>
                  <a:pt x="1797157" y="1067801"/>
                  <a:pt x="1855933" y="1077068"/>
                  <a:pt x="1875098" y="1088020"/>
                </a:cubicBezTo>
                <a:cubicBezTo>
                  <a:pt x="1909746" y="1107819"/>
                  <a:pt x="1928754" y="1130101"/>
                  <a:pt x="1956121" y="1157468"/>
                </a:cubicBezTo>
                <a:cubicBezTo>
                  <a:pt x="1963838" y="1176759"/>
                  <a:pt x="1969979" y="1196757"/>
                  <a:pt x="1979271" y="1215341"/>
                </a:cubicBezTo>
                <a:cubicBezTo>
                  <a:pt x="1985492" y="1227783"/>
                  <a:pt x="2001603" y="1236178"/>
                  <a:pt x="2002420" y="1250065"/>
                </a:cubicBezTo>
                <a:cubicBezTo>
                  <a:pt x="2009264" y="1366414"/>
                  <a:pt x="2003623" y="1373774"/>
                  <a:pt x="1979271" y="1446835"/>
                </a:cubicBezTo>
                <a:cubicBezTo>
                  <a:pt x="1975413" y="1713053"/>
                  <a:pt x="1974700" y="1979335"/>
                  <a:pt x="1967696" y="2245488"/>
                </a:cubicBezTo>
                <a:cubicBezTo>
                  <a:pt x="1966978" y="2272760"/>
                  <a:pt x="1956121" y="2299229"/>
                  <a:pt x="1956121" y="2326511"/>
                </a:cubicBezTo>
                <a:cubicBezTo>
                  <a:pt x="1956121" y="2465461"/>
                  <a:pt x="1957039" y="2604659"/>
                  <a:pt x="1967696" y="2743200"/>
                </a:cubicBezTo>
                <a:cubicBezTo>
                  <a:pt x="1968350" y="2751707"/>
                  <a:pt x="2003403" y="2795777"/>
                  <a:pt x="2013995" y="2801073"/>
                </a:cubicBezTo>
                <a:cubicBezTo>
                  <a:pt x="2028223" y="2808187"/>
                  <a:pt x="2045398" y="2807062"/>
                  <a:pt x="2060293" y="2812648"/>
                </a:cubicBezTo>
                <a:cubicBezTo>
                  <a:pt x="2076449" y="2818706"/>
                  <a:pt x="2089345" y="2835299"/>
                  <a:pt x="2106592" y="2835797"/>
                </a:cubicBezTo>
                <a:cubicBezTo>
                  <a:pt x="2492274" y="2846922"/>
                  <a:pt x="2878238" y="2843514"/>
                  <a:pt x="3264061" y="2847372"/>
                </a:cubicBezTo>
                <a:cubicBezTo>
                  <a:pt x="3337367" y="2851230"/>
                  <a:pt x="3410805" y="2853092"/>
                  <a:pt x="3483979" y="2858946"/>
                </a:cubicBezTo>
                <a:cubicBezTo>
                  <a:pt x="3507373" y="2860818"/>
                  <a:pt x="3530088" y="2868064"/>
                  <a:pt x="3553428" y="2870521"/>
                </a:cubicBezTo>
                <a:cubicBezTo>
                  <a:pt x="3603456" y="2875787"/>
                  <a:pt x="3653741" y="2878238"/>
                  <a:pt x="3703898" y="2882096"/>
                </a:cubicBezTo>
                <a:cubicBezTo>
                  <a:pt x="3776905" y="2896696"/>
                  <a:pt x="3742099" y="2893670"/>
                  <a:pt x="3808071" y="289367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518704" y="2858947"/>
            <a:ext cx="3854385" cy="2835797"/>
          </a:xfrm>
          <a:custGeom>
            <a:avLst/>
            <a:gdLst>
              <a:gd name="connsiteX0" fmla="*/ 23149 w 3854385"/>
              <a:gd name="connsiteY0" fmla="*/ 0 h 2835797"/>
              <a:gd name="connsiteX1" fmla="*/ 0 w 3854385"/>
              <a:gd name="connsiteY1" fmla="*/ 185195 h 2835797"/>
              <a:gd name="connsiteX2" fmla="*/ 11574 w 3854385"/>
              <a:gd name="connsiteY2" fmla="*/ 717630 h 2835797"/>
              <a:gd name="connsiteX3" fmla="*/ 81023 w 3854385"/>
              <a:gd name="connsiteY3" fmla="*/ 810228 h 2835797"/>
              <a:gd name="connsiteX4" fmla="*/ 115747 w 3854385"/>
              <a:gd name="connsiteY4" fmla="*/ 833377 h 2835797"/>
              <a:gd name="connsiteX5" fmla="*/ 162045 w 3854385"/>
              <a:gd name="connsiteY5" fmla="*/ 844952 h 2835797"/>
              <a:gd name="connsiteX6" fmla="*/ 196769 w 3854385"/>
              <a:gd name="connsiteY6" fmla="*/ 856526 h 2835797"/>
              <a:gd name="connsiteX7" fmla="*/ 613458 w 3854385"/>
              <a:gd name="connsiteY7" fmla="*/ 868101 h 2835797"/>
              <a:gd name="connsiteX8" fmla="*/ 763929 w 3854385"/>
              <a:gd name="connsiteY8" fmla="*/ 891250 h 2835797"/>
              <a:gd name="connsiteX9" fmla="*/ 1006997 w 3854385"/>
              <a:gd name="connsiteY9" fmla="*/ 868101 h 2835797"/>
              <a:gd name="connsiteX10" fmla="*/ 1215342 w 3854385"/>
              <a:gd name="connsiteY10" fmla="*/ 879676 h 2835797"/>
              <a:gd name="connsiteX11" fmla="*/ 1273215 w 3854385"/>
              <a:gd name="connsiteY11" fmla="*/ 937549 h 2835797"/>
              <a:gd name="connsiteX12" fmla="*/ 1307939 w 3854385"/>
              <a:gd name="connsiteY12" fmla="*/ 949124 h 2835797"/>
              <a:gd name="connsiteX13" fmla="*/ 1666754 w 3854385"/>
              <a:gd name="connsiteY13" fmla="*/ 972273 h 2835797"/>
              <a:gd name="connsiteX14" fmla="*/ 1713053 w 3854385"/>
              <a:gd name="connsiteY14" fmla="*/ 983848 h 2835797"/>
              <a:gd name="connsiteX15" fmla="*/ 1794076 w 3854385"/>
              <a:gd name="connsiteY15" fmla="*/ 1030147 h 2835797"/>
              <a:gd name="connsiteX16" fmla="*/ 1828800 w 3854385"/>
              <a:gd name="connsiteY16" fmla="*/ 1041721 h 2835797"/>
              <a:gd name="connsiteX17" fmla="*/ 1851949 w 3854385"/>
              <a:gd name="connsiteY17" fmla="*/ 1064871 h 2835797"/>
              <a:gd name="connsiteX18" fmla="*/ 1886673 w 3854385"/>
              <a:gd name="connsiteY18" fmla="*/ 1088020 h 2835797"/>
              <a:gd name="connsiteX19" fmla="*/ 1863524 w 3854385"/>
              <a:gd name="connsiteY19" fmla="*/ 1331088 h 2835797"/>
              <a:gd name="connsiteX20" fmla="*/ 1851949 w 3854385"/>
              <a:gd name="connsiteY20" fmla="*/ 1504709 h 2835797"/>
              <a:gd name="connsiteX21" fmla="*/ 1817225 w 3854385"/>
              <a:gd name="connsiteY21" fmla="*/ 1666754 h 2835797"/>
              <a:gd name="connsiteX22" fmla="*/ 1828800 w 3854385"/>
              <a:gd name="connsiteY22" fmla="*/ 1875099 h 2835797"/>
              <a:gd name="connsiteX23" fmla="*/ 1851949 w 3854385"/>
              <a:gd name="connsiteY23" fmla="*/ 1979271 h 2835797"/>
              <a:gd name="connsiteX24" fmla="*/ 1863524 w 3854385"/>
              <a:gd name="connsiteY24" fmla="*/ 2118167 h 2835797"/>
              <a:gd name="connsiteX25" fmla="*/ 1886673 w 3854385"/>
              <a:gd name="connsiteY25" fmla="*/ 2639028 h 2835797"/>
              <a:gd name="connsiteX26" fmla="*/ 1909823 w 3854385"/>
              <a:gd name="connsiteY26" fmla="*/ 2673752 h 2835797"/>
              <a:gd name="connsiteX27" fmla="*/ 1944547 w 3854385"/>
              <a:gd name="connsiteY27" fmla="*/ 2685326 h 2835797"/>
              <a:gd name="connsiteX28" fmla="*/ 2002420 w 3854385"/>
              <a:gd name="connsiteY28" fmla="*/ 2708476 h 2835797"/>
              <a:gd name="connsiteX29" fmla="*/ 2048719 w 3854385"/>
              <a:gd name="connsiteY29" fmla="*/ 2731625 h 2835797"/>
              <a:gd name="connsiteX30" fmla="*/ 2176040 w 3854385"/>
              <a:gd name="connsiteY30" fmla="*/ 2754775 h 2835797"/>
              <a:gd name="connsiteX31" fmla="*/ 2801073 w 3854385"/>
              <a:gd name="connsiteY31" fmla="*/ 2766349 h 2835797"/>
              <a:gd name="connsiteX32" fmla="*/ 2870521 w 3854385"/>
              <a:gd name="connsiteY32" fmla="*/ 2777924 h 2835797"/>
              <a:gd name="connsiteX33" fmla="*/ 3565002 w 3854385"/>
              <a:gd name="connsiteY33" fmla="*/ 2801073 h 2835797"/>
              <a:gd name="connsiteX34" fmla="*/ 3750197 w 3854385"/>
              <a:gd name="connsiteY34" fmla="*/ 2812648 h 2835797"/>
              <a:gd name="connsiteX35" fmla="*/ 3854369 w 3854385"/>
              <a:gd name="connsiteY35" fmla="*/ 2835797 h 283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854385" h="2835797">
                <a:moveTo>
                  <a:pt x="23149" y="0"/>
                </a:moveTo>
                <a:cubicBezTo>
                  <a:pt x="9381" y="68836"/>
                  <a:pt x="0" y="105053"/>
                  <a:pt x="0" y="185195"/>
                </a:cubicBezTo>
                <a:cubicBezTo>
                  <a:pt x="0" y="362715"/>
                  <a:pt x="4334" y="540257"/>
                  <a:pt x="11574" y="717630"/>
                </a:cubicBezTo>
                <a:cubicBezTo>
                  <a:pt x="13136" y="755895"/>
                  <a:pt x="56204" y="793682"/>
                  <a:pt x="81023" y="810228"/>
                </a:cubicBezTo>
                <a:cubicBezTo>
                  <a:pt x="92598" y="817944"/>
                  <a:pt x="102961" y="827897"/>
                  <a:pt x="115747" y="833377"/>
                </a:cubicBezTo>
                <a:cubicBezTo>
                  <a:pt x="130368" y="839643"/>
                  <a:pt x="146749" y="840582"/>
                  <a:pt x="162045" y="844952"/>
                </a:cubicBezTo>
                <a:cubicBezTo>
                  <a:pt x="173776" y="848304"/>
                  <a:pt x="184584" y="855901"/>
                  <a:pt x="196769" y="856526"/>
                </a:cubicBezTo>
                <a:cubicBezTo>
                  <a:pt x="335537" y="863642"/>
                  <a:pt x="474562" y="864243"/>
                  <a:pt x="613458" y="868101"/>
                </a:cubicBezTo>
                <a:cubicBezTo>
                  <a:pt x="657519" y="876913"/>
                  <a:pt x="721877" y="891250"/>
                  <a:pt x="763929" y="891250"/>
                </a:cubicBezTo>
                <a:cubicBezTo>
                  <a:pt x="779026" y="891250"/>
                  <a:pt x="986092" y="870192"/>
                  <a:pt x="1006997" y="868101"/>
                </a:cubicBezTo>
                <a:cubicBezTo>
                  <a:pt x="1076445" y="871959"/>
                  <a:pt x="1146486" y="869839"/>
                  <a:pt x="1215342" y="879676"/>
                </a:cubicBezTo>
                <a:cubicBezTo>
                  <a:pt x="1257615" y="885715"/>
                  <a:pt x="1246375" y="916077"/>
                  <a:pt x="1273215" y="937549"/>
                </a:cubicBezTo>
                <a:cubicBezTo>
                  <a:pt x="1282742" y="945171"/>
                  <a:pt x="1296029" y="946477"/>
                  <a:pt x="1307939" y="949124"/>
                </a:cubicBezTo>
                <a:cubicBezTo>
                  <a:pt x="1422404" y="974561"/>
                  <a:pt x="1560433" y="968020"/>
                  <a:pt x="1666754" y="972273"/>
                </a:cubicBezTo>
                <a:cubicBezTo>
                  <a:pt x="1682187" y="976131"/>
                  <a:pt x="1698158" y="978262"/>
                  <a:pt x="1713053" y="983848"/>
                </a:cubicBezTo>
                <a:cubicBezTo>
                  <a:pt x="1794234" y="1014291"/>
                  <a:pt x="1726904" y="996561"/>
                  <a:pt x="1794076" y="1030147"/>
                </a:cubicBezTo>
                <a:cubicBezTo>
                  <a:pt x="1804989" y="1035603"/>
                  <a:pt x="1817225" y="1037863"/>
                  <a:pt x="1828800" y="1041721"/>
                </a:cubicBezTo>
                <a:cubicBezTo>
                  <a:pt x="1836516" y="1049438"/>
                  <a:pt x="1843428" y="1058054"/>
                  <a:pt x="1851949" y="1064871"/>
                </a:cubicBezTo>
                <a:cubicBezTo>
                  <a:pt x="1862812" y="1073561"/>
                  <a:pt x="1886069" y="1074122"/>
                  <a:pt x="1886673" y="1088020"/>
                </a:cubicBezTo>
                <a:cubicBezTo>
                  <a:pt x="1890208" y="1169332"/>
                  <a:pt x="1870283" y="1249980"/>
                  <a:pt x="1863524" y="1331088"/>
                </a:cubicBezTo>
                <a:cubicBezTo>
                  <a:pt x="1858707" y="1388890"/>
                  <a:pt x="1858860" y="1447120"/>
                  <a:pt x="1851949" y="1504709"/>
                </a:cubicBezTo>
                <a:cubicBezTo>
                  <a:pt x="1845886" y="1555237"/>
                  <a:pt x="1830174" y="1614959"/>
                  <a:pt x="1817225" y="1666754"/>
                </a:cubicBezTo>
                <a:cubicBezTo>
                  <a:pt x="1821083" y="1736202"/>
                  <a:pt x="1822775" y="1805805"/>
                  <a:pt x="1828800" y="1875099"/>
                </a:cubicBezTo>
                <a:cubicBezTo>
                  <a:pt x="1830760" y="1897637"/>
                  <a:pt x="1845899" y="1955073"/>
                  <a:pt x="1851949" y="1979271"/>
                </a:cubicBezTo>
                <a:cubicBezTo>
                  <a:pt x="1855807" y="2025570"/>
                  <a:pt x="1861082" y="2071772"/>
                  <a:pt x="1863524" y="2118167"/>
                </a:cubicBezTo>
                <a:cubicBezTo>
                  <a:pt x="1872658" y="2291719"/>
                  <a:pt x="1872240" y="2465837"/>
                  <a:pt x="1886673" y="2639028"/>
                </a:cubicBezTo>
                <a:cubicBezTo>
                  <a:pt x="1887828" y="2652891"/>
                  <a:pt x="1898960" y="2665062"/>
                  <a:pt x="1909823" y="2673752"/>
                </a:cubicBezTo>
                <a:cubicBezTo>
                  <a:pt x="1919350" y="2681374"/>
                  <a:pt x="1933123" y="2681042"/>
                  <a:pt x="1944547" y="2685326"/>
                </a:cubicBezTo>
                <a:cubicBezTo>
                  <a:pt x="1964001" y="2692621"/>
                  <a:pt x="1983434" y="2700038"/>
                  <a:pt x="2002420" y="2708476"/>
                </a:cubicBezTo>
                <a:cubicBezTo>
                  <a:pt x="2018187" y="2715484"/>
                  <a:pt x="2032860" y="2724828"/>
                  <a:pt x="2048719" y="2731625"/>
                </a:cubicBezTo>
                <a:cubicBezTo>
                  <a:pt x="2087907" y="2748420"/>
                  <a:pt x="2135189" y="2753457"/>
                  <a:pt x="2176040" y="2754775"/>
                </a:cubicBezTo>
                <a:cubicBezTo>
                  <a:pt x="2384312" y="2761493"/>
                  <a:pt x="2592729" y="2762491"/>
                  <a:pt x="2801073" y="2766349"/>
                </a:cubicBezTo>
                <a:cubicBezTo>
                  <a:pt x="2824222" y="2770207"/>
                  <a:pt x="2847196" y="2775332"/>
                  <a:pt x="2870521" y="2777924"/>
                </a:cubicBezTo>
                <a:cubicBezTo>
                  <a:pt x="3094478" y="2802809"/>
                  <a:pt x="3359816" y="2796799"/>
                  <a:pt x="3565002" y="2801073"/>
                </a:cubicBezTo>
                <a:lnTo>
                  <a:pt x="3750197" y="2812648"/>
                </a:lnTo>
                <a:cubicBezTo>
                  <a:pt x="3858203" y="2821289"/>
                  <a:pt x="3854369" y="2789656"/>
                  <a:pt x="3854369" y="2835797"/>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445739" y="2905246"/>
            <a:ext cx="3952082" cy="2754774"/>
          </a:xfrm>
          <a:custGeom>
            <a:avLst/>
            <a:gdLst>
              <a:gd name="connsiteX0" fmla="*/ 26666 w 3952082"/>
              <a:gd name="connsiteY0" fmla="*/ 0 h 2754774"/>
              <a:gd name="connsiteX1" fmla="*/ 3517 w 3952082"/>
              <a:gd name="connsiteY1" fmla="*/ 416688 h 2754774"/>
              <a:gd name="connsiteX2" fmla="*/ 15091 w 3952082"/>
              <a:gd name="connsiteY2" fmla="*/ 717630 h 2754774"/>
              <a:gd name="connsiteX3" fmla="*/ 26666 w 3952082"/>
              <a:gd name="connsiteY3" fmla="*/ 752354 h 2754774"/>
              <a:gd name="connsiteX4" fmla="*/ 49815 w 3952082"/>
              <a:gd name="connsiteY4" fmla="*/ 787078 h 2754774"/>
              <a:gd name="connsiteX5" fmla="*/ 96114 w 3952082"/>
              <a:gd name="connsiteY5" fmla="*/ 833377 h 2754774"/>
              <a:gd name="connsiteX6" fmla="*/ 177137 w 3952082"/>
              <a:gd name="connsiteY6" fmla="*/ 856526 h 2754774"/>
              <a:gd name="connsiteX7" fmla="*/ 211861 w 3952082"/>
              <a:gd name="connsiteY7" fmla="*/ 868101 h 2754774"/>
              <a:gd name="connsiteX8" fmla="*/ 512803 w 3952082"/>
              <a:gd name="connsiteY8" fmla="*/ 856526 h 2754774"/>
              <a:gd name="connsiteX9" fmla="*/ 559102 w 3952082"/>
              <a:gd name="connsiteY9" fmla="*/ 844951 h 2754774"/>
              <a:gd name="connsiteX10" fmla="*/ 813745 w 3952082"/>
              <a:gd name="connsiteY10" fmla="*/ 868101 h 2754774"/>
              <a:gd name="connsiteX11" fmla="*/ 964215 w 3952082"/>
              <a:gd name="connsiteY11" fmla="*/ 902825 h 2754774"/>
              <a:gd name="connsiteX12" fmla="*/ 1010514 w 3952082"/>
              <a:gd name="connsiteY12" fmla="*/ 925974 h 2754774"/>
              <a:gd name="connsiteX13" fmla="*/ 1045238 w 3952082"/>
              <a:gd name="connsiteY13" fmla="*/ 1053296 h 2754774"/>
              <a:gd name="connsiteX14" fmla="*/ 1056813 w 3952082"/>
              <a:gd name="connsiteY14" fmla="*/ 1122744 h 2754774"/>
              <a:gd name="connsiteX15" fmla="*/ 1045238 w 3952082"/>
              <a:gd name="connsiteY15" fmla="*/ 1678329 h 2754774"/>
              <a:gd name="connsiteX16" fmla="*/ 1056813 w 3952082"/>
              <a:gd name="connsiteY16" fmla="*/ 1805650 h 2754774"/>
              <a:gd name="connsiteX17" fmla="*/ 1137836 w 3952082"/>
              <a:gd name="connsiteY17" fmla="*/ 1840374 h 2754774"/>
              <a:gd name="connsiteX18" fmla="*/ 1346180 w 3952082"/>
              <a:gd name="connsiteY18" fmla="*/ 1828800 h 2754774"/>
              <a:gd name="connsiteX19" fmla="*/ 1461927 w 3952082"/>
              <a:gd name="connsiteY19" fmla="*/ 1782501 h 2754774"/>
              <a:gd name="connsiteX20" fmla="*/ 1566099 w 3952082"/>
              <a:gd name="connsiteY20" fmla="*/ 1747777 h 2754774"/>
              <a:gd name="connsiteX21" fmla="*/ 1623972 w 3952082"/>
              <a:gd name="connsiteY21" fmla="*/ 1724627 h 2754774"/>
              <a:gd name="connsiteX22" fmla="*/ 1658696 w 3952082"/>
              <a:gd name="connsiteY22" fmla="*/ 1713053 h 2754774"/>
              <a:gd name="connsiteX23" fmla="*/ 2295304 w 3952082"/>
              <a:gd name="connsiteY23" fmla="*/ 1701478 h 2754774"/>
              <a:gd name="connsiteX24" fmla="*/ 2364752 w 3952082"/>
              <a:gd name="connsiteY24" fmla="*/ 1678329 h 2754774"/>
              <a:gd name="connsiteX25" fmla="*/ 2665694 w 3952082"/>
              <a:gd name="connsiteY25" fmla="*/ 1701478 h 2754774"/>
              <a:gd name="connsiteX26" fmla="*/ 3360175 w 3952082"/>
              <a:gd name="connsiteY26" fmla="*/ 1724627 h 2754774"/>
              <a:gd name="connsiteX27" fmla="*/ 3533795 w 3952082"/>
              <a:gd name="connsiteY27" fmla="*/ 1736202 h 2754774"/>
              <a:gd name="connsiteX28" fmla="*/ 3742139 w 3952082"/>
              <a:gd name="connsiteY28" fmla="*/ 1747777 h 2754774"/>
              <a:gd name="connsiteX29" fmla="*/ 3823162 w 3952082"/>
              <a:gd name="connsiteY29" fmla="*/ 1770926 h 2754774"/>
              <a:gd name="connsiteX30" fmla="*/ 3846312 w 3952082"/>
              <a:gd name="connsiteY30" fmla="*/ 1794076 h 2754774"/>
              <a:gd name="connsiteX31" fmla="*/ 3915760 w 3952082"/>
              <a:gd name="connsiteY31" fmla="*/ 1851949 h 2754774"/>
              <a:gd name="connsiteX32" fmla="*/ 3938909 w 3952082"/>
              <a:gd name="connsiteY32" fmla="*/ 1898248 h 2754774"/>
              <a:gd name="connsiteX33" fmla="*/ 3950484 w 3952082"/>
              <a:gd name="connsiteY33" fmla="*/ 1956121 h 2754774"/>
              <a:gd name="connsiteX34" fmla="*/ 3950484 w 3952082"/>
              <a:gd name="connsiteY34" fmla="*/ 2754774 h 275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52082" h="2754774">
                <a:moveTo>
                  <a:pt x="26666" y="0"/>
                </a:moveTo>
                <a:cubicBezTo>
                  <a:pt x="-13315" y="159915"/>
                  <a:pt x="3517" y="78679"/>
                  <a:pt x="3517" y="416688"/>
                </a:cubicBezTo>
                <a:cubicBezTo>
                  <a:pt x="3517" y="517076"/>
                  <a:pt x="8184" y="617480"/>
                  <a:pt x="15091" y="717630"/>
                </a:cubicBezTo>
                <a:cubicBezTo>
                  <a:pt x="15930" y="729802"/>
                  <a:pt x="21210" y="741441"/>
                  <a:pt x="26666" y="752354"/>
                </a:cubicBezTo>
                <a:cubicBezTo>
                  <a:pt x="32887" y="764796"/>
                  <a:pt x="40762" y="776516"/>
                  <a:pt x="49815" y="787078"/>
                </a:cubicBezTo>
                <a:cubicBezTo>
                  <a:pt x="64019" y="803649"/>
                  <a:pt x="75408" y="826476"/>
                  <a:pt x="96114" y="833377"/>
                </a:cubicBezTo>
                <a:cubicBezTo>
                  <a:pt x="179390" y="861134"/>
                  <a:pt x="75374" y="827450"/>
                  <a:pt x="177137" y="856526"/>
                </a:cubicBezTo>
                <a:cubicBezTo>
                  <a:pt x="188868" y="859878"/>
                  <a:pt x="200286" y="864243"/>
                  <a:pt x="211861" y="868101"/>
                </a:cubicBezTo>
                <a:cubicBezTo>
                  <a:pt x="312175" y="864243"/>
                  <a:pt x="412637" y="863204"/>
                  <a:pt x="512803" y="856526"/>
                </a:cubicBezTo>
                <a:cubicBezTo>
                  <a:pt x="528676" y="855468"/>
                  <a:pt x="543206" y="844340"/>
                  <a:pt x="559102" y="844951"/>
                </a:cubicBezTo>
                <a:cubicBezTo>
                  <a:pt x="644270" y="848227"/>
                  <a:pt x="728864" y="860384"/>
                  <a:pt x="813745" y="868101"/>
                </a:cubicBezTo>
                <a:cubicBezTo>
                  <a:pt x="844652" y="874282"/>
                  <a:pt x="922182" y="884811"/>
                  <a:pt x="964215" y="902825"/>
                </a:cubicBezTo>
                <a:cubicBezTo>
                  <a:pt x="980074" y="909622"/>
                  <a:pt x="995081" y="918258"/>
                  <a:pt x="1010514" y="925974"/>
                </a:cubicBezTo>
                <a:cubicBezTo>
                  <a:pt x="1025476" y="970860"/>
                  <a:pt x="1036534" y="1001071"/>
                  <a:pt x="1045238" y="1053296"/>
                </a:cubicBezTo>
                <a:lnTo>
                  <a:pt x="1056813" y="1122744"/>
                </a:lnTo>
                <a:cubicBezTo>
                  <a:pt x="1052955" y="1307939"/>
                  <a:pt x="1045238" y="1493094"/>
                  <a:pt x="1045238" y="1678329"/>
                </a:cubicBezTo>
                <a:cubicBezTo>
                  <a:pt x="1045238" y="1720944"/>
                  <a:pt x="1041515" y="1765875"/>
                  <a:pt x="1056813" y="1805650"/>
                </a:cubicBezTo>
                <a:cubicBezTo>
                  <a:pt x="1061021" y="1816589"/>
                  <a:pt x="1124222" y="1835836"/>
                  <a:pt x="1137836" y="1840374"/>
                </a:cubicBezTo>
                <a:cubicBezTo>
                  <a:pt x="1207284" y="1836516"/>
                  <a:pt x="1277708" y="1841027"/>
                  <a:pt x="1346180" y="1828800"/>
                </a:cubicBezTo>
                <a:cubicBezTo>
                  <a:pt x="1387087" y="1821495"/>
                  <a:pt x="1422505" y="1795642"/>
                  <a:pt x="1461927" y="1782501"/>
                </a:cubicBezTo>
                <a:cubicBezTo>
                  <a:pt x="1496651" y="1770926"/>
                  <a:pt x="1532115" y="1761371"/>
                  <a:pt x="1566099" y="1747777"/>
                </a:cubicBezTo>
                <a:cubicBezTo>
                  <a:pt x="1585390" y="1740060"/>
                  <a:pt x="1604518" y="1731922"/>
                  <a:pt x="1623972" y="1724627"/>
                </a:cubicBezTo>
                <a:cubicBezTo>
                  <a:pt x="1635396" y="1720343"/>
                  <a:pt x="1646503" y="1713473"/>
                  <a:pt x="1658696" y="1713053"/>
                </a:cubicBezTo>
                <a:cubicBezTo>
                  <a:pt x="1870808" y="1705739"/>
                  <a:pt x="2083101" y="1705336"/>
                  <a:pt x="2295304" y="1701478"/>
                </a:cubicBezTo>
                <a:cubicBezTo>
                  <a:pt x="2318453" y="1693762"/>
                  <a:pt x="2340370" y="1679304"/>
                  <a:pt x="2364752" y="1678329"/>
                </a:cubicBezTo>
                <a:cubicBezTo>
                  <a:pt x="2649312" y="1666946"/>
                  <a:pt x="2498103" y="1688586"/>
                  <a:pt x="2665694" y="1701478"/>
                </a:cubicBezTo>
                <a:cubicBezTo>
                  <a:pt x="2868877" y="1717108"/>
                  <a:pt x="3188914" y="1720450"/>
                  <a:pt x="3360175" y="1724627"/>
                </a:cubicBezTo>
                <a:lnTo>
                  <a:pt x="3533795" y="1736202"/>
                </a:lnTo>
                <a:cubicBezTo>
                  <a:pt x="3603223" y="1740410"/>
                  <a:pt x="3672870" y="1741480"/>
                  <a:pt x="3742139" y="1747777"/>
                </a:cubicBezTo>
                <a:cubicBezTo>
                  <a:pt x="3762128" y="1749594"/>
                  <a:pt x="3802603" y="1764073"/>
                  <a:pt x="3823162" y="1770926"/>
                </a:cubicBezTo>
                <a:cubicBezTo>
                  <a:pt x="3830879" y="1778643"/>
                  <a:pt x="3837928" y="1787090"/>
                  <a:pt x="3846312" y="1794076"/>
                </a:cubicBezTo>
                <a:cubicBezTo>
                  <a:pt x="3928863" y="1862869"/>
                  <a:pt x="3863400" y="1799591"/>
                  <a:pt x="3915760" y="1851949"/>
                </a:cubicBezTo>
                <a:cubicBezTo>
                  <a:pt x="3923476" y="1867382"/>
                  <a:pt x="3933453" y="1881879"/>
                  <a:pt x="3938909" y="1898248"/>
                </a:cubicBezTo>
                <a:cubicBezTo>
                  <a:pt x="3945130" y="1916912"/>
                  <a:pt x="3950218" y="1936450"/>
                  <a:pt x="3950484" y="1956121"/>
                </a:cubicBezTo>
                <a:cubicBezTo>
                  <a:pt x="3954081" y="2222314"/>
                  <a:pt x="3950484" y="2488556"/>
                  <a:pt x="3950484" y="275477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507129" y="2615878"/>
            <a:ext cx="3787327" cy="2997844"/>
          </a:xfrm>
          <a:custGeom>
            <a:avLst/>
            <a:gdLst>
              <a:gd name="connsiteX0" fmla="*/ 0 w 3787327"/>
              <a:gd name="connsiteY0" fmla="*/ 57874 h 2997844"/>
              <a:gd name="connsiteX1" fmla="*/ 509286 w 3787327"/>
              <a:gd name="connsiteY1" fmla="*/ 57874 h 2997844"/>
              <a:gd name="connsiteX2" fmla="*/ 567160 w 3787327"/>
              <a:gd name="connsiteY2" fmla="*/ 46299 h 2997844"/>
              <a:gd name="connsiteX3" fmla="*/ 648182 w 3787327"/>
              <a:gd name="connsiteY3" fmla="*/ 34725 h 2997844"/>
              <a:gd name="connsiteX4" fmla="*/ 775504 w 3787327"/>
              <a:gd name="connsiteY4" fmla="*/ 0 h 2997844"/>
              <a:gd name="connsiteX5" fmla="*/ 983848 w 3787327"/>
              <a:gd name="connsiteY5" fmla="*/ 11575 h 2997844"/>
              <a:gd name="connsiteX6" fmla="*/ 1006998 w 3787327"/>
              <a:gd name="connsiteY6" fmla="*/ 46299 h 2997844"/>
              <a:gd name="connsiteX7" fmla="*/ 1053296 w 3787327"/>
              <a:gd name="connsiteY7" fmla="*/ 104173 h 2997844"/>
              <a:gd name="connsiteX8" fmla="*/ 1076446 w 3787327"/>
              <a:gd name="connsiteY8" fmla="*/ 173621 h 2997844"/>
              <a:gd name="connsiteX9" fmla="*/ 1088020 w 3787327"/>
              <a:gd name="connsiteY9" fmla="*/ 567160 h 2997844"/>
              <a:gd name="connsiteX10" fmla="*/ 1099595 w 3787327"/>
              <a:gd name="connsiteY10" fmla="*/ 717631 h 2997844"/>
              <a:gd name="connsiteX11" fmla="*/ 1088020 w 3787327"/>
              <a:gd name="connsiteY11" fmla="*/ 1377388 h 2997844"/>
              <a:gd name="connsiteX12" fmla="*/ 1076446 w 3787327"/>
              <a:gd name="connsiteY12" fmla="*/ 1435261 h 2997844"/>
              <a:gd name="connsiteX13" fmla="*/ 1053296 w 3787327"/>
              <a:gd name="connsiteY13" fmla="*/ 1516284 h 2997844"/>
              <a:gd name="connsiteX14" fmla="*/ 1041722 w 3787327"/>
              <a:gd name="connsiteY14" fmla="*/ 1574157 h 2997844"/>
              <a:gd name="connsiteX15" fmla="*/ 1053296 w 3787327"/>
              <a:gd name="connsiteY15" fmla="*/ 1840375 h 2997844"/>
              <a:gd name="connsiteX16" fmla="*/ 1111170 w 3787327"/>
              <a:gd name="connsiteY16" fmla="*/ 1956122 h 2997844"/>
              <a:gd name="connsiteX17" fmla="*/ 1192193 w 3787327"/>
              <a:gd name="connsiteY17" fmla="*/ 1979271 h 2997844"/>
              <a:gd name="connsiteX18" fmla="*/ 1678329 w 3787327"/>
              <a:gd name="connsiteY18" fmla="*/ 1932973 h 2997844"/>
              <a:gd name="connsiteX19" fmla="*/ 1713053 w 3787327"/>
              <a:gd name="connsiteY19" fmla="*/ 1921398 h 2997844"/>
              <a:gd name="connsiteX20" fmla="*/ 1875099 w 3787327"/>
              <a:gd name="connsiteY20" fmla="*/ 1932973 h 2997844"/>
              <a:gd name="connsiteX21" fmla="*/ 1944547 w 3787327"/>
              <a:gd name="connsiteY21" fmla="*/ 1956122 h 2997844"/>
              <a:gd name="connsiteX22" fmla="*/ 2152891 w 3787327"/>
              <a:gd name="connsiteY22" fmla="*/ 1979271 h 2997844"/>
              <a:gd name="connsiteX23" fmla="*/ 2245489 w 3787327"/>
              <a:gd name="connsiteY23" fmla="*/ 2013995 h 2997844"/>
              <a:gd name="connsiteX24" fmla="*/ 2407534 w 3787327"/>
              <a:gd name="connsiteY24" fmla="*/ 2037145 h 2997844"/>
              <a:gd name="connsiteX25" fmla="*/ 2453833 w 3787327"/>
              <a:gd name="connsiteY25" fmla="*/ 2048719 h 2997844"/>
              <a:gd name="connsiteX26" fmla="*/ 2604304 w 3787327"/>
              <a:gd name="connsiteY26" fmla="*/ 2083444 h 2997844"/>
              <a:gd name="connsiteX27" fmla="*/ 3136739 w 3787327"/>
              <a:gd name="connsiteY27" fmla="*/ 2095018 h 2997844"/>
              <a:gd name="connsiteX28" fmla="*/ 3217762 w 3787327"/>
              <a:gd name="connsiteY28" fmla="*/ 2118168 h 2997844"/>
              <a:gd name="connsiteX29" fmla="*/ 3321934 w 3787327"/>
              <a:gd name="connsiteY29" fmla="*/ 2141317 h 2997844"/>
              <a:gd name="connsiteX30" fmla="*/ 3414532 w 3787327"/>
              <a:gd name="connsiteY30" fmla="*/ 2164466 h 2997844"/>
              <a:gd name="connsiteX31" fmla="*/ 3530279 w 3787327"/>
              <a:gd name="connsiteY31" fmla="*/ 2187616 h 2997844"/>
              <a:gd name="connsiteX32" fmla="*/ 3599727 w 3787327"/>
              <a:gd name="connsiteY32" fmla="*/ 2210765 h 2997844"/>
              <a:gd name="connsiteX33" fmla="*/ 3634451 w 3787327"/>
              <a:gd name="connsiteY33" fmla="*/ 2233914 h 2997844"/>
              <a:gd name="connsiteX34" fmla="*/ 3703899 w 3787327"/>
              <a:gd name="connsiteY34" fmla="*/ 2326512 h 2997844"/>
              <a:gd name="connsiteX35" fmla="*/ 3727048 w 3787327"/>
              <a:gd name="connsiteY35" fmla="*/ 2361236 h 2997844"/>
              <a:gd name="connsiteX36" fmla="*/ 3750198 w 3787327"/>
              <a:gd name="connsiteY36" fmla="*/ 2395960 h 2997844"/>
              <a:gd name="connsiteX37" fmla="*/ 3784922 w 3787327"/>
              <a:gd name="connsiteY37" fmla="*/ 2615879 h 2997844"/>
              <a:gd name="connsiteX38" fmla="*/ 3784922 w 3787327"/>
              <a:gd name="connsiteY38" fmla="*/ 2997844 h 2997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787327" h="2997844">
                <a:moveTo>
                  <a:pt x="0" y="57874"/>
                </a:moveTo>
                <a:cubicBezTo>
                  <a:pt x="200501" y="97975"/>
                  <a:pt x="76234" y="77559"/>
                  <a:pt x="509286" y="57874"/>
                </a:cubicBezTo>
                <a:cubicBezTo>
                  <a:pt x="528939" y="56981"/>
                  <a:pt x="547754" y="49533"/>
                  <a:pt x="567160" y="46299"/>
                </a:cubicBezTo>
                <a:cubicBezTo>
                  <a:pt x="594070" y="41814"/>
                  <a:pt x="621175" y="38583"/>
                  <a:pt x="648182" y="34725"/>
                </a:cubicBezTo>
                <a:cubicBezTo>
                  <a:pt x="675417" y="25646"/>
                  <a:pt x="742783" y="0"/>
                  <a:pt x="775504" y="0"/>
                </a:cubicBezTo>
                <a:cubicBezTo>
                  <a:pt x="845059" y="0"/>
                  <a:pt x="914400" y="7717"/>
                  <a:pt x="983848" y="11575"/>
                </a:cubicBezTo>
                <a:cubicBezTo>
                  <a:pt x="991565" y="23150"/>
                  <a:pt x="998308" y="35436"/>
                  <a:pt x="1006998" y="46299"/>
                </a:cubicBezTo>
                <a:cubicBezTo>
                  <a:pt x="1031048" y="76361"/>
                  <a:pt x="1035484" y="64097"/>
                  <a:pt x="1053296" y="104173"/>
                </a:cubicBezTo>
                <a:cubicBezTo>
                  <a:pt x="1063206" y="126471"/>
                  <a:pt x="1076446" y="173621"/>
                  <a:pt x="1076446" y="173621"/>
                </a:cubicBezTo>
                <a:cubicBezTo>
                  <a:pt x="1080304" y="304801"/>
                  <a:pt x="1082441" y="436042"/>
                  <a:pt x="1088020" y="567160"/>
                </a:cubicBezTo>
                <a:cubicBezTo>
                  <a:pt x="1090159" y="617420"/>
                  <a:pt x="1099595" y="667326"/>
                  <a:pt x="1099595" y="717631"/>
                </a:cubicBezTo>
                <a:cubicBezTo>
                  <a:pt x="1099595" y="937584"/>
                  <a:pt x="1095111" y="1157550"/>
                  <a:pt x="1088020" y="1377388"/>
                </a:cubicBezTo>
                <a:cubicBezTo>
                  <a:pt x="1087386" y="1397051"/>
                  <a:pt x="1080714" y="1416056"/>
                  <a:pt x="1076446" y="1435261"/>
                </a:cubicBezTo>
                <a:cubicBezTo>
                  <a:pt x="1033143" y="1630125"/>
                  <a:pt x="1091966" y="1361603"/>
                  <a:pt x="1053296" y="1516284"/>
                </a:cubicBezTo>
                <a:cubicBezTo>
                  <a:pt x="1048525" y="1535370"/>
                  <a:pt x="1045580" y="1554866"/>
                  <a:pt x="1041722" y="1574157"/>
                </a:cubicBezTo>
                <a:cubicBezTo>
                  <a:pt x="1045580" y="1662896"/>
                  <a:pt x="1047185" y="1751762"/>
                  <a:pt x="1053296" y="1840375"/>
                </a:cubicBezTo>
                <a:cubicBezTo>
                  <a:pt x="1056179" y="1882173"/>
                  <a:pt x="1059697" y="1938964"/>
                  <a:pt x="1111170" y="1956122"/>
                </a:cubicBezTo>
                <a:cubicBezTo>
                  <a:pt x="1160986" y="1972728"/>
                  <a:pt x="1134057" y="1964738"/>
                  <a:pt x="1192193" y="1979271"/>
                </a:cubicBezTo>
                <a:cubicBezTo>
                  <a:pt x="1351668" y="1972627"/>
                  <a:pt x="1522067" y="1977619"/>
                  <a:pt x="1678329" y="1932973"/>
                </a:cubicBezTo>
                <a:cubicBezTo>
                  <a:pt x="1690060" y="1929621"/>
                  <a:pt x="1701478" y="1925256"/>
                  <a:pt x="1713053" y="1921398"/>
                </a:cubicBezTo>
                <a:cubicBezTo>
                  <a:pt x="1767068" y="1925256"/>
                  <a:pt x="1821545" y="1924940"/>
                  <a:pt x="1875099" y="1932973"/>
                </a:cubicBezTo>
                <a:cubicBezTo>
                  <a:pt x="1899231" y="1936593"/>
                  <a:pt x="1920295" y="1953427"/>
                  <a:pt x="1944547" y="1956122"/>
                </a:cubicBezTo>
                <a:lnTo>
                  <a:pt x="2152891" y="1979271"/>
                </a:lnTo>
                <a:cubicBezTo>
                  <a:pt x="2157049" y="1980934"/>
                  <a:pt x="2229248" y="2011129"/>
                  <a:pt x="2245489" y="2013995"/>
                </a:cubicBezTo>
                <a:cubicBezTo>
                  <a:pt x="2299222" y="2023477"/>
                  <a:pt x="2354600" y="2023912"/>
                  <a:pt x="2407534" y="2037145"/>
                </a:cubicBezTo>
                <a:cubicBezTo>
                  <a:pt x="2422967" y="2041003"/>
                  <a:pt x="2438486" y="2044533"/>
                  <a:pt x="2453833" y="2048719"/>
                </a:cubicBezTo>
                <a:cubicBezTo>
                  <a:pt x="2499530" y="2061182"/>
                  <a:pt x="2555520" y="2081568"/>
                  <a:pt x="2604304" y="2083444"/>
                </a:cubicBezTo>
                <a:cubicBezTo>
                  <a:pt x="2781693" y="2090267"/>
                  <a:pt x="2959261" y="2091160"/>
                  <a:pt x="3136739" y="2095018"/>
                </a:cubicBezTo>
                <a:cubicBezTo>
                  <a:pt x="3281530" y="2131217"/>
                  <a:pt x="3101485" y="2084947"/>
                  <a:pt x="3217762" y="2118168"/>
                </a:cubicBezTo>
                <a:cubicBezTo>
                  <a:pt x="3300925" y="2141929"/>
                  <a:pt x="3226476" y="2117452"/>
                  <a:pt x="3321934" y="2141317"/>
                </a:cubicBezTo>
                <a:cubicBezTo>
                  <a:pt x="3429022" y="2168090"/>
                  <a:pt x="3258104" y="2136025"/>
                  <a:pt x="3414532" y="2164466"/>
                </a:cubicBezTo>
                <a:cubicBezTo>
                  <a:pt x="3467479" y="2174092"/>
                  <a:pt x="3483034" y="2173442"/>
                  <a:pt x="3530279" y="2187616"/>
                </a:cubicBezTo>
                <a:cubicBezTo>
                  <a:pt x="3553651" y="2194628"/>
                  <a:pt x="3579424" y="2197230"/>
                  <a:pt x="3599727" y="2210765"/>
                </a:cubicBezTo>
                <a:cubicBezTo>
                  <a:pt x="3611302" y="2218481"/>
                  <a:pt x="3623588" y="2225224"/>
                  <a:pt x="3634451" y="2233914"/>
                </a:cubicBezTo>
                <a:cubicBezTo>
                  <a:pt x="3665035" y="2258382"/>
                  <a:pt x="3682746" y="2294782"/>
                  <a:pt x="3703899" y="2326512"/>
                </a:cubicBezTo>
                <a:lnTo>
                  <a:pt x="3727048" y="2361236"/>
                </a:lnTo>
                <a:lnTo>
                  <a:pt x="3750198" y="2395960"/>
                </a:lnTo>
                <a:cubicBezTo>
                  <a:pt x="3764133" y="2465639"/>
                  <a:pt x="3782119" y="2550010"/>
                  <a:pt x="3784922" y="2615879"/>
                </a:cubicBezTo>
                <a:cubicBezTo>
                  <a:pt x="3790335" y="2743086"/>
                  <a:pt x="3784922" y="2870522"/>
                  <a:pt x="3784922" y="2997844"/>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076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shortest paths</a:t>
            </a:r>
            <a:endParaRPr lang="en-US" dirty="0"/>
          </a:p>
        </p:txBody>
      </p:sp>
      <p:graphicFrame>
        <p:nvGraphicFramePr>
          <p:cNvPr id="4" name="Content Placeholder 3"/>
          <p:cNvGraphicFramePr>
            <a:graphicFrameLocks noGrp="1"/>
          </p:cNvGraphicFramePr>
          <p:nvPr>
            <p:ph idx="1"/>
          </p:nvPr>
        </p:nvGraphicFramePr>
        <p:xfrm>
          <a:off x="3530278" y="1825625"/>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graphicFrame>
        <p:nvGraphicFramePr>
          <p:cNvPr id="7" name="Content Placeholder 3"/>
          <p:cNvGraphicFramePr>
            <a:graphicFrameLocks/>
          </p:cNvGraphicFramePr>
          <p:nvPr/>
        </p:nvGraphicFramePr>
        <p:xfrm>
          <a:off x="3079828" y="2302116"/>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x</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r>
                        <a:rPr lang="en-US" sz="4000" dirty="0" smtClean="0"/>
                        <a:t>y</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4868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shortest paths</a:t>
            </a:r>
            <a:endParaRPr lang="en-US" dirty="0"/>
          </a:p>
        </p:txBody>
      </p:sp>
      <p:graphicFrame>
        <p:nvGraphicFramePr>
          <p:cNvPr id="4" name="Content Placeholder 3"/>
          <p:cNvGraphicFramePr>
            <a:graphicFrameLocks noGrp="1"/>
          </p:cNvGraphicFramePr>
          <p:nvPr>
            <p:ph idx="1"/>
          </p:nvPr>
        </p:nvGraphicFramePr>
        <p:xfrm>
          <a:off x="3530278" y="1825625"/>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graphicFrame>
        <p:nvGraphicFramePr>
          <p:cNvPr id="7" name="Content Placeholder 3"/>
          <p:cNvGraphicFramePr>
            <a:graphicFrameLocks/>
          </p:cNvGraphicFramePr>
          <p:nvPr/>
        </p:nvGraphicFramePr>
        <p:xfrm>
          <a:off x="3079828" y="2302116"/>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pPr lvl="0" algn="ctr"/>
                      <a:r>
                        <a:rPr lang="en-US" sz="4000" dirty="0" err="1" smtClean="0"/>
                        <a:t>x+y</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x</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r>
                        <a:rPr lang="en-US" sz="4000" dirty="0" smtClean="0"/>
                        <a:t>y</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19648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shortest paths</a:t>
            </a:r>
            <a:endParaRPr lang="en-US" dirty="0"/>
          </a:p>
        </p:txBody>
      </p:sp>
      <p:graphicFrame>
        <p:nvGraphicFramePr>
          <p:cNvPr id="4" name="Content Placeholder 3"/>
          <p:cNvGraphicFramePr>
            <a:graphicFrameLocks noGrp="1"/>
          </p:cNvGraphicFramePr>
          <p:nvPr>
            <p:ph idx="1"/>
          </p:nvPr>
        </p:nvGraphicFramePr>
        <p:xfrm>
          <a:off x="3530278" y="1825625"/>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lang="en-US" dirty="0"/>
                    </a:p>
                  </a:txBody>
                  <a:tcP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61858302"/>
              </p:ext>
            </p:extLst>
          </p:nvPr>
        </p:nvGraphicFramePr>
        <p:xfrm>
          <a:off x="3079828" y="2302116"/>
          <a:ext cx="4745620" cy="3760868"/>
        </p:xfrm>
        <a:graphic>
          <a:graphicData uri="http://schemas.openxmlformats.org/drawingml/2006/table">
            <a:tbl>
              <a:tblPr>
                <a:tableStyleId>{BC89EF96-8CEA-46FF-86C4-4CE0E7609802}</a:tableStyleId>
              </a:tblPr>
              <a:tblGrid>
                <a:gridCol w="949124"/>
                <a:gridCol w="949124"/>
                <a:gridCol w="949124"/>
                <a:gridCol w="949124"/>
                <a:gridCol w="949124"/>
              </a:tblGrid>
              <a:tr h="940217">
                <a:tc>
                  <a:txBody>
                    <a:bodyPr/>
                    <a:lstStyle/>
                    <a:p>
                      <a:pPr lvl="0" algn="ctr"/>
                      <a:r>
                        <a:rPr lang="en-US" sz="4000" dirty="0" smtClean="0"/>
                        <a:t>35</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20</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10</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4</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r>
                        <a:rPr lang="en-US" sz="4000" dirty="0" smtClean="0"/>
                        <a:t>15</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10</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6</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3</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r>
                        <a:rPr lang="en-US" sz="4000" dirty="0" smtClean="0"/>
                        <a:t>5</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4</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3</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2</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940217">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ctr"/>
                      <a:r>
                        <a:rPr lang="en-US" sz="4000" dirty="0" smtClean="0"/>
                        <a:t>1</a:t>
                      </a:r>
                      <a:endParaRPr lang="en-US" sz="40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52607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shortest paths: solution</a:t>
            </a:r>
            <a:endParaRPr lang="en-US" dirty="0"/>
          </a:p>
        </p:txBody>
      </p:sp>
      <p:sp>
        <p:nvSpPr>
          <p:cNvPr id="3" name="Content Placeholder 2"/>
          <p:cNvSpPr>
            <a:spLocks noGrp="1"/>
          </p:cNvSpPr>
          <p:nvPr>
            <p:ph idx="1"/>
          </p:nvPr>
        </p:nvSpPr>
        <p:spPr/>
        <p:txBody>
          <a:bodyPr/>
          <a:lstStyle/>
          <a:p>
            <a:r>
              <a:rPr lang="en-US" dirty="0" smtClean="0"/>
              <a:t>Mark the bottom right vertex with a 1 (there is 1 way to get from it to itself: don’t move)</a:t>
            </a:r>
          </a:p>
          <a:p>
            <a:r>
              <a:rPr lang="en-US" dirty="0" smtClean="0"/>
              <a:t>For each vertex (from right to left, bottom to top), compute the number of paths from that vertex to the end by adding the values at the vertices below it and to its right.</a:t>
            </a:r>
          </a:p>
          <a:p>
            <a:pPr lvl="1"/>
            <a:r>
              <a:rPr lang="en-US" dirty="0" smtClean="0"/>
              <a:t>If a vertex does not exist, treat it as having value 0</a:t>
            </a:r>
          </a:p>
        </p:txBody>
      </p:sp>
    </p:spTree>
    <p:extLst>
      <p:ext uri="{BB962C8B-B14F-4D97-AF65-F5344CB8AC3E}">
        <p14:creationId xmlns:p14="http://schemas.microsoft.com/office/powerpoint/2010/main" val="431709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Gene alignment</a:t>
            </a:r>
            <a:endParaRPr lang="en-US" dirty="0"/>
          </a:p>
        </p:txBody>
      </p:sp>
      <p:sp>
        <p:nvSpPr>
          <p:cNvPr id="3" name="Content Placeholder 2"/>
          <p:cNvSpPr>
            <a:spLocks noGrp="1"/>
          </p:cNvSpPr>
          <p:nvPr>
            <p:ph idx="1"/>
          </p:nvPr>
        </p:nvSpPr>
        <p:spPr/>
        <p:txBody>
          <a:bodyPr/>
          <a:lstStyle/>
          <a:p>
            <a:r>
              <a:rPr lang="en-US" dirty="0" smtClean="0"/>
              <a:t>We have two genetic sequences, e.g.</a:t>
            </a:r>
          </a:p>
          <a:p>
            <a:pPr marL="0" indent="0" algn="ctr">
              <a:buNone/>
            </a:pPr>
            <a:r>
              <a:rPr lang="en-US" dirty="0" smtClean="0">
                <a:latin typeface="Courier New" charset="0"/>
                <a:ea typeface="Courier New" charset="0"/>
                <a:cs typeface="Courier New" charset="0"/>
              </a:rPr>
              <a:t>TAGATA</a:t>
            </a:r>
          </a:p>
          <a:p>
            <a:pPr marL="0" indent="0" algn="ctr">
              <a:buNone/>
            </a:pPr>
            <a:r>
              <a:rPr lang="en-US" dirty="0" smtClean="0">
                <a:latin typeface="Courier New" charset="0"/>
                <a:ea typeface="Courier New" charset="0"/>
                <a:cs typeface="Courier New" charset="0"/>
              </a:rPr>
              <a:t>CGATGA</a:t>
            </a:r>
          </a:p>
          <a:p>
            <a:r>
              <a:rPr lang="en-US" dirty="0" smtClean="0">
                <a:ea typeface="Courier New" charset="0"/>
                <a:cs typeface="Courier New" charset="0"/>
              </a:rPr>
              <a:t>Compute a </a:t>
            </a:r>
            <a:r>
              <a:rPr lang="en-US" i="1" dirty="0" smtClean="0">
                <a:ea typeface="Courier New" charset="0"/>
                <a:cs typeface="Courier New" charset="0"/>
              </a:rPr>
              <a:t>similarity score</a:t>
            </a:r>
            <a:r>
              <a:rPr lang="en-US" dirty="0" smtClean="0">
                <a:ea typeface="Courier New" charset="0"/>
                <a:cs typeface="Courier New" charset="0"/>
              </a:rPr>
              <a:t>: the minimum number of </a:t>
            </a:r>
            <a:r>
              <a:rPr lang="en-US" i="1" dirty="0" smtClean="0">
                <a:ea typeface="Courier New" charset="0"/>
                <a:cs typeface="Courier New" charset="0"/>
              </a:rPr>
              <a:t>additions </a:t>
            </a:r>
            <a:r>
              <a:rPr lang="en-US" dirty="0" smtClean="0">
                <a:ea typeface="Courier New" charset="0"/>
                <a:cs typeface="Courier New" charset="0"/>
              </a:rPr>
              <a:t>and</a:t>
            </a:r>
            <a:r>
              <a:rPr lang="en-US" i="1" dirty="0" smtClean="0">
                <a:ea typeface="Courier New" charset="0"/>
                <a:cs typeface="Courier New" charset="0"/>
              </a:rPr>
              <a:t> deletions </a:t>
            </a:r>
            <a:r>
              <a:rPr lang="en-US" dirty="0" smtClean="0">
                <a:ea typeface="Courier New" charset="0"/>
                <a:cs typeface="Courier New" charset="0"/>
              </a:rPr>
              <a:t>required to get from one to the other</a:t>
            </a:r>
          </a:p>
          <a:p>
            <a:endParaRPr lang="en-US" i="1" dirty="0">
              <a:ea typeface="Courier New" charset="0"/>
              <a:cs typeface="Courier New" charset="0"/>
            </a:endParaRPr>
          </a:p>
        </p:txBody>
      </p:sp>
      <p:sp>
        <p:nvSpPr>
          <p:cNvPr id="4" name="Rectangle 3"/>
          <p:cNvSpPr/>
          <p:nvPr/>
        </p:nvSpPr>
        <p:spPr>
          <a:xfrm>
            <a:off x="3836043" y="4370065"/>
            <a:ext cx="2043896" cy="2246769"/>
          </a:xfrm>
          <a:prstGeom prst="rect">
            <a:avLst/>
          </a:prstGeom>
        </p:spPr>
        <p:txBody>
          <a:bodyPr wrap="square">
            <a:spAutoFit/>
          </a:bodyPr>
          <a:lstStyle/>
          <a:p>
            <a:r>
              <a:rPr lang="en-US" sz="2800" dirty="0" smtClean="0">
                <a:latin typeface="Courier New" charset="0"/>
                <a:ea typeface="Courier New" charset="0"/>
                <a:cs typeface="Courier New" charset="0"/>
              </a:rPr>
              <a:t>TAGATA</a:t>
            </a:r>
          </a:p>
          <a:p>
            <a:r>
              <a:rPr lang="en-US" sz="2800" b="1" dirty="0" smtClean="0">
                <a:latin typeface="Courier New" charset="0"/>
                <a:ea typeface="Courier New" charset="0"/>
                <a:cs typeface="Courier New" charset="0"/>
              </a:rPr>
              <a:t>CT</a:t>
            </a:r>
            <a:r>
              <a:rPr lang="en-US" sz="2800" dirty="0" smtClean="0">
                <a:latin typeface="Courier New" charset="0"/>
                <a:ea typeface="Courier New" charset="0"/>
                <a:cs typeface="Courier New" charset="0"/>
              </a:rPr>
              <a:t>AGATA</a:t>
            </a:r>
          </a:p>
          <a:p>
            <a:r>
              <a:rPr lang="en-US" sz="2800" dirty="0" smtClean="0">
                <a:latin typeface="Courier New" charset="0"/>
                <a:ea typeface="Courier New" charset="0"/>
                <a:cs typeface="Courier New" charset="0"/>
              </a:rPr>
              <a:t>C</a:t>
            </a:r>
            <a:r>
              <a:rPr lang="en-US" sz="2800" b="1" dirty="0" smtClean="0">
                <a:latin typeface="Courier New" charset="0"/>
                <a:ea typeface="Courier New" charset="0"/>
                <a:cs typeface="Courier New" charset="0"/>
              </a:rPr>
              <a:t>A</a:t>
            </a:r>
            <a:r>
              <a:rPr lang="en-US" sz="2800" dirty="0" smtClean="0">
                <a:latin typeface="Courier New" charset="0"/>
                <a:ea typeface="Courier New" charset="0"/>
                <a:cs typeface="Courier New" charset="0"/>
              </a:rPr>
              <a:t>GATA</a:t>
            </a:r>
          </a:p>
          <a:p>
            <a:r>
              <a:rPr lang="en-US" sz="2800" dirty="0" smtClean="0">
                <a:latin typeface="Courier New" charset="0"/>
                <a:ea typeface="Courier New" charset="0"/>
                <a:cs typeface="Courier New" charset="0"/>
              </a:rPr>
              <a:t>CGATA</a:t>
            </a:r>
          </a:p>
          <a:p>
            <a:r>
              <a:rPr lang="en-US" sz="2800" dirty="0" smtClean="0">
                <a:latin typeface="Courier New" charset="0"/>
                <a:ea typeface="Courier New" charset="0"/>
                <a:cs typeface="Courier New" charset="0"/>
              </a:rPr>
              <a:t>CGAT</a:t>
            </a:r>
            <a:r>
              <a:rPr lang="en-US" sz="2800" b="1" dirty="0" smtClean="0">
                <a:latin typeface="Courier New" charset="0"/>
                <a:ea typeface="Courier New" charset="0"/>
                <a:cs typeface="Courier New" charset="0"/>
              </a:rPr>
              <a:t>G</a:t>
            </a:r>
            <a:r>
              <a:rPr lang="en-US" sz="2800" dirty="0" smtClean="0">
                <a:latin typeface="Courier New" charset="0"/>
                <a:ea typeface="Courier New" charset="0"/>
                <a:cs typeface="Courier New" charset="0"/>
              </a:rPr>
              <a:t>A</a:t>
            </a:r>
            <a:endParaRPr lang="en-US" sz="2800" dirty="0">
              <a:latin typeface="Courier New" charset="0"/>
              <a:ea typeface="Courier New" charset="0"/>
              <a:cs typeface="Courier New" charset="0"/>
            </a:endParaRPr>
          </a:p>
        </p:txBody>
      </p:sp>
      <p:sp>
        <p:nvSpPr>
          <p:cNvPr id="5" name="Rectangle 4"/>
          <p:cNvSpPr/>
          <p:nvPr/>
        </p:nvSpPr>
        <p:spPr>
          <a:xfrm>
            <a:off x="6258046" y="4581017"/>
            <a:ext cx="1493134" cy="1815882"/>
          </a:xfrm>
          <a:prstGeom prst="rect">
            <a:avLst/>
          </a:prstGeom>
        </p:spPr>
        <p:txBody>
          <a:bodyPr wrap="square">
            <a:spAutoFit/>
          </a:bodyPr>
          <a:lstStyle/>
          <a:p>
            <a:r>
              <a:rPr lang="en-US" sz="2800" dirty="0" smtClean="0">
                <a:latin typeface="Courier New" charset="0"/>
                <a:ea typeface="Courier New" charset="0"/>
                <a:cs typeface="Courier New" charset="0"/>
              </a:rPr>
              <a:t>Add C</a:t>
            </a:r>
          </a:p>
          <a:p>
            <a:r>
              <a:rPr lang="en-US" sz="2800" dirty="0" smtClean="0">
                <a:latin typeface="Courier New" charset="0"/>
                <a:ea typeface="Courier New" charset="0"/>
                <a:cs typeface="Courier New" charset="0"/>
              </a:rPr>
              <a:t>Del T</a:t>
            </a:r>
          </a:p>
          <a:p>
            <a:r>
              <a:rPr lang="en-US" sz="2800" dirty="0" smtClean="0">
                <a:latin typeface="Courier New" charset="0"/>
                <a:ea typeface="Courier New" charset="0"/>
                <a:cs typeface="Courier New" charset="0"/>
              </a:rPr>
              <a:t>Del A</a:t>
            </a:r>
          </a:p>
          <a:p>
            <a:r>
              <a:rPr lang="en-US" sz="2800" dirty="0" smtClean="0">
                <a:latin typeface="Courier New" charset="0"/>
                <a:ea typeface="Courier New" charset="0"/>
                <a:cs typeface="Courier New" charset="0"/>
              </a:rPr>
              <a:t>Add G</a:t>
            </a:r>
          </a:p>
        </p:txBody>
      </p:sp>
      <p:sp>
        <p:nvSpPr>
          <p:cNvPr id="6" name="TextBox 5"/>
          <p:cNvSpPr txBox="1"/>
          <p:nvPr/>
        </p:nvSpPr>
        <p:spPr>
          <a:xfrm>
            <a:off x="8588415" y="46926"/>
            <a:ext cx="3464689" cy="2677656"/>
          </a:xfrm>
          <a:prstGeom prst="rect">
            <a:avLst/>
          </a:prstGeom>
          <a:noFill/>
        </p:spPr>
        <p:txBody>
          <a:bodyPr wrap="square" rtlCol="0">
            <a:spAutoFit/>
          </a:bodyPr>
          <a:lstStyle/>
          <a:p>
            <a:r>
              <a:rPr lang="en-US" sz="2400" dirty="0" smtClean="0"/>
              <a:t>What is the worst possible similarity score for two sequences of length n?</a:t>
            </a:r>
          </a:p>
          <a:p>
            <a:pPr marL="342900" indent="-342900">
              <a:buAutoNum type="alphaLcParenR"/>
            </a:pPr>
            <a:r>
              <a:rPr lang="en-US" sz="2400" dirty="0" smtClean="0"/>
              <a:t>n</a:t>
            </a:r>
          </a:p>
          <a:p>
            <a:pPr marL="342900" indent="-342900">
              <a:buAutoNum type="alphaLcParenR"/>
            </a:pPr>
            <a:r>
              <a:rPr lang="en-US" sz="2400" dirty="0" smtClean="0"/>
              <a:t>2n</a:t>
            </a:r>
          </a:p>
          <a:p>
            <a:pPr marL="342900" indent="-342900">
              <a:buAutoNum type="alphaLcParenR"/>
            </a:pPr>
            <a:r>
              <a:rPr lang="en-US" sz="2400" dirty="0" smtClean="0"/>
              <a:t>Infinite</a:t>
            </a:r>
          </a:p>
          <a:p>
            <a:pPr marL="342900" indent="-342900">
              <a:buAutoNum type="alphaLcParenR"/>
            </a:pPr>
            <a:r>
              <a:rPr lang="en-US" sz="2400" dirty="0" smtClean="0"/>
              <a:t>I don’t know</a:t>
            </a:r>
            <a:endParaRPr lang="en-US" sz="2400" dirty="0"/>
          </a:p>
        </p:txBody>
      </p:sp>
    </p:spTree>
    <p:extLst>
      <p:ext uri="{BB962C8B-B14F-4D97-AF65-F5344CB8AC3E}">
        <p14:creationId xmlns:p14="http://schemas.microsoft.com/office/powerpoint/2010/main" val="1321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alignment: solution</a:t>
            </a:r>
            <a:endParaRPr lang="en-US" dirty="0"/>
          </a:p>
        </p:txBody>
      </p:sp>
      <p:sp>
        <p:nvSpPr>
          <p:cNvPr id="3" name="Content Placeholder 2"/>
          <p:cNvSpPr>
            <a:spLocks noGrp="1"/>
          </p:cNvSpPr>
          <p:nvPr>
            <p:ph idx="1"/>
          </p:nvPr>
        </p:nvSpPr>
        <p:spPr/>
        <p:txBody>
          <a:bodyPr>
            <a:noAutofit/>
          </a:bodyPr>
          <a:lstStyle/>
          <a:p>
            <a:r>
              <a:rPr lang="en-US" dirty="0" smtClean="0"/>
              <a:t>At each step, we know the first unmatched letter in the target sequence</a:t>
            </a:r>
          </a:p>
          <a:p>
            <a:pPr lvl="1"/>
            <a:r>
              <a:rPr lang="en-US" dirty="0" smtClean="0"/>
              <a:t>E.g. for </a:t>
            </a:r>
            <a:r>
              <a:rPr lang="en-US" dirty="0" smtClean="0">
                <a:latin typeface="Courier New" charset="0"/>
                <a:ea typeface="Courier New" charset="0"/>
                <a:cs typeface="Courier New" charset="0"/>
              </a:rPr>
              <a:t>TAGATA</a:t>
            </a:r>
            <a:r>
              <a:rPr lang="en-US" dirty="0" smtClean="0">
                <a:ea typeface="Courier New" charset="0"/>
                <a:cs typeface="Courier New" charset="0"/>
              </a:rPr>
              <a:t> and </a:t>
            </a:r>
            <a:r>
              <a:rPr lang="en-US" dirty="0" smtClean="0">
                <a:latin typeface="Courier New" charset="0"/>
                <a:ea typeface="Courier New" charset="0"/>
                <a:cs typeface="Courier New" charset="0"/>
              </a:rPr>
              <a:t>CGATGA</a:t>
            </a:r>
            <a:r>
              <a:rPr lang="en-US" dirty="0" smtClean="0">
                <a:ea typeface="Courier New" charset="0"/>
                <a:cs typeface="Courier New" charset="0"/>
              </a:rPr>
              <a:t>, we have to get a C at front</a:t>
            </a:r>
          </a:p>
          <a:p>
            <a:r>
              <a:rPr lang="en-US" dirty="0" smtClean="0">
                <a:ea typeface="Courier New" charset="0"/>
                <a:cs typeface="Courier New" charset="0"/>
              </a:rPr>
              <a:t>There are two potential ways to get there: ADD that letter to the front directly, or DELETE the first letter hoping to find that letter later in the sequence</a:t>
            </a:r>
          </a:p>
          <a:p>
            <a:pPr lvl="1"/>
            <a:r>
              <a:rPr lang="en-US" dirty="0" smtClean="0">
                <a:ea typeface="Courier New" charset="0"/>
                <a:cs typeface="Courier New" charset="0"/>
              </a:rPr>
              <a:t>If we choose ADD, the first letters now match, so we move on to the rest of the string and the target effectively gets smaller: match </a:t>
            </a:r>
            <a:r>
              <a:rPr lang="en-US" strike="sngStrike" dirty="0" smtClean="0">
                <a:latin typeface="Courier New" charset="0"/>
                <a:ea typeface="Courier New" charset="0"/>
                <a:cs typeface="Courier New" charset="0"/>
              </a:rPr>
              <a:t>C</a:t>
            </a:r>
            <a:r>
              <a:rPr lang="en-US" dirty="0" smtClean="0">
                <a:latin typeface="Courier New" charset="0"/>
                <a:ea typeface="Courier New" charset="0"/>
                <a:cs typeface="Courier New" charset="0"/>
              </a:rPr>
              <a:t>TAGATA</a:t>
            </a:r>
            <a:r>
              <a:rPr lang="en-US" dirty="0" smtClean="0">
                <a:ea typeface="Courier New" charset="0"/>
                <a:cs typeface="Courier New" charset="0"/>
              </a:rPr>
              <a:t> to </a:t>
            </a:r>
            <a:r>
              <a:rPr lang="en-US" strike="sngStrike" dirty="0" smtClean="0">
                <a:latin typeface="Courier New" charset="0"/>
                <a:ea typeface="Courier New" charset="0"/>
                <a:cs typeface="Courier New" charset="0"/>
              </a:rPr>
              <a:t>C</a:t>
            </a:r>
            <a:r>
              <a:rPr lang="en-US" dirty="0" smtClean="0">
                <a:latin typeface="Courier New" charset="0"/>
                <a:ea typeface="Courier New" charset="0"/>
                <a:cs typeface="Courier New" charset="0"/>
              </a:rPr>
              <a:t>GATGA</a:t>
            </a:r>
          </a:p>
          <a:p>
            <a:pPr lvl="1"/>
            <a:r>
              <a:rPr lang="en-US" dirty="0">
                <a:ea typeface="Courier New" charset="0"/>
                <a:cs typeface="Courier New" charset="0"/>
              </a:rPr>
              <a:t>If we </a:t>
            </a:r>
            <a:r>
              <a:rPr lang="en-US" dirty="0" smtClean="0">
                <a:ea typeface="Courier New" charset="0"/>
                <a:cs typeface="Courier New" charset="0"/>
              </a:rPr>
              <a:t>choose DELETE, our string gets smaller: </a:t>
            </a:r>
            <a:r>
              <a:rPr lang="en-US" dirty="0">
                <a:ea typeface="Courier New" charset="0"/>
                <a:cs typeface="Courier New" charset="0"/>
              </a:rPr>
              <a:t>match </a:t>
            </a:r>
            <a:r>
              <a:rPr lang="en-US" dirty="0" smtClean="0">
                <a:latin typeface="Courier New" charset="0"/>
                <a:ea typeface="Courier New" charset="0"/>
                <a:cs typeface="Courier New" charset="0"/>
              </a:rPr>
              <a:t>AGATA</a:t>
            </a:r>
            <a:r>
              <a:rPr lang="en-US" dirty="0" smtClean="0">
                <a:ea typeface="Courier New" charset="0"/>
                <a:cs typeface="Courier New" charset="0"/>
              </a:rPr>
              <a:t> </a:t>
            </a:r>
            <a:r>
              <a:rPr lang="en-US" dirty="0">
                <a:ea typeface="Courier New" charset="0"/>
                <a:cs typeface="Courier New" charset="0"/>
              </a:rPr>
              <a:t>to </a:t>
            </a:r>
            <a:r>
              <a:rPr lang="en-US" dirty="0" smtClean="0">
                <a:latin typeface="Courier New" charset="0"/>
                <a:ea typeface="Courier New" charset="0"/>
                <a:cs typeface="Courier New" charset="0"/>
              </a:rPr>
              <a:t>CGATGA</a:t>
            </a:r>
          </a:p>
          <a:p>
            <a:r>
              <a:rPr lang="en-US" dirty="0" smtClean="0"/>
              <a:t>Find the path with least cost in the resulting graph (see homework)</a:t>
            </a:r>
            <a:endParaRPr lang="en-US" dirty="0"/>
          </a:p>
        </p:txBody>
      </p:sp>
    </p:spTree>
    <p:extLst>
      <p:ext uri="{BB962C8B-B14F-4D97-AF65-F5344CB8AC3E}">
        <p14:creationId xmlns:p14="http://schemas.microsoft.com/office/powerpoint/2010/main" val="181077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1873" y="2966014"/>
            <a:ext cx="9276514" cy="1015663"/>
          </a:xfrm>
          <a:prstGeom prst="rect">
            <a:avLst/>
          </a:prstGeom>
          <a:noFill/>
        </p:spPr>
        <p:txBody>
          <a:bodyPr wrap="none" rtlCol="0">
            <a:spAutoFit/>
          </a:bodyPr>
          <a:lstStyle/>
          <a:p>
            <a:r>
              <a:rPr lang="en-US" sz="6000"/>
              <a:t>Week 1 Homework Feedback</a:t>
            </a:r>
            <a:endParaRPr lang="en-US" sz="6000" dirty="0"/>
          </a:p>
        </p:txBody>
      </p:sp>
    </p:spTree>
    <p:extLst>
      <p:ext uri="{BB962C8B-B14F-4D97-AF65-F5344CB8AC3E}">
        <p14:creationId xmlns:p14="http://schemas.microsoft.com/office/powerpoint/2010/main" val="182974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364" y="3547"/>
            <a:ext cx="9139271" cy="6854453"/>
          </a:xfrm>
        </p:spPr>
      </p:pic>
    </p:spTree>
    <p:extLst>
      <p:ext uri="{BB962C8B-B14F-4D97-AF65-F5344CB8AC3E}">
        <p14:creationId xmlns:p14="http://schemas.microsoft.com/office/powerpoint/2010/main" val="489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Constructive criticism</a:t>
            </a:r>
            <a:endParaRPr lang="en-US" dirty="0"/>
          </a:p>
        </p:txBody>
      </p:sp>
      <p:sp>
        <p:nvSpPr>
          <p:cNvPr id="3" name="Content Placeholder 2"/>
          <p:cNvSpPr>
            <a:spLocks noGrp="1"/>
          </p:cNvSpPr>
          <p:nvPr>
            <p:ph idx="1"/>
          </p:nvPr>
        </p:nvSpPr>
        <p:spPr/>
        <p:txBody>
          <a:bodyPr/>
          <a:lstStyle/>
          <a:p>
            <a:r>
              <a:rPr lang="en-US" dirty="0" smtClean="0"/>
              <a:t>I see the most useful kind of feedback to be telling you what you can improve</a:t>
            </a:r>
          </a:p>
          <a:p>
            <a:r>
              <a:rPr lang="en-US" dirty="0" smtClean="0"/>
              <a:t>I </a:t>
            </a:r>
            <a:r>
              <a:rPr lang="en-US" dirty="0"/>
              <a:t>don’t give much </a:t>
            </a:r>
            <a:r>
              <a:rPr lang="en-US" dirty="0" smtClean="0"/>
              <a:t>“positive” </a:t>
            </a:r>
            <a:r>
              <a:rPr lang="en-US" dirty="0"/>
              <a:t>feedback; mentors may follow my </a:t>
            </a:r>
            <a:r>
              <a:rPr lang="en-US" dirty="0" smtClean="0"/>
              <a:t>lead</a:t>
            </a:r>
          </a:p>
          <a:p>
            <a:r>
              <a:rPr lang="en-US" dirty="0" smtClean="0"/>
              <a:t>So congratulations on all the things you did right!</a:t>
            </a:r>
          </a:p>
          <a:p>
            <a:pPr lvl="1"/>
            <a:r>
              <a:rPr lang="en-US" dirty="0" smtClean="0"/>
              <a:t>Now go fix those other things </a:t>
            </a:r>
            <a:r>
              <a:rPr lang="en-US" dirty="0" smtClean="0">
                <a:sym typeface="Wingdings"/>
              </a:rPr>
              <a:t></a:t>
            </a:r>
            <a:endParaRPr lang="en-US" dirty="0"/>
          </a:p>
        </p:txBody>
      </p:sp>
    </p:spTree>
    <p:extLst>
      <p:ext uri="{BB962C8B-B14F-4D97-AF65-F5344CB8AC3E}">
        <p14:creationId xmlns:p14="http://schemas.microsoft.com/office/powerpoint/2010/main" val="68497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aka we are not computers</a:t>
            </a:r>
            <a:endParaRPr lang="en-US" dirty="0"/>
          </a:p>
        </p:txBody>
      </p:sp>
      <p:sp>
        <p:nvSpPr>
          <p:cNvPr id="3" name="Content Placeholder 2"/>
          <p:cNvSpPr>
            <a:spLocks noGrp="1"/>
          </p:cNvSpPr>
          <p:nvPr>
            <p:ph idx="1"/>
          </p:nvPr>
        </p:nvSpPr>
        <p:spPr/>
        <p:txBody>
          <a:bodyPr>
            <a:noAutofit/>
          </a:bodyPr>
          <a:lstStyle/>
          <a:p>
            <a:r>
              <a:rPr lang="en-US" dirty="0" smtClean="0"/>
              <a:t>Option </a:t>
            </a:r>
            <a:r>
              <a:rPr lang="en-US" dirty="0"/>
              <a:t>1: “Divide the pile into </a:t>
            </a:r>
            <a:r>
              <a:rPr lang="en-US" dirty="0" smtClean="0"/>
              <a:t>thirds as </a:t>
            </a:r>
            <a:r>
              <a:rPr lang="en-US" dirty="0"/>
              <a:t>evenly as possible.”</a:t>
            </a:r>
          </a:p>
          <a:p>
            <a:r>
              <a:rPr lang="en-US" dirty="0"/>
              <a:t>Option 2: “Divide </a:t>
            </a:r>
            <a:r>
              <a:rPr lang="en-US" dirty="0" smtClean="0"/>
              <a:t>the pile </a:t>
            </a:r>
            <a:r>
              <a:rPr lang="en-US" dirty="0"/>
              <a:t>into </a:t>
            </a:r>
            <a:r>
              <a:rPr lang="en-US" dirty="0" smtClean="0"/>
              <a:t>thirds, rounding down. Then if </a:t>
            </a:r>
            <a:r>
              <a:rPr lang="en-US" dirty="0"/>
              <a:t>there are any coins remaining, </a:t>
            </a:r>
            <a:r>
              <a:rPr lang="en-US" dirty="0" smtClean="0"/>
              <a:t>add </a:t>
            </a:r>
            <a:r>
              <a:rPr lang="en-US" dirty="0"/>
              <a:t>them one </a:t>
            </a:r>
            <a:r>
              <a:rPr lang="en-US" dirty="0" smtClean="0"/>
              <a:t>each to</a:t>
            </a:r>
            <a:r>
              <a:rPr lang="is-IS" dirty="0"/>
              <a:t> </a:t>
            </a:r>
            <a:r>
              <a:rPr lang="is-IS" dirty="0" smtClean="0"/>
              <a:t>the new piles until you run out.”</a:t>
            </a:r>
          </a:p>
          <a:p>
            <a:r>
              <a:rPr lang="is-IS" dirty="0" smtClean="0"/>
              <a:t>Option 2 </a:t>
            </a:r>
            <a:r>
              <a:rPr lang="is-IS" i="1" dirty="0" smtClean="0"/>
              <a:t>may</a:t>
            </a:r>
            <a:r>
              <a:rPr lang="is-IS" dirty="0" smtClean="0"/>
              <a:t> be closer to what we’d actually do on a computer, but...</a:t>
            </a:r>
          </a:p>
          <a:p>
            <a:r>
              <a:rPr lang="is-IS" dirty="0" smtClean="0"/>
              <a:t>...1 is more concise and (I think) also clearer for a human reader</a:t>
            </a:r>
          </a:p>
          <a:p>
            <a:r>
              <a:rPr lang="is-IS" dirty="0" smtClean="0"/>
              <a:t>The goal for problems in this class is to </a:t>
            </a:r>
          </a:p>
          <a:p>
            <a:pPr marL="914400" lvl="1" indent="-457200">
              <a:buFont typeface="+mj-lt"/>
              <a:buAutoNum type="arabicPeriod"/>
            </a:pPr>
            <a:r>
              <a:rPr lang="is-IS" sz="2800" dirty="0" smtClean="0"/>
              <a:t>Come up with the algorithm</a:t>
            </a:r>
          </a:p>
          <a:p>
            <a:pPr marL="914400" lvl="1" indent="-457200">
              <a:buFont typeface="+mj-lt"/>
              <a:buAutoNum type="arabicPeriod"/>
            </a:pPr>
            <a:r>
              <a:rPr lang="is-IS" sz="2800" dirty="0" smtClean="0"/>
              <a:t>Communicate your ideas</a:t>
            </a:r>
            <a:r>
              <a:rPr lang="en-US" sz="2800" dirty="0" smtClean="0"/>
              <a:t> clearly</a:t>
            </a:r>
            <a:endParaRPr lang="is-IS" sz="2800" dirty="0" smtClean="0"/>
          </a:p>
          <a:p>
            <a:endParaRPr lang="en-US" dirty="0" smtClean="0"/>
          </a:p>
        </p:txBody>
      </p:sp>
    </p:spTree>
    <p:extLst>
      <p:ext uri="{BB962C8B-B14F-4D97-AF65-F5344CB8AC3E}">
        <p14:creationId xmlns:p14="http://schemas.microsoft.com/office/powerpoint/2010/main" val="1411888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examples</a:t>
            </a:r>
            <a:endParaRPr lang="en-US" dirty="0"/>
          </a:p>
        </p:txBody>
      </p:sp>
      <p:sp>
        <p:nvSpPr>
          <p:cNvPr id="3" name="Content Placeholder 2"/>
          <p:cNvSpPr>
            <a:spLocks noGrp="1"/>
          </p:cNvSpPr>
          <p:nvPr>
            <p:ph idx="1"/>
          </p:nvPr>
        </p:nvSpPr>
        <p:spPr/>
        <p:txBody>
          <a:bodyPr>
            <a:normAutofit/>
          </a:bodyPr>
          <a:lstStyle/>
          <a:p>
            <a:r>
              <a:rPr lang="en-US" dirty="0" smtClean="0"/>
              <a:t>What’s wrong with “Split the 6-digit number into two numbers, e.g. 123456 into 123 and 456”?</a:t>
            </a:r>
          </a:p>
          <a:p>
            <a:r>
              <a:rPr lang="en-US" dirty="0"/>
              <a:t>You may include examples, but your algorithm should make sense without </a:t>
            </a:r>
            <a:r>
              <a:rPr lang="en-US" dirty="0" smtClean="0"/>
              <a:t>them</a:t>
            </a:r>
          </a:p>
          <a:p>
            <a:r>
              <a:rPr lang="en-US" dirty="0" smtClean="0"/>
              <a:t>Low bar: convince me you know the algorithm</a:t>
            </a:r>
          </a:p>
          <a:p>
            <a:r>
              <a:rPr lang="en-US" dirty="0" smtClean="0"/>
              <a:t>High bar: communicate the algorithm clearly to one who </a:t>
            </a:r>
            <a:r>
              <a:rPr lang="en-US" b="1" dirty="0" smtClean="0"/>
              <a:t>doesn’t </a:t>
            </a:r>
            <a:r>
              <a:rPr lang="en-US" dirty="0" smtClean="0"/>
              <a:t>know it</a:t>
            </a:r>
          </a:p>
          <a:p>
            <a:r>
              <a:rPr lang="en-US" dirty="0" smtClean="0"/>
              <a:t>We aim for the high bar</a:t>
            </a:r>
            <a:endParaRPr lang="en-US" dirty="0"/>
          </a:p>
        </p:txBody>
      </p:sp>
    </p:spTree>
    <p:extLst>
      <p:ext uri="{BB962C8B-B14F-4D97-AF65-F5344CB8AC3E}">
        <p14:creationId xmlns:p14="http://schemas.microsoft.com/office/powerpoint/2010/main" val="135810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Justifying answers</a:t>
            </a:r>
            <a:endParaRPr lang="en-US" dirty="0"/>
          </a:p>
        </p:txBody>
      </p:sp>
      <p:sp>
        <p:nvSpPr>
          <p:cNvPr id="3" name="Content Placeholder 2"/>
          <p:cNvSpPr>
            <a:spLocks noGrp="1"/>
          </p:cNvSpPr>
          <p:nvPr>
            <p:ph idx="1"/>
          </p:nvPr>
        </p:nvSpPr>
        <p:spPr/>
        <p:txBody>
          <a:bodyPr/>
          <a:lstStyle/>
          <a:p>
            <a:r>
              <a:rPr lang="en-US" dirty="0" smtClean="0"/>
              <a:t>I didn’t ask you to justify your answers, but from now on that’s the default</a:t>
            </a:r>
          </a:p>
          <a:p>
            <a:r>
              <a:rPr lang="is-IS" dirty="0" smtClean="0"/>
              <a:t>Don’t need a formal proof, just a brief reasonably convincing argument</a:t>
            </a:r>
          </a:p>
          <a:p>
            <a:r>
              <a:rPr lang="en-US" dirty="0" smtClean="0"/>
              <a:t>Justify algorithm correctness as well as things like runtime analysis</a:t>
            </a:r>
          </a:p>
          <a:p>
            <a:pPr lvl="1"/>
            <a:r>
              <a:rPr lang="is-IS" dirty="0"/>
              <a:t>“Always remove the leftmost H.” Why?</a:t>
            </a:r>
            <a:endParaRPr lang="en-US" dirty="0"/>
          </a:p>
          <a:p>
            <a:pPr lvl="1"/>
            <a:r>
              <a:rPr lang="en-US" dirty="0" smtClean="0"/>
              <a:t>“It takes logarithmic time.” Why?</a:t>
            </a:r>
          </a:p>
          <a:p>
            <a:r>
              <a:rPr lang="en-US" dirty="0" smtClean="0"/>
              <a:t>Again, assume the reader does NOT know the answers</a:t>
            </a:r>
          </a:p>
        </p:txBody>
      </p:sp>
    </p:spTree>
    <p:extLst>
      <p:ext uri="{BB962C8B-B14F-4D97-AF65-F5344CB8AC3E}">
        <p14:creationId xmlns:p14="http://schemas.microsoft.com/office/powerpoint/2010/main" val="1485543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506" y="3012312"/>
            <a:ext cx="9480224" cy="1015663"/>
          </a:xfrm>
          <a:prstGeom prst="rect">
            <a:avLst/>
          </a:prstGeom>
          <a:noFill/>
        </p:spPr>
        <p:txBody>
          <a:bodyPr wrap="none" rtlCol="0">
            <a:spAutoFit/>
          </a:bodyPr>
          <a:lstStyle/>
          <a:p>
            <a:r>
              <a:rPr lang="en-US" sz="6000" dirty="0"/>
              <a:t>Today: </a:t>
            </a:r>
            <a:r>
              <a:rPr lang="en-US" sz="6000" dirty="0" smtClean="0"/>
              <a:t>Dynamic Programming</a:t>
            </a:r>
            <a:endParaRPr lang="en-US" sz="6000" dirty="0"/>
          </a:p>
        </p:txBody>
      </p:sp>
    </p:spTree>
    <p:extLst>
      <p:ext uri="{BB962C8B-B14F-4D97-AF65-F5344CB8AC3E}">
        <p14:creationId xmlns:p14="http://schemas.microsoft.com/office/powerpoint/2010/main" val="1786508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t>
            </a:r>
            <a:r>
              <a:rPr lang="en-US" dirty="0" smtClean="0"/>
              <a:t>Fibonacci Sequence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Consider the sequence of numbers 0, 1, 1, 2, 3, 5, 8, 13,</a:t>
                </a:r>
                <a:r>
                  <a:rPr lang="is-IS" dirty="0" smtClean="0"/>
                  <a:t>…</a:t>
                </a:r>
              </a:p>
              <a:p>
                <a:r>
                  <a:rPr lang="is-IS" dirty="0" smtClean="0"/>
                  <a:t>After the initial two numbers (</a:t>
                </a:r>
                <a14:m>
                  <m:oMath xmlns:m="http://schemas.openxmlformats.org/officeDocument/2006/math">
                    <m:sSub>
                      <m:sSubPr>
                        <m:ctrlPr>
                          <a:rPr lang="en-US" b="0" i="1" smtClean="0">
                            <a:latin typeface="Cambria Math" charset="0"/>
                          </a:rPr>
                        </m:ctrlPr>
                      </m:sSubPr>
                      <m:e>
                        <m:r>
                          <a:rPr lang="en-US" b="0" i="1" smtClean="0">
                            <a:latin typeface="Cambria Math" charset="0"/>
                          </a:rPr>
                          <m:t>𝐹</m:t>
                        </m:r>
                      </m:e>
                      <m:sub>
                        <m:r>
                          <a:rPr lang="en-US" b="0" i="1" smtClean="0">
                            <a:latin typeface="Cambria Math" charset="0"/>
                          </a:rPr>
                          <m:t>0</m:t>
                        </m:r>
                      </m:sub>
                    </m:sSub>
                    <m:r>
                      <a:rPr lang="en-US" b="0" i="1" smtClean="0">
                        <a:latin typeface="Cambria Math" charset="0"/>
                      </a:rPr>
                      <m:t>=0</m:t>
                    </m:r>
                  </m:oMath>
                </a14:m>
                <a:r>
                  <a:rPr lang="is-IS" dirty="0" smtClean="0"/>
                  <a:t> and </a:t>
                </a:r>
                <a14:m>
                  <m:oMath xmlns:m="http://schemas.openxmlformats.org/officeDocument/2006/math">
                    <m:sSub>
                      <m:sSubPr>
                        <m:ctrlPr>
                          <a:rPr lang="en-US" i="1">
                            <a:latin typeface="Cambria Math" charset="0"/>
                          </a:rPr>
                        </m:ctrlPr>
                      </m:sSubPr>
                      <m:e>
                        <m:r>
                          <a:rPr lang="en-US" i="1">
                            <a:latin typeface="Cambria Math" charset="0"/>
                          </a:rPr>
                          <m:t>𝐹</m:t>
                        </m:r>
                      </m:e>
                      <m:sub>
                        <m:r>
                          <a:rPr lang="en-US" b="0" i="1" smtClean="0">
                            <a:latin typeface="Cambria Math" charset="0"/>
                          </a:rPr>
                          <m:t>1</m:t>
                        </m:r>
                      </m:sub>
                    </m:sSub>
                    <m:r>
                      <a:rPr lang="en-US" i="1">
                        <a:latin typeface="Cambria Math" charset="0"/>
                      </a:rPr>
                      <m:t>=</m:t>
                    </m:r>
                    <m:r>
                      <a:rPr lang="en-US" b="0" i="1" smtClean="0">
                        <a:latin typeface="Cambria Math" charset="0"/>
                      </a:rPr>
                      <m:t>1</m:t>
                    </m:r>
                  </m:oMath>
                </a14:m>
                <a:r>
                  <a:rPr lang="is-IS" dirty="0" smtClean="0"/>
                  <a:t>), each is the sum of the previous two (e.g. </a:t>
                </a:r>
                <a14:m>
                  <m:oMath xmlns:m="http://schemas.openxmlformats.org/officeDocument/2006/math">
                    <m:sSub>
                      <m:sSubPr>
                        <m:ctrlPr>
                          <a:rPr lang="en-US" i="1">
                            <a:latin typeface="Cambria Math" charset="0"/>
                          </a:rPr>
                        </m:ctrlPr>
                      </m:sSubPr>
                      <m:e>
                        <m:r>
                          <a:rPr lang="en-US" i="1">
                            <a:latin typeface="Cambria Math" charset="0"/>
                          </a:rPr>
                          <m:t>𝐹</m:t>
                        </m:r>
                      </m:e>
                      <m:sub>
                        <m:r>
                          <a:rPr lang="en-US" b="0" i="1" smtClean="0">
                            <a:latin typeface="Cambria Math" charset="0"/>
                          </a:rPr>
                          <m:t>7</m:t>
                        </m:r>
                      </m:sub>
                    </m:sSub>
                    <m:r>
                      <a:rPr lang="en-US" i="1">
                        <a:latin typeface="Cambria Math" charset="0"/>
                      </a:rPr>
                      <m:t>=</m:t>
                    </m:r>
                    <m:r>
                      <a:rPr lang="en-US" b="0" i="1" smtClean="0">
                        <a:latin typeface="Cambria Math" charset="0"/>
                      </a:rPr>
                      <m:t>13=8+5</m:t>
                    </m:r>
                  </m:oMath>
                </a14:m>
                <a:r>
                  <a:rPr lang="is-IS" dirty="0" smtClean="0"/>
                  <a:t>)</a:t>
                </a:r>
              </a:p>
              <a:p>
                <a:pPr lvl="1"/>
                <a:r>
                  <a:rPr lang="is-IS" dirty="0" smtClean="0"/>
                  <a:t>Other definitions exist, e.g. starting with 1, 1 instead of 0, 1. It doesn’t really matter.</a:t>
                </a:r>
                <a:endParaRPr lang="en-US" dirty="0" smtClean="0"/>
              </a:p>
              <a:p>
                <a:r>
                  <a:rPr lang="en-US" dirty="0" smtClean="0"/>
                  <a:t>How would you calculate </a:t>
                </a:r>
                <a14:m>
                  <m:oMath xmlns:m="http://schemas.openxmlformats.org/officeDocument/2006/math">
                    <m:sSub>
                      <m:sSubPr>
                        <m:ctrlPr>
                          <a:rPr lang="en-US" i="1">
                            <a:latin typeface="Cambria Math" charset="0"/>
                          </a:rPr>
                        </m:ctrlPr>
                      </m:sSubPr>
                      <m:e>
                        <m:r>
                          <a:rPr lang="en-US" i="1">
                            <a:latin typeface="Cambria Math" charset="0"/>
                          </a:rPr>
                          <m:t>𝐹</m:t>
                        </m:r>
                      </m:e>
                      <m:sub>
                        <m:r>
                          <a:rPr lang="en-US" b="0" i="1" smtClean="0">
                            <a:latin typeface="Cambria Math" charset="0"/>
                          </a:rPr>
                          <m:t>15</m:t>
                        </m:r>
                      </m:sub>
                    </m:sSub>
                  </m:oMath>
                </a14:m>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1967261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 slow solution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a14:m>
                  <m:oMath xmlns:m="http://schemas.openxmlformats.org/officeDocument/2006/math">
                    <m:sSub>
                      <m:sSubPr>
                        <m:ctrlPr>
                          <a:rPr lang="en-US" i="1" smtClean="0">
                            <a:latin typeface="Cambria Math" charset="0"/>
                          </a:rPr>
                        </m:ctrlPr>
                      </m:sSubPr>
                      <m:e>
                        <m:r>
                          <a:rPr lang="en-US" i="1">
                            <a:latin typeface="Cambria Math" charset="0"/>
                          </a:rPr>
                          <m:t>𝐹</m:t>
                        </m:r>
                      </m:e>
                      <m:sub>
                        <m:r>
                          <a:rPr lang="en-US" i="1">
                            <a:latin typeface="Cambria Math" charset="0"/>
                          </a:rPr>
                          <m:t>15</m:t>
                        </m:r>
                      </m:sub>
                    </m:sSub>
                  </m:oMath>
                </a14:m>
                <a:r>
                  <a:rPr lang="en-US" i="1" dirty="0" smtClean="0">
                    <a:latin typeface="Cambria Math" charset="0"/>
                  </a:rPr>
                  <a:t/>
                </a:r>
                <a:br>
                  <a:rPr lang="en-US" i="1" dirty="0" smtClean="0">
                    <a:latin typeface="Cambria Math" charset="0"/>
                  </a:rPr>
                </a:br>
                <a14:m>
                  <m:oMath xmlns:m="http://schemas.openxmlformats.org/officeDocument/2006/math">
                    <m:r>
                      <a:rPr lang="en-US">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4</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3</m:t>
                        </m:r>
                      </m:sub>
                    </m:sSub>
                  </m:oMath>
                </a14:m>
                <a:r>
                  <a:rPr lang="en-US" i="1" dirty="0" smtClean="0">
                    <a:latin typeface="Cambria Math" charset="0"/>
                  </a:rPr>
                  <a:t/>
                </a:r>
                <a:br>
                  <a:rPr lang="en-US" i="1" dirty="0" smtClean="0">
                    <a:latin typeface="Cambria Math" charset="0"/>
                  </a:rPr>
                </a:br>
                <a14:m>
                  <m:oMath xmlns:m="http://schemas.openxmlformats.org/officeDocument/2006/math">
                    <m:r>
                      <a:rPr lang="en-US" i="1">
                        <a:latin typeface="Cambria Math" charset="0"/>
                      </a:rPr>
                      <m:t>=</m:t>
                    </m:r>
                    <m:d>
                      <m:dPr>
                        <m:ctrlPr>
                          <a:rPr lang="en-US" i="1">
                            <a:latin typeface="Cambria Math" charset="0"/>
                          </a:rPr>
                        </m:ctrlPr>
                      </m:dPr>
                      <m:e>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3</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2</m:t>
                            </m:r>
                          </m:sub>
                        </m:sSub>
                      </m:e>
                    </m:d>
                    <m:r>
                      <a:rPr lang="en-US" i="1">
                        <a:latin typeface="Cambria Math" charset="0"/>
                      </a:rPr>
                      <m:t>+</m:t>
                    </m:r>
                    <m:d>
                      <m:dPr>
                        <m:ctrlPr>
                          <a:rPr lang="en-US" i="1">
                            <a:latin typeface="Cambria Math" charset="0"/>
                          </a:rPr>
                        </m:ctrlPr>
                      </m:dPr>
                      <m:e>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2</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m:t>
                            </m:r>
                            <m:r>
                              <a:rPr lang="en-US" i="1">
                                <a:latin typeface="Cambria Math" charset="0"/>
                              </a:rPr>
                              <m:t>1</m:t>
                            </m:r>
                          </m:sub>
                        </m:sSub>
                      </m:e>
                    </m:d>
                  </m:oMath>
                </a14:m>
                <a:r>
                  <a:rPr lang="en-US" i="1" dirty="0" smtClean="0">
                    <a:latin typeface="Cambria Math" charset="0"/>
                  </a:rPr>
                  <a:t/>
                </a:r>
                <a:br>
                  <a:rPr lang="en-US" i="1" dirty="0" smtClean="0">
                    <a:latin typeface="Cambria Math" charset="0"/>
                  </a:rPr>
                </a:br>
                <a14:m>
                  <m:oMath xmlns:m="http://schemas.openxmlformats.org/officeDocument/2006/math">
                    <m:r>
                      <a:rPr lang="en-US" b="0" i="1" smtClean="0">
                        <a:latin typeface="Cambria Math" charset="0"/>
                      </a:rPr>
                      <m:t>=</m:t>
                    </m:r>
                    <m:d>
                      <m:dPr>
                        <m:ctrlPr>
                          <a:rPr lang="en-US" b="0" i="1" smtClean="0">
                            <a:latin typeface="Cambria Math" charset="0"/>
                          </a:rPr>
                        </m:ctrlPr>
                      </m:dPr>
                      <m:e>
                        <m:d>
                          <m:dPr>
                            <m:ctrlPr>
                              <a:rPr lang="en-US" i="1">
                                <a:latin typeface="Cambria Math" charset="0"/>
                              </a:rPr>
                            </m:ctrlPr>
                          </m:dPr>
                          <m:e>
                            <m:sSub>
                              <m:sSubPr>
                                <m:ctrlPr>
                                  <a:rPr lang="en-US" i="1">
                                    <a:latin typeface="Cambria Math" charset="0"/>
                                  </a:rPr>
                                </m:ctrlPr>
                              </m:sSubPr>
                              <m:e>
                                <m:r>
                                  <a:rPr lang="en-US" i="1">
                                    <a:latin typeface="Cambria Math" charset="0"/>
                                  </a:rPr>
                                  <m:t>𝐹</m:t>
                                </m:r>
                              </m:e>
                              <m:sub>
                                <m:r>
                                  <a:rPr lang="en-US" i="1">
                                    <a:latin typeface="Cambria Math" charset="0"/>
                                  </a:rPr>
                                  <m:t>12</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11</m:t>
                                </m:r>
                              </m:sub>
                            </m:sSub>
                          </m:e>
                        </m:d>
                        <m:r>
                          <a:rPr lang="en-US" b="0" i="1" smtClean="0">
                            <a:latin typeface="Cambria Math" charset="0"/>
                          </a:rPr>
                          <m:t>+</m:t>
                        </m:r>
                        <m:d>
                          <m:dPr>
                            <m:ctrlPr>
                              <a:rPr lang="en-US" i="1">
                                <a:latin typeface="Cambria Math" charset="0"/>
                              </a:rPr>
                            </m:ctrlPr>
                          </m:dPr>
                          <m:e>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1</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0</m:t>
                                </m:r>
                              </m:sub>
                            </m:sSub>
                          </m:e>
                        </m:d>
                      </m:e>
                    </m:d>
                    <m:r>
                      <a:rPr lang="en-US" b="0" i="1" smtClean="0">
                        <a:latin typeface="Cambria Math" charset="0"/>
                      </a:rPr>
                      <m:t>+</m:t>
                    </m:r>
                    <m:d>
                      <m:dPr>
                        <m:ctrlPr>
                          <a:rPr lang="en-US" i="1">
                            <a:latin typeface="Cambria Math" charset="0"/>
                          </a:rPr>
                        </m:ctrlPr>
                      </m:dPr>
                      <m:e>
                        <m:d>
                          <m:dPr>
                            <m:ctrlPr>
                              <a:rPr lang="en-US" i="1">
                                <a:latin typeface="Cambria Math" charset="0"/>
                              </a:rPr>
                            </m:ctrlPr>
                          </m:dPr>
                          <m:e>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1</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0</m:t>
                                </m:r>
                              </m:sub>
                            </m:sSub>
                          </m:e>
                        </m:d>
                        <m:r>
                          <a:rPr lang="en-US" i="1">
                            <a:latin typeface="Cambria Math" charset="0"/>
                          </a:rPr>
                          <m:t>+</m:t>
                        </m:r>
                        <m:d>
                          <m:dPr>
                            <m:ctrlPr>
                              <a:rPr lang="en-US" i="1">
                                <a:latin typeface="Cambria Math" charset="0"/>
                              </a:rPr>
                            </m:ctrlPr>
                          </m:dPr>
                          <m:e>
                            <m:sSub>
                              <m:sSubPr>
                                <m:ctrlPr>
                                  <a:rPr lang="en-US" i="1">
                                    <a:latin typeface="Cambria Math" charset="0"/>
                                  </a:rPr>
                                </m:ctrlPr>
                              </m:sSubPr>
                              <m:e>
                                <m:r>
                                  <a:rPr lang="en-US" i="1">
                                    <a:latin typeface="Cambria Math" charset="0"/>
                                  </a:rPr>
                                  <m:t>𝐹</m:t>
                                </m:r>
                              </m:e>
                              <m:sub>
                                <m:r>
                                  <a:rPr lang="en-US" i="1">
                                    <a:latin typeface="Cambria Math" charset="0"/>
                                  </a:rPr>
                                  <m:t>1</m:t>
                                </m:r>
                                <m:r>
                                  <a:rPr lang="en-US" b="0" i="1" smtClean="0">
                                    <a:latin typeface="Cambria Math" charset="0"/>
                                  </a:rPr>
                                  <m:t>0</m:t>
                                </m:r>
                              </m:sub>
                            </m:sSub>
                            <m:r>
                              <a:rPr lang="en-US" i="1">
                                <a:latin typeface="Cambria Math" charset="0"/>
                              </a:rPr>
                              <m:t>+</m:t>
                            </m:r>
                            <m:sSub>
                              <m:sSubPr>
                                <m:ctrlPr>
                                  <a:rPr lang="en-US" i="1">
                                    <a:latin typeface="Cambria Math" charset="0"/>
                                  </a:rPr>
                                </m:ctrlPr>
                              </m:sSubPr>
                              <m:e>
                                <m:r>
                                  <a:rPr lang="en-US" i="1">
                                    <a:latin typeface="Cambria Math" charset="0"/>
                                  </a:rPr>
                                  <m:t>𝐹</m:t>
                                </m:r>
                              </m:e>
                              <m:sub>
                                <m:r>
                                  <a:rPr lang="en-US" b="0" i="1" smtClean="0">
                                    <a:latin typeface="Cambria Math" charset="0"/>
                                  </a:rPr>
                                  <m:t>9</m:t>
                                </m:r>
                              </m:sub>
                            </m:sSub>
                          </m:e>
                        </m:d>
                      </m:e>
                    </m:d>
                  </m:oMath>
                </a14:m>
                <a:r>
                  <a:rPr lang="en-US" i="1" dirty="0" smtClean="0">
                    <a:latin typeface="Cambria Math" charset="0"/>
                  </a:rPr>
                  <a:t/>
                </a:r>
                <a:br>
                  <a:rPr lang="en-US" i="1" dirty="0" smtClean="0">
                    <a:latin typeface="Cambria Math" charset="0"/>
                  </a:rPr>
                </a:br>
                <a14:m>
                  <m:oMath xmlns:m="http://schemas.openxmlformats.org/officeDocument/2006/math">
                    <m:r>
                      <a:rPr lang="en-US" b="0" i="1" smtClean="0">
                        <a:latin typeface="Cambria Math" charset="0"/>
                      </a:rPr>
                      <m:t>=…</m:t>
                    </m:r>
                  </m:oMath>
                </a14:m>
                <a:endParaRPr lang="en-US" dirty="0" smtClean="0"/>
              </a:p>
              <a:p>
                <a:r>
                  <a:rPr lang="en-US" dirty="0" smtClean="0"/>
                  <a:t>How does the time to run this algorithm for finding </a:t>
                </a:r>
                <a14:m>
                  <m:oMath xmlns:m="http://schemas.openxmlformats.org/officeDocument/2006/math">
                    <m:sSub>
                      <m:sSubPr>
                        <m:ctrlPr>
                          <a:rPr lang="en-US" i="1">
                            <a:latin typeface="Cambria Math" charset="0"/>
                          </a:rPr>
                        </m:ctrlPr>
                      </m:sSubPr>
                      <m:e>
                        <m:r>
                          <a:rPr lang="en-US" i="1">
                            <a:latin typeface="Cambria Math" charset="0"/>
                          </a:rPr>
                          <m:t>𝐹</m:t>
                        </m:r>
                      </m:e>
                      <m:sub>
                        <m:r>
                          <a:rPr lang="en-US" b="0" i="1" smtClean="0">
                            <a:latin typeface="Cambria Math" charset="0"/>
                          </a:rPr>
                          <m:t>𝑛</m:t>
                        </m:r>
                      </m:sub>
                    </m:sSub>
                  </m:oMath>
                </a14:m>
                <a:r>
                  <a:rPr lang="en-US" dirty="0" smtClean="0"/>
                  <a:t> scale with </a:t>
                </a:r>
                <a14:m>
                  <m:oMath xmlns:m="http://schemas.openxmlformats.org/officeDocument/2006/math">
                    <m:r>
                      <a:rPr lang="en-US" i="1">
                        <a:latin typeface="Cambria Math" charset="0"/>
                      </a:rPr>
                      <m:t>𝑛</m:t>
                    </m:r>
                  </m:oMath>
                </a14:m>
                <a:r>
                  <a:rPr lang="en-US" dirty="0" smtClean="0"/>
                  <a:t>?</a:t>
                </a:r>
              </a:p>
              <a:p>
                <a:pPr marL="514350" indent="-514350">
                  <a:buFont typeface="+mj-lt"/>
                  <a:buAutoNum type="alphaLcParenR"/>
                </a:pPr>
                <a:r>
                  <a:rPr lang="en-US" dirty="0" smtClean="0"/>
                  <a:t>Linearly</a:t>
                </a:r>
              </a:p>
              <a:p>
                <a:pPr marL="514350" indent="-514350">
                  <a:buFont typeface="+mj-lt"/>
                  <a:buAutoNum type="alphaLcParenR"/>
                </a:pPr>
                <a:r>
                  <a:rPr lang="en-US" dirty="0" err="1" smtClean="0"/>
                  <a:t>Quadratically</a:t>
                </a:r>
                <a:endParaRPr lang="en-US" dirty="0" smtClean="0"/>
              </a:p>
              <a:p>
                <a:pPr marL="514350" indent="-514350">
                  <a:buFont typeface="+mj-lt"/>
                  <a:buAutoNum type="alphaLcParenR"/>
                </a:pPr>
                <a:r>
                  <a:rPr lang="en-US" dirty="0" smtClean="0"/>
                  <a:t>Exponentially</a:t>
                </a:r>
              </a:p>
              <a:p>
                <a:pPr marL="514350" indent="-514350">
                  <a:buFont typeface="+mj-lt"/>
                  <a:buAutoNum type="alphaLcParenR"/>
                </a:pPr>
                <a:r>
                  <a:rPr lang="en-US" dirty="0" smtClean="0"/>
                  <a:t>I don’t know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b="-10224"/>
                </a:stretch>
              </a:blipFill>
            </p:spPr>
            <p:txBody>
              <a:bodyPr/>
              <a:lstStyle/>
              <a:p>
                <a:r>
                  <a:rPr lang="en-US">
                    <a:noFill/>
                  </a:rPr>
                  <a:t> </a:t>
                </a:r>
              </a:p>
            </p:txBody>
          </p:sp>
        </mc:Fallback>
      </mc:AlternateContent>
    </p:spTree>
    <p:extLst>
      <p:ext uri="{BB962C8B-B14F-4D97-AF65-F5344CB8AC3E}">
        <p14:creationId xmlns:p14="http://schemas.microsoft.com/office/powerpoint/2010/main" val="11551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9292</TotalTime>
  <Words>740</Words>
  <Application>Microsoft Macintosh PowerPoint</Application>
  <PresentationFormat>Widescreen</PresentationFormat>
  <Paragraphs>131</Paragraphs>
  <Slides>20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Calibri Light</vt:lpstr>
      <vt:lpstr>Cambria Math</vt:lpstr>
      <vt:lpstr>Courier New</vt:lpstr>
      <vt:lpstr>Wingdings</vt:lpstr>
      <vt:lpstr>Arial</vt:lpstr>
      <vt:lpstr>Office Theme</vt:lpstr>
      <vt:lpstr>Dynamic Programming</vt:lpstr>
      <vt:lpstr>PowerPoint Presentation</vt:lpstr>
      <vt:lpstr>Constructive criticism</vt:lpstr>
      <vt:lpstr>Clarity, aka we are not computers</vt:lpstr>
      <vt:lpstr>Using examples</vt:lpstr>
      <vt:lpstr>Justifying answers</vt:lpstr>
      <vt:lpstr>PowerPoint Presentation</vt:lpstr>
      <vt:lpstr>Example 1: Fibonacci Sequence</vt:lpstr>
      <vt:lpstr>Fibonacci Sequence: slow solution</vt:lpstr>
      <vt:lpstr>Fibonacci Sequence: better solution</vt:lpstr>
      <vt:lpstr>Dynamic Programming</vt:lpstr>
      <vt:lpstr>Example 2: Unique shortest paths</vt:lpstr>
      <vt:lpstr>Unique shortest paths</vt:lpstr>
      <vt:lpstr>Unique shortest paths</vt:lpstr>
      <vt:lpstr>Unique shortest paths</vt:lpstr>
      <vt:lpstr>Unique shortest paths</vt:lpstr>
      <vt:lpstr>Unique shortest paths: solution</vt:lpstr>
      <vt:lpstr>Example 3: Gene alignment</vt:lpstr>
      <vt:lpstr>Gene alignment: solution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Problem Solving</dc:title>
  <dc:creator>Benjamin Cosman</dc:creator>
  <cp:lastModifiedBy>Benjamin Cosman</cp:lastModifiedBy>
  <cp:revision>83</cp:revision>
  <dcterms:created xsi:type="dcterms:W3CDTF">2017-08-03T21:35:12Z</dcterms:created>
  <dcterms:modified xsi:type="dcterms:W3CDTF">2017-08-16T19:15:34Z</dcterms:modified>
</cp:coreProperties>
</file>