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446" r:id="rId3"/>
    <p:sldId id="444" r:id="rId4"/>
    <p:sldId id="257" r:id="rId5"/>
    <p:sldId id="449" r:id="rId6"/>
    <p:sldId id="450" r:id="rId7"/>
    <p:sldId id="261" r:id="rId8"/>
    <p:sldId id="447" r:id="rId9"/>
    <p:sldId id="451" r:id="rId10"/>
    <p:sldId id="448" r:id="rId11"/>
    <p:sldId id="452" r:id="rId12"/>
    <p:sldId id="453" r:id="rId13"/>
    <p:sldId id="454" r:id="rId14"/>
    <p:sldId id="455" r:id="rId15"/>
    <p:sldId id="458" r:id="rId16"/>
    <p:sldId id="456" r:id="rId17"/>
    <p:sldId id="45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0" autoAdjust="0"/>
    <p:restoredTop sz="96036" autoAdjust="0"/>
  </p:normalViewPr>
  <p:slideViewPr>
    <p:cSldViewPr snapToGrid="0">
      <p:cViewPr>
        <p:scale>
          <a:sx n="124" d="100"/>
          <a:sy n="124" d="100"/>
        </p:scale>
        <p:origin x="102" y="33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FE2C-9BC0-4046-9847-3C5E660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/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940-109C-41EA-B57B-798312D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3823"/>
          </a:xfrm>
        </p:spPr>
        <p:txBody>
          <a:bodyPr>
            <a:normAutofit/>
          </a:bodyPr>
          <a:lstStyle/>
          <a:p>
            <a:r>
              <a:rPr lang="en-US" dirty="0"/>
              <a:t>Big part of programming</a:t>
            </a:r>
          </a:p>
          <a:p>
            <a:pPr lvl="1"/>
            <a:r>
              <a:rPr lang="en-US" dirty="0"/>
              <a:t>Understanding when you made a mistake</a:t>
            </a:r>
          </a:p>
          <a:p>
            <a:pPr lvl="1"/>
            <a:r>
              <a:rPr lang="en-US" dirty="0"/>
              <a:t>How to fix the mistake</a:t>
            </a:r>
          </a:p>
          <a:p>
            <a:r>
              <a:rPr lang="en-US" dirty="0"/>
              <a:t>Possible mistakes</a:t>
            </a:r>
          </a:p>
          <a:p>
            <a:pPr lvl="1"/>
            <a:r>
              <a:rPr lang="en-US" dirty="0"/>
              <a:t>Invalid command</a:t>
            </a:r>
          </a:p>
          <a:p>
            <a:pPr lvl="2"/>
            <a:r>
              <a:rPr lang="en-US" dirty="0"/>
              <a:t>Expect that that class is defined in a file with the same name .java</a:t>
            </a:r>
          </a:p>
          <a:p>
            <a:pPr lvl="2"/>
            <a:r>
              <a:rPr lang="en-US" dirty="0"/>
              <a:t>Class can’t be found – typo in the name or a has mismatch with the name of the class</a:t>
            </a:r>
          </a:p>
          <a:p>
            <a:pPr lvl="1"/>
            <a:r>
              <a:rPr lang="en-US" dirty="0"/>
              <a:t>Name of field doesn’t match value</a:t>
            </a:r>
          </a:p>
          <a:p>
            <a:pPr lvl="2"/>
            <a:r>
              <a:rPr lang="en-US" dirty="0"/>
              <a:t>Pick meaningful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8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101"/>
            <a:ext cx="7886700" cy="49216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Possible mistakes (cont.)</a:t>
            </a:r>
          </a:p>
          <a:p>
            <a:pPr lvl="1"/>
            <a:r>
              <a:rPr lang="en-US" dirty="0"/>
              <a:t>Could leave off or forget int</a:t>
            </a:r>
          </a:p>
          <a:p>
            <a:pPr lvl="2"/>
            <a:r>
              <a:rPr lang="en-US" dirty="0"/>
              <a:t>Syntax error</a:t>
            </a:r>
          </a:p>
          <a:p>
            <a:pPr lvl="1"/>
            <a:r>
              <a:rPr lang="en-US" dirty="0"/>
              <a:t>Error messages do not always match what’s wrong</a:t>
            </a:r>
          </a:p>
          <a:p>
            <a:pPr lvl="2"/>
            <a:r>
              <a:rPr lang="en-US" dirty="0"/>
              <a:t>Use context of program to figure out what happened</a:t>
            </a:r>
          </a:p>
          <a:p>
            <a:pPr lvl="1"/>
            <a:r>
              <a:rPr lang="en-US" dirty="0"/>
              <a:t>Other errors we can get</a:t>
            </a:r>
          </a:p>
          <a:p>
            <a:pPr lvl="2"/>
            <a:r>
              <a:rPr lang="en-US" dirty="0"/>
              <a:t>When running programs – practice trying to break them a little bit</a:t>
            </a:r>
          </a:p>
          <a:p>
            <a:pPr lvl="3"/>
            <a:r>
              <a:rPr lang="en-US" dirty="0"/>
              <a:t>Remove =</a:t>
            </a:r>
          </a:p>
          <a:p>
            <a:pPr lvl="3"/>
            <a:r>
              <a:rPr lang="en-US" dirty="0"/>
              <a:t>Remove ;</a:t>
            </a:r>
          </a:p>
          <a:p>
            <a:pPr lvl="3"/>
            <a:r>
              <a:rPr lang="en-US" dirty="0"/>
              <a:t>Remove { or }</a:t>
            </a:r>
          </a:p>
          <a:p>
            <a:r>
              <a:rPr lang="en-US" dirty="0"/>
              <a:t>Going to be a lot of times where you make a mistake</a:t>
            </a:r>
          </a:p>
          <a:p>
            <a:pPr lvl="1"/>
            <a:r>
              <a:rPr lang="en-US" dirty="0"/>
              <a:t>Typo</a:t>
            </a:r>
          </a:p>
          <a:p>
            <a:pPr lvl="1"/>
            <a:r>
              <a:rPr lang="en-US" dirty="0"/>
              <a:t>Copy/paste incorrectly</a:t>
            </a:r>
          </a:p>
          <a:p>
            <a:pPr lvl="1"/>
            <a:r>
              <a:rPr lang="en-US" dirty="0"/>
              <a:t>Accidently delete something</a:t>
            </a:r>
          </a:p>
          <a:p>
            <a:pPr lvl="1"/>
            <a:r>
              <a:rPr lang="en-US" dirty="0"/>
              <a:t>Or just make a mistake</a:t>
            </a:r>
          </a:p>
          <a:p>
            <a:r>
              <a:rPr lang="en-US" dirty="0"/>
              <a:t>Need to practice fixing error messages</a:t>
            </a:r>
          </a:p>
          <a:p>
            <a:pPr lvl="1"/>
            <a:r>
              <a:rPr lang="en-US" dirty="0"/>
              <a:t>Use the context of the program to understand the error message</a:t>
            </a:r>
          </a:p>
          <a:p>
            <a:r>
              <a:rPr lang="en-US" dirty="0"/>
              <a:t>Errors are a normal part of programming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9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dirty="0"/>
              <a:t>class </a:t>
            </a:r>
            <a:r>
              <a:rPr lang="fr-FR" dirty="0" err="1"/>
              <a:t>Examples1Lecture</a:t>
            </a:r>
            <a:r>
              <a:rPr lang="fr-FR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x = 2 + 9 *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10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dirty="0"/>
              <a:t>}</a:t>
            </a:r>
          </a:p>
          <a:p>
            <a:pPr>
              <a:spcBef>
                <a:spcPts val="0"/>
              </a:spcBef>
            </a:pPr>
            <a:r>
              <a:rPr lang="en-US" dirty="0"/>
              <a:t>What’s would happen here?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x?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the value of y?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about y = 11 / 3;  ?</a:t>
            </a:r>
          </a:p>
          <a:p>
            <a:pPr>
              <a:spcBef>
                <a:spcPts val="0"/>
              </a:spcBef>
            </a:pPr>
            <a:r>
              <a:rPr lang="en-US" dirty="0"/>
              <a:t> Using parenthesis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3503"/>
            <a:ext cx="7886700" cy="3599220"/>
          </a:xfrm>
        </p:spPr>
        <p:txBody>
          <a:bodyPr/>
          <a:lstStyle/>
          <a:p>
            <a:r>
              <a:rPr lang="en-US" dirty="0"/>
              <a:t>Order of operations &amp; parenthesizing</a:t>
            </a:r>
          </a:p>
          <a:p>
            <a:pPr lvl="1"/>
            <a:r>
              <a:rPr lang="en-US" dirty="0"/>
              <a:t>In many ways Java acts like arithmetic</a:t>
            </a:r>
          </a:p>
          <a:p>
            <a:pPr lvl="1"/>
            <a:r>
              <a:rPr lang="en-US" dirty="0"/>
              <a:t>But in other ways, Java does not</a:t>
            </a:r>
          </a:p>
          <a:p>
            <a:pPr lvl="2"/>
            <a:r>
              <a:rPr lang="en-US" dirty="0"/>
              <a:t>Division has truncation behavior we do not see in math classes</a:t>
            </a:r>
          </a:p>
          <a:p>
            <a:pPr lvl="3"/>
            <a:r>
              <a:rPr lang="en-US" dirty="0"/>
              <a:t>Very common in programming</a:t>
            </a:r>
          </a:p>
          <a:p>
            <a:pPr lvl="2"/>
            <a:r>
              <a:rPr lang="en-US" dirty="0"/>
              <a:t>Multiplication &amp; division before addition &amp; subtraction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6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2C93-8EE0-4BA5-AF5D-144976DB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33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Examples2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rate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class – will talk about more later</a:t>
            </a:r>
          </a:p>
          <a:p>
            <a:pPr lvl="1"/>
            <a:r>
              <a:rPr lang="en-US" dirty="0"/>
              <a:t>For now: describes a group of fields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Calculate the pay you would receive at a certain hourly rate given a number of hours</a:t>
            </a:r>
          </a:p>
          <a:p>
            <a:pPr lvl="2"/>
            <a:r>
              <a:rPr lang="en-US" dirty="0"/>
              <a:t>New field: # of hours worked</a:t>
            </a:r>
          </a:p>
          <a:p>
            <a:pPr lvl="1"/>
            <a:r>
              <a:rPr lang="en-US" dirty="0"/>
              <a:t>Calculate total pay using Java as a calculator</a:t>
            </a:r>
          </a:p>
        </p:txBody>
      </p:sp>
    </p:spTree>
    <p:extLst>
      <p:ext uri="{BB962C8B-B14F-4D97-AF65-F5344CB8AC3E}">
        <p14:creationId xmlns:p14="http://schemas.microsoft.com/office/powerpoint/2010/main" val="402803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724719"/>
          </a:xfrm>
        </p:spPr>
        <p:txBody>
          <a:bodyPr>
            <a:normAutofit/>
          </a:bodyPr>
          <a:lstStyle/>
          <a:p>
            <a:r>
              <a:rPr lang="en-US" dirty="0"/>
              <a:t>Calculate total pay (cont.)</a:t>
            </a:r>
          </a:p>
          <a:p>
            <a:pPr lvl="1"/>
            <a:r>
              <a:rPr lang="en-US" dirty="0"/>
              <a:t>Can we use these fields in another calculation?</a:t>
            </a:r>
          </a:p>
          <a:p>
            <a:pPr lvl="1"/>
            <a:r>
              <a:rPr lang="en-US" dirty="0"/>
              <a:t>Why is it useful to do this with fields instead of writing this directly?</a:t>
            </a:r>
          </a:p>
          <a:p>
            <a:pPr lvl="2"/>
            <a:r>
              <a:rPr lang="en-US" dirty="0"/>
              <a:t>What if: </a:t>
            </a:r>
          </a:p>
          <a:p>
            <a:pPr lvl="3"/>
            <a:r>
              <a:rPr lang="en-US" dirty="0"/>
              <a:t>Use same hourly rate, but a number of different weeks to calculate?</a:t>
            </a:r>
          </a:p>
          <a:p>
            <a:pPr lvl="2"/>
            <a:r>
              <a:rPr lang="en-US" dirty="0"/>
              <a:t>What if:</a:t>
            </a:r>
          </a:p>
          <a:p>
            <a:pPr lvl="3"/>
            <a:r>
              <a:rPr lang="en-US" dirty="0"/>
              <a:t>We want to change the hourly rate?</a:t>
            </a:r>
          </a:p>
          <a:p>
            <a:pPr lvl="2"/>
            <a:r>
              <a:rPr lang="en-US" dirty="0"/>
              <a:t>Change once, changes all values</a:t>
            </a:r>
          </a:p>
          <a:p>
            <a:pPr lvl="3"/>
            <a:r>
              <a:rPr lang="en-US" dirty="0"/>
              <a:t>Many times, you will have one field whose value can be used in many places</a:t>
            </a:r>
          </a:p>
          <a:p>
            <a:pPr lvl="4"/>
            <a:r>
              <a:rPr lang="en-US" dirty="0"/>
              <a:t>Configure how the program works</a:t>
            </a:r>
          </a:p>
          <a:p>
            <a:pPr lvl="2"/>
            <a:r>
              <a:rPr lang="en-US" dirty="0"/>
              <a:t>Changing the value in one spot can affect many other places in the program</a:t>
            </a:r>
          </a:p>
          <a:p>
            <a:pPr lvl="3"/>
            <a:r>
              <a:rPr lang="en-US" dirty="0"/>
              <a:t>Powerful concept in programming:</a:t>
            </a:r>
          </a:p>
          <a:p>
            <a:pPr lvl="4"/>
            <a:r>
              <a:rPr lang="en-US" dirty="0"/>
              <a:t>Define a value in one place</a:t>
            </a:r>
          </a:p>
          <a:p>
            <a:pPr lvl="4"/>
            <a:r>
              <a:rPr lang="en-US" dirty="0"/>
              <a:t>Change it by editing the program</a:t>
            </a:r>
          </a:p>
          <a:p>
            <a:pPr lvl="4"/>
            <a:r>
              <a:rPr lang="en-US" dirty="0"/>
              <a:t>Watch its changes be reflected in all the other places next time it’s run</a:t>
            </a:r>
          </a:p>
        </p:txBody>
      </p:sp>
    </p:spTree>
    <p:extLst>
      <p:ext uri="{BB962C8B-B14F-4D97-AF65-F5344CB8AC3E}">
        <p14:creationId xmlns:p14="http://schemas.microsoft.com/office/powerpoint/2010/main" val="149933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8F0A-FC4F-4AC1-A549-D6B84DD7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8781"/>
            <a:ext cx="7886700" cy="452589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this.hourlyRate</a:t>
            </a:r>
            <a:endParaRPr lang="en-US" dirty="0"/>
          </a:p>
          <a:p>
            <a:pPr lvl="1"/>
            <a:r>
              <a:rPr lang="en-US" dirty="0"/>
              <a:t>Call that a field look-up or a field access</a:t>
            </a:r>
          </a:p>
          <a:p>
            <a:pPr lvl="2"/>
            <a:r>
              <a:rPr lang="en-US" dirty="0"/>
              <a:t>Looking up the current value of a field that has been defined before</a:t>
            </a:r>
          </a:p>
        </p:txBody>
      </p:sp>
    </p:spTree>
    <p:extLst>
      <p:ext uri="{BB962C8B-B14F-4D97-AF65-F5344CB8AC3E}">
        <p14:creationId xmlns:p14="http://schemas.microsoft.com/office/powerpoint/2010/main" val="17980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D2ED-FFFE-4206-A7AA-D3066B89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Notice of Class Recording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D55D-B7CB-4EFC-A843-35BF43FC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 online lecture for CSE 12, including this one, will be recorded and made available to students asynchronously.  </a:t>
            </a:r>
          </a:p>
        </p:txBody>
      </p:sp>
    </p:spTree>
    <p:extLst>
      <p:ext uri="{BB962C8B-B14F-4D97-AF65-F5344CB8AC3E}">
        <p14:creationId xmlns:p14="http://schemas.microsoft.com/office/powerpoint/2010/main" val="33449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24073" y="471951"/>
            <a:ext cx="4939868" cy="964620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dirty="0"/>
              <a:t>Greg Miranda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746226" y="1808973"/>
            <a:ext cx="4939867" cy="2839064"/>
          </a:xfrm>
        </p:spPr>
        <p:txBody>
          <a:bodyPr vert="horz" lIns="68580" tIns="34290" rIns="68580" bIns="34290" rtlCol="0">
            <a:normAutofit fontScale="92500" lnSpcReduction="20000"/>
          </a:bodyPr>
          <a:lstStyle/>
          <a:p>
            <a:r>
              <a:rPr lang="en-US" sz="1500" b="1" dirty="0"/>
              <a:t>Started at UCSD in Summer 2018</a:t>
            </a:r>
          </a:p>
          <a:p>
            <a:pPr lvl="1"/>
            <a:r>
              <a:rPr lang="en-US" sz="1500" dirty="0"/>
              <a:t>Taught at private colleges (AICASD, UAT) before UCSD</a:t>
            </a:r>
          </a:p>
          <a:p>
            <a:r>
              <a:rPr lang="en-US" sz="1500" b="1" dirty="0"/>
              <a:t>Teaching Background:</a:t>
            </a:r>
          </a:p>
          <a:p>
            <a:pPr lvl="1"/>
            <a:r>
              <a:rPr lang="en-US" sz="1500" dirty="0"/>
              <a:t>5A/8B/11/12</a:t>
            </a:r>
          </a:p>
          <a:p>
            <a:pPr lvl="1"/>
            <a:r>
              <a:rPr lang="en-US" sz="1500" dirty="0"/>
              <a:t>Game Programming, Game Design, Web Programming</a:t>
            </a:r>
          </a:p>
          <a:p>
            <a:r>
              <a:rPr lang="en-US" sz="1800" b="1" dirty="0"/>
              <a:t>Background:</a:t>
            </a:r>
          </a:p>
          <a:p>
            <a:pPr lvl="1"/>
            <a:r>
              <a:rPr lang="en-US" sz="1500" dirty="0"/>
              <a:t>CE graduate from UCSD in ’96</a:t>
            </a:r>
          </a:p>
          <a:p>
            <a:pPr lvl="1"/>
            <a:r>
              <a:rPr lang="en-US" sz="1500" dirty="0"/>
              <a:t>20+ years as a Software Engineer</a:t>
            </a:r>
          </a:p>
          <a:p>
            <a:r>
              <a:rPr lang="en-US" sz="1800" b="1" dirty="0"/>
              <a:t>When I’m not teaching: </a:t>
            </a:r>
          </a:p>
          <a:p>
            <a:pPr lvl="1"/>
            <a:r>
              <a:rPr lang="en-US" sz="1500" dirty="0"/>
              <a:t>Consulting</a:t>
            </a:r>
          </a:p>
          <a:p>
            <a:pPr lvl="1"/>
            <a:r>
              <a:rPr lang="en-US" sz="1500" dirty="0"/>
              <a:t>Taekwondo</a:t>
            </a:r>
          </a:p>
          <a:p>
            <a:pPr lvl="1"/>
            <a:endParaRPr lang="en-US" sz="1500" dirty="0"/>
          </a:p>
        </p:txBody>
      </p:sp>
      <p:pic>
        <p:nvPicPr>
          <p:cNvPr id="6" name="Picture 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492D264-7B41-41A1-A469-21DF2008F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3" y="1436571"/>
            <a:ext cx="3548830" cy="28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starts Wednesday @ </a:t>
            </a:r>
            <a:r>
              <a:rPr lang="en-US" dirty="0" err="1"/>
              <a:t>4pm</a:t>
            </a:r>
            <a:r>
              <a:rPr lang="en-US" dirty="0"/>
              <a:t> &amp; </a:t>
            </a:r>
            <a:r>
              <a:rPr lang="en-US" dirty="0" err="1"/>
              <a:t>5pm</a:t>
            </a:r>
            <a:endParaRPr lang="en-US" dirty="0"/>
          </a:p>
          <a:p>
            <a:r>
              <a:rPr lang="en-US" dirty="0"/>
              <a:t>Quiz 1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PA0.5</a:t>
            </a:r>
            <a:r>
              <a:rPr lang="en-US" dirty="0"/>
              <a:t> released today – due Thursday</a:t>
            </a:r>
          </a:p>
          <a:p>
            <a:r>
              <a:rPr lang="en-US" dirty="0" err="1"/>
              <a:t>PA1</a:t>
            </a:r>
            <a:r>
              <a:rPr lang="en-US" dirty="0"/>
              <a:t> released Wednesday – due 4/7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DB0D-D35C-44E0-9F65-9ECDB876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49-5DC4-4DBC-94EE-900EA704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coding experience?</a:t>
            </a:r>
          </a:p>
          <a:p>
            <a:pPr lvl="1"/>
            <a:r>
              <a:rPr lang="en-US" dirty="0"/>
              <a:t>A – No coding</a:t>
            </a:r>
          </a:p>
          <a:p>
            <a:pPr lvl="1"/>
            <a:r>
              <a:rPr lang="en-US" dirty="0"/>
              <a:t>B – A little bit of coding</a:t>
            </a:r>
          </a:p>
          <a:p>
            <a:pPr lvl="1"/>
            <a:r>
              <a:rPr lang="en-US" dirty="0"/>
              <a:t>C – Some coding</a:t>
            </a:r>
          </a:p>
          <a:p>
            <a:pPr lvl="1"/>
            <a:r>
              <a:rPr lang="en-US" dirty="0"/>
              <a:t>D – Lots of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3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22F-8917-4196-8469-6623D436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B94B-8FAB-4002-B026-DD41DD93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– Select All</a:t>
            </a:r>
          </a:p>
          <a:p>
            <a:pPr lvl="1"/>
            <a:r>
              <a:rPr lang="en-US" dirty="0"/>
              <a:t>A – Java</a:t>
            </a:r>
          </a:p>
          <a:p>
            <a:pPr lvl="1"/>
            <a:r>
              <a:rPr lang="en-US" dirty="0"/>
              <a:t>B – C++</a:t>
            </a:r>
          </a:p>
          <a:p>
            <a:pPr lvl="1"/>
            <a:r>
              <a:rPr lang="en-US" dirty="0"/>
              <a:t>C – Python</a:t>
            </a:r>
          </a:p>
          <a:p>
            <a:pPr lvl="1"/>
            <a:r>
              <a:rPr lang="en-US" dirty="0"/>
              <a:t>D – JavaScript or other scripting language</a:t>
            </a:r>
          </a:p>
          <a:p>
            <a:pPr lvl="1"/>
            <a:r>
              <a:rPr lang="en-US" dirty="0"/>
              <a:t>E – Other compiled language (ex: C)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  <a:p>
            <a:r>
              <a:rPr lang="en-US" dirty="0"/>
              <a:t>Canvas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8835-FB6F-4C87-B9CC-FA4BDDCD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Experimenting with running Java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1DC9D-E2A1-41DD-8D2A-5D502B5F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edit Code?</a:t>
            </a:r>
          </a:p>
          <a:p>
            <a:pPr lvl="1"/>
            <a:r>
              <a:rPr lang="en-US" dirty="0"/>
              <a:t>Text Editor</a:t>
            </a:r>
          </a:p>
          <a:p>
            <a:pPr lvl="1"/>
            <a:r>
              <a:rPr lang="en-US" dirty="0"/>
              <a:t>Integrated Development Environment (IDE)</a:t>
            </a:r>
          </a:p>
          <a:p>
            <a:r>
              <a:rPr lang="en-US" dirty="0"/>
              <a:t>How to run Code?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US" dirty="0"/>
              <a:t>Mac/Linux</a:t>
            </a:r>
          </a:p>
          <a:p>
            <a:pPr lvl="2"/>
            <a:r>
              <a:rPr lang="en-US" dirty="0"/>
              <a:t>Windows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3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BE34-07BC-4778-A1C8-A0664B60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14829"/>
            <a:ext cx="7886700" cy="411789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Examples1Lecture</a:t>
            </a:r>
            <a:r>
              <a:rPr lang="en-US" dirty="0"/>
              <a:t> 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int </a:t>
            </a:r>
            <a:r>
              <a:rPr lang="en-US" dirty="0" err="1"/>
              <a:t>theNumberFive</a:t>
            </a:r>
            <a:r>
              <a:rPr lang="en-US" dirty="0"/>
              <a:t> = 2 + 3;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Fields</a:t>
            </a:r>
          </a:p>
          <a:p>
            <a:pPr>
              <a:spcBef>
                <a:spcPts val="0"/>
              </a:spcBef>
            </a:pPr>
            <a:r>
              <a:rPr lang="en-US" dirty="0"/>
              <a:t>Arithmetic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Output</a:t>
            </a:r>
          </a:p>
          <a:p>
            <a:pPr>
              <a:spcBef>
                <a:spcPts val="0"/>
              </a:spcBef>
            </a:pPr>
            <a:r>
              <a:rPr lang="en-US" dirty="0"/>
              <a:t>Java / Programming Languages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Simplest thing you can do with them: calculators</a:t>
            </a:r>
          </a:p>
          <a:p>
            <a:pPr>
              <a:spcBef>
                <a:spcPts val="0"/>
              </a:spcBef>
            </a:pPr>
            <a:r>
              <a:rPr 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25263121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3570</TotalTime>
  <Words>744</Words>
  <Application>Microsoft Office PowerPoint</Application>
  <PresentationFormat>On-screen Show (16:9)</PresentationFormat>
  <Paragraphs>133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CSE 11  Accelerated Intro to Programming Lecture 1</vt:lpstr>
      <vt:lpstr>Fair Notice of Class Recording Announcement</vt:lpstr>
      <vt:lpstr>Greg Miranda</vt:lpstr>
      <vt:lpstr>Announcements</vt:lpstr>
      <vt:lpstr>Coding Experience</vt:lpstr>
      <vt:lpstr>Coding Experience</vt:lpstr>
      <vt:lpstr>Topics</vt:lpstr>
      <vt:lpstr>Experimenting with running Java Programs</vt:lpstr>
      <vt:lpstr>PowerPoint Presentation</vt:lpstr>
      <vt:lpstr>Errors / Error Messages</vt:lpstr>
      <vt:lpstr>PowerPoint Presentation</vt:lpstr>
      <vt:lpstr>Arithmetic in Java</vt:lpstr>
      <vt:lpstr>PowerPoint Presentation</vt:lpstr>
      <vt:lpstr>New Example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129</cp:revision>
  <dcterms:modified xsi:type="dcterms:W3CDTF">2021-03-29T02:58:35Z</dcterms:modified>
</cp:coreProperties>
</file>