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BD22-3076-D443-B9E6-0E301DE84F48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ECD3-D371-624F-9E04-06C05A66E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1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384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6C0-0ACB-C843-BB6F-82B27FF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3F1F-1EB4-6047-B996-9BE205568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197-7956-574C-A93C-DE3C731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035-4A42-8542-8220-948B073D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56A-EB06-7B4F-A05F-F2F4C9FB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1ED2-5806-D448-95BB-B427637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8E52-66C5-B347-8418-D10C9D45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98F-6EBE-6549-84B9-C9283284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B74E-C0FD-6149-BAA4-0EF428CA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69B2-707C-B040-9B0E-F9EFDDA2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958-4C39-1243-AFE1-D04B57951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A824-B1DE-994F-9D47-BB8DA87A1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E64-8D25-0F4E-B2CD-4763B3D9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9D6F0-06E3-1C45-B149-6F47A56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2643-11E1-1942-BDF5-7BF2ECA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92DF-BCFB-CA47-A614-E248B8E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94BD-A2EA-FD4F-9305-F2248036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EF97C-3D52-3349-9EFF-4F5FD159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A311-C70D-0546-8445-33A4EA79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1444-FD04-B44C-81C5-3A77DCE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52E6-8F61-664A-88D4-2EF335FE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A505-3CE4-004D-97E0-5E59B2A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914C2-9C26-564D-A1EB-D9922639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20FA-4961-C746-A0C3-D86D98B5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2570-B95A-9D4E-9237-B0862204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1AE7-035E-9445-9179-C0A7E556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698A-7B5F-6847-8C21-E0AF9E961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48B7-221A-9E46-8B3A-41CD6626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238D-DFFC-6042-9ECE-C18B261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0181-A38F-2448-8EF4-53639AB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04EF-E192-0342-9954-07CA26E5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6BF6-08E8-6D44-9A5E-FDC56468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1B48B-E35E-DE42-A7F1-B261EFA4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C0A0-0490-7846-B824-6D1337BC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538B-25F8-724C-A44F-B1C1A2833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253F4-9269-E349-AFC5-B3B8AE1F6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43382-A7B0-EA4C-8AD9-F089B10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6395C-903A-5142-ABA6-935A5CC1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333B-D33C-684A-A75A-A5176A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093-F262-3247-BA84-961697A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5AA3-8655-3A4B-A326-E6609B7F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5E0E5-66B8-814B-BB9E-CC541DF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79E2-F903-E140-9709-3495A482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8DD3D-803A-B04E-8F38-7956D727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4CE0F-81E5-8E4E-ADD7-77DD0639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D817A-16B0-3C43-BA2C-AD4471B3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20E-3431-884F-8F9E-A8873B7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D7C0-B992-F94E-9754-16DF60C9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1916-F0BC-FD42-B65C-40466D230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55B-B882-C04A-BB39-F2E4D127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5C68-3181-FA44-A851-B4CEE76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9328-21A2-AC46-8BA4-3843CC8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2F51-1E58-114C-B5A8-701039CC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FB5-4AD7-0C46-A96F-FF39EB1A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D6E66-588A-0647-A646-70CBFAEB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F040-9EA9-AD4C-AA38-F62F7D08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862-2891-E646-9BD7-E8406214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E56C-E1ED-CA42-A864-831FFBC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81EE7-AD5D-E547-BA85-A6C090B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3A0C-B130-B54D-B9B1-C3679586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EA87-9525-8644-93C4-0C099904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0B56-5818-FA40-B5C3-0365265239C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D2E1-8407-0545-8C0C-F35CDA0F9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EF4F-16E5-0241-9E06-382AAC5E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A1D-40EF-0942-9B69-4B264A6D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Discussion Section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Shihua Lu,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62753" y="6365558"/>
            <a:ext cx="425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discussion is being recorded</a:t>
            </a:r>
          </a:p>
        </p:txBody>
      </p:sp>
    </p:spTree>
    <p:extLst>
      <p:ext uri="{BB962C8B-B14F-4D97-AF65-F5344CB8AC3E}">
        <p14:creationId xmlns:p14="http://schemas.microsoft.com/office/powerpoint/2010/main" val="2025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8ED-BA8B-CF46-89D6-8AC637F2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AC31-F1CC-024C-8060-5904263B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PA4 due today at 11:59PM</a:t>
            </a:r>
          </a:p>
          <a:p>
            <a:r>
              <a:rPr lang="en-US" dirty="0"/>
              <a:t>PA5 Released</a:t>
            </a:r>
          </a:p>
          <a:p>
            <a:r>
              <a:rPr lang="en-US" dirty="0"/>
              <a:t>Exam next week</a:t>
            </a:r>
          </a:p>
        </p:txBody>
      </p:sp>
    </p:spTree>
    <p:extLst>
      <p:ext uri="{BB962C8B-B14F-4D97-AF65-F5344CB8AC3E}">
        <p14:creationId xmlns:p14="http://schemas.microsoft.com/office/powerpoint/2010/main" val="317068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D4D-36FF-4249-ADF1-FA6527D2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9B2B-F8F9-6C46-8EA0-5C3EAB62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 ordered sequence of values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double, String, </a:t>
            </a:r>
            <a:r>
              <a:rPr lang="en-US" dirty="0" err="1"/>
              <a:t>YourClass</a:t>
            </a:r>
            <a:r>
              <a:rPr lang="en-US" dirty="0"/>
              <a:t>, array, …)</a:t>
            </a:r>
          </a:p>
          <a:p>
            <a:r>
              <a:rPr lang="en-US" dirty="0"/>
              <a:t>Syntax of creating an array: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nums1 = { 4, 2, 7 };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nums2 = {};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nums3 = new 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[5];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nums4 = nums1;       // Be careful!!!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String[] strs1 = {“Hello”, “CSE11”};</a:t>
            </a:r>
          </a:p>
          <a:p>
            <a:r>
              <a:rPr lang="en-US" dirty="0"/>
              <a:t>Array length: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nums1Length = nums1.length;</a:t>
            </a:r>
          </a:p>
        </p:txBody>
      </p:sp>
    </p:spTree>
    <p:extLst>
      <p:ext uri="{BB962C8B-B14F-4D97-AF65-F5344CB8AC3E}">
        <p14:creationId xmlns:p14="http://schemas.microsoft.com/office/powerpoint/2010/main" val="37551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A7C1-5D27-4F42-8E44-CC07CB66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B680-2CC2-2E4C-AF8E-A70D5976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2854"/>
          </a:xfrm>
        </p:spPr>
        <p:txBody>
          <a:bodyPr>
            <a:normAutofit/>
          </a:bodyPr>
          <a:lstStyle/>
          <a:p>
            <a:r>
              <a:rPr lang="en-US" dirty="0"/>
              <a:t>Use index to access elements in an array: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[] nums1 = { 4, 2, 7 };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firstElem</a:t>
            </a:r>
            <a:r>
              <a:rPr lang="en-US" sz="2000" dirty="0">
                <a:latin typeface="Courier" pitchFamily="2" charset="0"/>
              </a:rPr>
              <a:t>  = nums1[0];  // 4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secondElem</a:t>
            </a:r>
            <a:r>
              <a:rPr lang="en-US" sz="2000" dirty="0">
                <a:latin typeface="Courier" pitchFamily="2" charset="0"/>
              </a:rPr>
              <a:t> = nums1[1];  // 2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thirdElem</a:t>
            </a:r>
            <a:r>
              <a:rPr lang="en-US" sz="2000" dirty="0">
                <a:latin typeface="Courier" pitchFamily="2" charset="0"/>
              </a:rPr>
              <a:t>  = nums1[2];  // 7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fourthElem</a:t>
            </a:r>
            <a:r>
              <a:rPr lang="en-US" sz="2000" dirty="0">
                <a:latin typeface="Courier" pitchFamily="2" charset="0"/>
              </a:rPr>
              <a:t> = nums1[3];  // Index 3 out of bounds for length 3</a:t>
            </a:r>
          </a:p>
          <a:p>
            <a:r>
              <a:rPr lang="en-US" dirty="0"/>
              <a:t>Modify elements in an array: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nums1[2] += 1;  // nums1 becomes { 4, 2, 8 }</a:t>
            </a:r>
          </a:p>
          <a:p>
            <a:r>
              <a:rPr lang="en-US" dirty="0"/>
              <a:t>Array length is fixed:</a:t>
            </a:r>
          </a:p>
          <a:p>
            <a:pPr lvl="1"/>
            <a:r>
              <a:rPr lang="en-US" dirty="0"/>
              <a:t>Can modify elements, but cannot add/delete elements</a:t>
            </a:r>
          </a:p>
          <a:p>
            <a:pPr lvl="1"/>
            <a:r>
              <a:rPr lang="en-US" sz="2000" dirty="0">
                <a:latin typeface="Courier" pitchFamily="2" charset="0"/>
              </a:rPr>
              <a:t>nums1 = { 4, 2, 7, 8 } // need to assign a different array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6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5621-50E6-504B-B99E-32780FD2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6F4E-158C-014F-90AC-1F402F58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public static void main(String[]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){...}</a:t>
            </a:r>
          </a:p>
          <a:p>
            <a:r>
              <a:rPr lang="en-US" dirty="0"/>
              <a:t>You saw this in PA0.5</a:t>
            </a:r>
          </a:p>
          <a:p>
            <a:r>
              <a:rPr lang="en-US" dirty="0"/>
              <a:t>Entry point to a Java program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javac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DiscussionExamples.java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java </a:t>
            </a:r>
            <a:r>
              <a:rPr lang="en-US" sz="2000" dirty="0" err="1">
                <a:latin typeface="Courier" pitchFamily="2" charset="0"/>
              </a:rPr>
              <a:t>DiscussionExamples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/>
              <a:t>There needs to be a main method in the class </a:t>
            </a:r>
            <a:r>
              <a:rPr lang="en-US" sz="2000" dirty="0" err="1"/>
              <a:t>DiscussionExamples</a:t>
            </a:r>
            <a:endParaRPr lang="en-US" sz="2000" dirty="0"/>
          </a:p>
          <a:p>
            <a:r>
              <a:rPr lang="en-US" dirty="0" err="1"/>
              <a:t>args</a:t>
            </a:r>
            <a:r>
              <a:rPr lang="en-US" dirty="0"/>
              <a:t> – an array of Strings (command line arguments)</a:t>
            </a:r>
          </a:p>
          <a:p>
            <a:pPr lvl="1"/>
            <a:r>
              <a:rPr lang="en-US" sz="2000" dirty="0">
                <a:latin typeface="Courier" pitchFamily="2" charset="0"/>
              </a:rPr>
              <a:t>java </a:t>
            </a:r>
            <a:r>
              <a:rPr lang="en-US" sz="2000" dirty="0" err="1">
                <a:latin typeface="Courier" pitchFamily="2" charset="0"/>
              </a:rPr>
              <a:t>DiscussionExamples</a:t>
            </a:r>
            <a:r>
              <a:rPr lang="zh-Hans" altLang="en-US" sz="2000" dirty="0">
                <a:latin typeface="Courier" pitchFamily="2" charset="0"/>
              </a:rPr>
              <a:t> </a:t>
            </a:r>
            <a:r>
              <a:rPr lang="en-US" altLang="zh-Hans" sz="2000" u="sng" dirty="0">
                <a:latin typeface="Courier" pitchFamily="2" charset="0"/>
              </a:rPr>
              <a:t>some some arguments</a:t>
            </a:r>
            <a:endParaRPr lang="en-US" sz="2000" u="sng" dirty="0">
              <a:latin typeface="Courier" pitchFamily="2" charset="0"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720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EF2E-3FC5-B84A-B08C-A3873AD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B926-A814-5442-B54C-5EE09254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79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to access elements in a very very long array?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For-loop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for (</a:t>
            </a:r>
            <a:r>
              <a:rPr lang="en-US" sz="1900" dirty="0" err="1">
                <a:latin typeface="Courier" pitchFamily="2" charset="0"/>
              </a:rPr>
              <a:t>int</a:t>
            </a:r>
            <a:r>
              <a:rPr lang="en-US" sz="1900" dirty="0">
                <a:latin typeface="Courier" pitchFamily="2" charset="0"/>
              </a:rPr>
              <a:t>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= 0;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&lt; </a:t>
            </a:r>
            <a:r>
              <a:rPr lang="en-US" sz="1900" dirty="0" err="1">
                <a:latin typeface="Courier" pitchFamily="2" charset="0"/>
              </a:rPr>
              <a:t>arr.length</a:t>
            </a:r>
            <a:r>
              <a:rPr lang="en-US" sz="1900" dirty="0">
                <a:latin typeface="Courier" pitchFamily="2" charset="0"/>
              </a:rPr>
              <a:t>;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++){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	</a:t>
            </a:r>
            <a:r>
              <a:rPr lang="en-US" sz="1900" dirty="0" err="1">
                <a:latin typeface="Courier" pitchFamily="2" charset="0"/>
              </a:rPr>
              <a:t>System.out.println</a:t>
            </a:r>
            <a:r>
              <a:rPr lang="en-US" sz="1900" dirty="0">
                <a:latin typeface="Courier" pitchFamily="2" charset="0"/>
              </a:rPr>
              <a:t>(</a:t>
            </a:r>
            <a:r>
              <a:rPr lang="en-US" sz="1900" dirty="0" err="1">
                <a:latin typeface="Courier" pitchFamily="2" charset="0"/>
              </a:rPr>
              <a:t>arr</a:t>
            </a:r>
            <a:r>
              <a:rPr lang="en-US" sz="1900" dirty="0">
                <a:latin typeface="Courier" pitchFamily="2" charset="0"/>
              </a:rPr>
              <a:t>[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]);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}</a:t>
            </a:r>
          </a:p>
          <a:p>
            <a:pPr lvl="1"/>
            <a:r>
              <a:rPr lang="en-US" dirty="0"/>
              <a:t>For-each loop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for (</a:t>
            </a:r>
            <a:r>
              <a:rPr lang="en-US" sz="1900" dirty="0" err="1">
                <a:latin typeface="Courier" pitchFamily="2" charset="0"/>
              </a:rPr>
              <a:t>int</a:t>
            </a:r>
            <a:r>
              <a:rPr lang="en-US" sz="1900" dirty="0">
                <a:latin typeface="Courier" pitchFamily="2" charset="0"/>
              </a:rPr>
              <a:t> element : </a:t>
            </a:r>
            <a:r>
              <a:rPr lang="en-US" sz="1900" dirty="0" err="1">
                <a:latin typeface="Courier" pitchFamily="2" charset="0"/>
              </a:rPr>
              <a:t>arr</a:t>
            </a:r>
            <a:r>
              <a:rPr lang="en-US" sz="1900" dirty="0">
                <a:latin typeface="Courier" pitchFamily="2" charset="0"/>
              </a:rPr>
              <a:t>){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	</a:t>
            </a:r>
            <a:r>
              <a:rPr lang="en-US" sz="1900" dirty="0" err="1">
                <a:latin typeface="Courier" pitchFamily="2" charset="0"/>
              </a:rPr>
              <a:t>System.out.println</a:t>
            </a:r>
            <a:r>
              <a:rPr lang="en-US" sz="1900" dirty="0">
                <a:latin typeface="Courier" pitchFamily="2" charset="0"/>
              </a:rPr>
              <a:t>(element);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}</a:t>
            </a:r>
          </a:p>
          <a:p>
            <a:pPr lvl="1"/>
            <a:r>
              <a:rPr lang="en-US" dirty="0"/>
              <a:t>While loop</a:t>
            </a:r>
          </a:p>
          <a:p>
            <a:pPr marL="457200" lvl="1" indent="0">
              <a:buNone/>
            </a:pPr>
            <a:r>
              <a:rPr lang="en-US" sz="1900" dirty="0" err="1">
                <a:latin typeface="Courier" pitchFamily="2" charset="0"/>
              </a:rPr>
              <a:t>int</a:t>
            </a:r>
            <a:r>
              <a:rPr lang="en-US" sz="1900" dirty="0">
                <a:latin typeface="Courier" pitchFamily="2" charset="0"/>
              </a:rPr>
              <a:t>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= 0;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while (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&lt; </a:t>
            </a:r>
            <a:r>
              <a:rPr lang="en-US" sz="1900" dirty="0" err="1">
                <a:latin typeface="Courier" pitchFamily="2" charset="0"/>
              </a:rPr>
              <a:t>arr.length</a:t>
            </a:r>
            <a:r>
              <a:rPr lang="en-US" sz="1900" dirty="0">
                <a:latin typeface="Courier" pitchFamily="2" charset="0"/>
              </a:rPr>
              <a:t>){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	</a:t>
            </a:r>
            <a:r>
              <a:rPr lang="en-US" sz="1900" dirty="0" err="1">
                <a:latin typeface="Courier" pitchFamily="2" charset="0"/>
              </a:rPr>
              <a:t>System.out.println</a:t>
            </a:r>
            <a:r>
              <a:rPr lang="en-US" sz="1900" dirty="0">
                <a:latin typeface="Courier" pitchFamily="2" charset="0"/>
              </a:rPr>
              <a:t>(</a:t>
            </a:r>
            <a:r>
              <a:rPr lang="en-US" sz="1900" dirty="0" err="1">
                <a:latin typeface="Courier" pitchFamily="2" charset="0"/>
              </a:rPr>
              <a:t>arr</a:t>
            </a:r>
            <a:r>
              <a:rPr lang="en-US" sz="1900" dirty="0">
                <a:latin typeface="Courier" pitchFamily="2" charset="0"/>
              </a:rPr>
              <a:t>[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>
                <a:latin typeface="Courier" pitchFamily="2" charset="0"/>
              </a:rPr>
              <a:t>]);</a:t>
            </a:r>
            <a:endParaRPr lang="en-US" sz="19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	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++;</a:t>
            </a:r>
          </a:p>
          <a:p>
            <a:pPr marL="457200" lvl="1" indent="0">
              <a:buNone/>
            </a:pPr>
            <a:r>
              <a:rPr lang="en-US" sz="19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8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A5B3-AD5B-3340-9FCF-4F88A2B9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5BFD-98F0-BA42-860A-E067636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66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300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Courier</vt:lpstr>
      <vt:lpstr>Office Theme</vt:lpstr>
      <vt:lpstr>CSE 11  Accelerated Intro to Programming Discussion Section 5</vt:lpstr>
      <vt:lpstr>Logistics</vt:lpstr>
      <vt:lpstr>Arrays</vt:lpstr>
      <vt:lpstr>Arrays cont’d</vt:lpstr>
      <vt:lpstr>Main</vt:lpstr>
      <vt:lpstr>Loop Basics</vt:lpstr>
      <vt:lpstr>PA5</vt:lpstr>
      <vt:lpstr>Thanks!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 Accelerated Intro to Programming Discussion Section 1</dc:title>
  <dc:creator>Shihua Lu</dc:creator>
  <cp:lastModifiedBy>Shihua Lu</cp:lastModifiedBy>
  <cp:revision>84</cp:revision>
  <dcterms:created xsi:type="dcterms:W3CDTF">2021-03-30T23:42:09Z</dcterms:created>
  <dcterms:modified xsi:type="dcterms:W3CDTF">2021-04-28T06:26:11Z</dcterms:modified>
</cp:coreProperties>
</file>