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71" r:id="rId3"/>
    <p:sldId id="287" r:id="rId4"/>
    <p:sldId id="288" r:id="rId5"/>
    <p:sldId id="285" r:id="rId6"/>
    <p:sldId id="286" r:id="rId7"/>
    <p:sldId id="289" r:id="rId8"/>
    <p:sldId id="27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DBD22-3076-D443-B9E6-0E301DE84F48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ECD3-D371-624F-9E04-06C05A66E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91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4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6C0-0ACB-C843-BB6F-82B27FFE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3F1F-1EB4-6047-B996-9BE205568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3197-7956-574C-A93C-DE3C731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D035-4A42-8542-8220-948B073D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C56A-EB06-7B4F-A05F-F2F4C9FB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ED2-5806-D448-95BB-B427637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88E52-66C5-B347-8418-D10C9D45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198F-6EBE-6549-84B9-C928328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B74E-C0FD-6149-BAA4-0EF428CA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69B2-707C-B040-9B0E-F9EFDDA2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D958-4C39-1243-AFE1-D04B57951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A824-B1DE-994F-9D47-BB8DA87A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1E64-8D25-0F4E-B2CD-4763B3D9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D6F0-06E3-1C45-B149-6F47A56B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2643-11E1-1942-BDF5-7BF2ECA0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92DF-BCFB-CA47-A614-E248B8E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94BD-A2EA-FD4F-9305-F2248036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F97C-3D52-3349-9EFF-4F5FD159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A311-C70D-0546-8445-33A4EA79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444-FD04-B44C-81C5-3A77DCE9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52E6-8F61-664A-88D4-2EF335FE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A505-3CE4-004D-97E0-5E59B2A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14C2-9C26-564D-A1EB-D992263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20FA-4961-C746-A0C3-D86D98B5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2570-B95A-9D4E-9237-B0862204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1AE7-035E-9445-9179-C0A7E556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698A-7B5F-6847-8C21-E0AF9E961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48B7-221A-9E46-8B3A-41CD6626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238D-DFFC-6042-9ECE-C18B261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0181-A38F-2448-8EF4-53639AB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04EF-E192-0342-9954-07CA26E5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6BF6-08E8-6D44-9A5E-FDC56468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B48B-E35E-DE42-A7F1-B261EFA4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C0A0-0490-7846-B824-6D1337BC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538B-25F8-724C-A44F-B1C1A283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253F4-9269-E349-AFC5-B3B8AE1F6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43382-A7B0-EA4C-8AD9-F089B10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6395C-903A-5142-ABA6-935A5CC1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333B-D33C-684A-A75A-A5176AC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C093-F262-3247-BA84-961697AF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5AA3-8655-3A4B-A326-E6609B7F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5E0E5-66B8-814B-BB9E-CC541DF1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79E2-F903-E140-9709-3495A48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DD3D-803A-B04E-8F38-7956D727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4CE0F-81E5-8E4E-ADD7-77DD0639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D817A-16B0-3C43-BA2C-AD4471B3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E20E-3431-884F-8F9E-A8873B7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D7C0-B992-F94E-9754-16DF60C9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31916-F0BC-FD42-B65C-40466D23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F55B-B882-C04A-BB39-F2E4D127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5C68-3181-FA44-A851-B4CEE76E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9328-21A2-AC46-8BA4-3843CC8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2F51-1E58-114C-B5A8-701039CC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2FB5-4AD7-0C46-A96F-FF39EB1A0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D6E66-588A-0647-A646-70CBFAEB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F040-9EA9-AD4C-AA38-F62F7D0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D862-2891-E646-9BD7-E8406214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E56C-E1ED-CA42-A864-831FFBC1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81EE7-AD5D-E547-BA85-A6C090B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3A0C-B130-B54D-B9B1-C3679586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EA87-9525-8644-93C4-0C099904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0B56-5818-FA40-B5C3-0365265239C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D2E1-8407-0545-8C0C-F35CDA0F9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EF4F-16E5-0241-9E06-382AAC5E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Discussion Section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Shihua Lu,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62753" y="6365558"/>
            <a:ext cx="42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discussion is being recorded</a:t>
            </a:r>
          </a:p>
        </p:txBody>
      </p:sp>
    </p:spTree>
    <p:extLst>
      <p:ext uri="{BB962C8B-B14F-4D97-AF65-F5344CB8AC3E}">
        <p14:creationId xmlns:p14="http://schemas.microsoft.com/office/powerpoint/2010/main" val="20253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8ED-BA8B-CF46-89D6-8AC637F2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AC31-F1CC-024C-8060-5904263B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PA8 due today at 11:59PM</a:t>
            </a:r>
          </a:p>
          <a:p>
            <a:r>
              <a:rPr lang="en-US" dirty="0"/>
              <a:t>PA9 released – due next Thursday</a:t>
            </a:r>
          </a:p>
          <a:p>
            <a:r>
              <a:rPr lang="en-US" dirty="0"/>
              <a:t>Exam2</a:t>
            </a:r>
          </a:p>
          <a:p>
            <a:pPr lvl="1"/>
            <a:r>
              <a:rPr lang="en-US" dirty="0"/>
              <a:t>Thursday 9pm – Sunday 11:59pm</a:t>
            </a:r>
          </a:p>
        </p:txBody>
      </p:sp>
    </p:spTree>
    <p:extLst>
      <p:ext uri="{BB962C8B-B14F-4D97-AF65-F5344CB8AC3E}">
        <p14:creationId xmlns:p14="http://schemas.microsoft.com/office/powerpoint/2010/main" val="317068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C11B-D67E-D640-882B-F3FB4CE3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8C1-7CC8-AF44-8EAE-910DC253E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56"/>
            <a:ext cx="11592232" cy="4899641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Checked exceptions</a:t>
            </a:r>
          </a:p>
          <a:p>
            <a:pPr lvl="1"/>
            <a:r>
              <a:rPr lang="en-US" sz="2700" dirty="0"/>
              <a:t>Must be handled in some way (try/catch, throws clause)</a:t>
            </a:r>
          </a:p>
          <a:p>
            <a:pPr lvl="1"/>
            <a:r>
              <a:rPr lang="en-US" sz="2700" dirty="0"/>
              <a:t>Example: </a:t>
            </a:r>
            <a:r>
              <a:rPr lang="en-US" sz="2700" dirty="0" err="1"/>
              <a:t>IOException</a:t>
            </a:r>
            <a:endParaRPr lang="en-US" sz="2700" dirty="0"/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Class </a:t>
            </a:r>
            <a:r>
              <a:rPr lang="en-US" sz="2200" dirty="0" err="1">
                <a:latin typeface="Courier" pitchFamily="2" charset="0"/>
              </a:rPr>
              <a:t>FileHelper</a:t>
            </a:r>
            <a:r>
              <a:rPr lang="en-US" sz="22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static String[] </a:t>
            </a:r>
            <a:r>
              <a:rPr lang="en-US" sz="2200" dirty="0" err="1">
                <a:latin typeface="Courier" pitchFamily="2" charset="0"/>
              </a:rPr>
              <a:t>getLines</a:t>
            </a:r>
            <a:r>
              <a:rPr lang="en-US" sz="2200" dirty="0">
                <a:latin typeface="Courier" pitchFamily="2" charset="0"/>
              </a:rPr>
              <a:t>(String path) {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try {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  return </a:t>
            </a:r>
            <a:r>
              <a:rPr lang="en-US" sz="2200" dirty="0" err="1">
                <a:latin typeface="Courier" pitchFamily="2" charset="0"/>
              </a:rPr>
              <a:t>Files.readAllLines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Paths.get</a:t>
            </a:r>
            <a:r>
              <a:rPr lang="en-US" sz="2200" dirty="0">
                <a:latin typeface="Courier" pitchFamily="2" charset="0"/>
              </a:rPr>
              <a:t>(path)).</a:t>
            </a:r>
            <a:r>
              <a:rPr lang="en-US" sz="2200" dirty="0" err="1">
                <a:latin typeface="Courier" pitchFamily="2" charset="0"/>
              </a:rPr>
              <a:t>toArray</a:t>
            </a:r>
            <a:r>
              <a:rPr lang="en-US" sz="2200" dirty="0">
                <a:latin typeface="Courier" pitchFamily="2" charset="0"/>
              </a:rPr>
              <a:t>(String[]::new);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catch(</a:t>
            </a:r>
            <a:r>
              <a:rPr lang="en-US" sz="2200" dirty="0" err="1">
                <a:latin typeface="Courier" pitchFamily="2" charset="0"/>
              </a:rPr>
              <a:t>IOException</a:t>
            </a:r>
            <a:r>
              <a:rPr lang="en-US" sz="2200" dirty="0">
                <a:latin typeface="Courier" pitchFamily="2" charset="0"/>
              </a:rPr>
              <a:t> e) {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    </a:t>
            </a:r>
            <a:r>
              <a:rPr lang="en-US" sz="2200" dirty="0" err="1">
                <a:latin typeface="Courier" pitchFamily="2" charset="0"/>
              </a:rPr>
              <a:t>System.err.println</a:t>
            </a:r>
            <a:r>
              <a:rPr lang="en-US" sz="2200" dirty="0">
                <a:latin typeface="Courier" pitchFamily="2" charset="0"/>
              </a:rPr>
              <a:t>("Error reading file");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    return new String[]{"Error reading file"};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53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C92B-2D42-354B-8E33-D482C000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D497-2406-3E4F-961C-071BC784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Unchecked exceptions</a:t>
            </a:r>
          </a:p>
          <a:p>
            <a:pPr lvl="1"/>
            <a:r>
              <a:rPr lang="en-US" dirty="0"/>
              <a:t>Do not have to be handled</a:t>
            </a:r>
          </a:p>
          <a:p>
            <a:pPr lvl="1"/>
            <a:r>
              <a:rPr lang="en-US" dirty="0" err="1"/>
              <a:t>ArithmeticException</a:t>
            </a:r>
            <a:endParaRPr lang="en-US" sz="4000" dirty="0"/>
          </a:p>
          <a:p>
            <a:pPr lvl="1"/>
            <a:r>
              <a:rPr lang="en-US" dirty="0" err="1"/>
              <a:t>IndexOutofBoundsException</a:t>
            </a:r>
            <a:endParaRPr lang="en-US" sz="4000" dirty="0"/>
          </a:p>
          <a:p>
            <a:pPr lvl="1"/>
            <a:r>
              <a:rPr lang="en-US" dirty="0" err="1"/>
              <a:t>IllegalArgumentException</a:t>
            </a:r>
            <a:endParaRPr lang="en-US" sz="4000" dirty="0"/>
          </a:p>
          <a:p>
            <a:pPr lvl="1"/>
            <a:r>
              <a:rPr lang="en-US" dirty="0" err="1"/>
              <a:t>NullPointerException</a:t>
            </a:r>
            <a:endParaRPr lang="en-US" dirty="0"/>
          </a:p>
          <a:p>
            <a:pPr lvl="1"/>
            <a:r>
              <a:rPr lang="en-US" dirty="0"/>
              <a:t>…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6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8ED-BA8B-CF46-89D6-8AC637F2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AC31-F1CC-024C-8060-5904263B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, long, short, double, float, </a:t>
            </a:r>
            <a:r>
              <a:rPr lang="en-US" dirty="0" err="1"/>
              <a:t>boolean</a:t>
            </a:r>
            <a:r>
              <a:rPr lang="en-US" dirty="0"/>
              <a:t>, char, byte</a:t>
            </a:r>
          </a:p>
          <a:p>
            <a:pPr lvl="1"/>
            <a:r>
              <a:rPr lang="en-US" dirty="0"/>
              <a:t>Limited range and/or limited precision</a:t>
            </a:r>
          </a:p>
          <a:p>
            <a:pPr lvl="1"/>
            <a:r>
              <a:rPr lang="en-US" dirty="0"/>
              <a:t>Can use == to check for equality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a = 1;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b = 1;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" pitchFamily="2" charset="0"/>
              </a:rPr>
              <a:t>boolean</a:t>
            </a:r>
            <a:r>
              <a:rPr lang="en-US" sz="2000" dirty="0">
                <a:latin typeface="Courier" pitchFamily="2" charset="0"/>
              </a:rPr>
              <a:t> c = a == b; // true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5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38AF-CA57-3A44-A4A1-9A52203F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C111-FA40-7F44-A60D-FC2A8DA56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6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String, Point, </a:t>
            </a:r>
            <a:r>
              <a:rPr lang="en-US" dirty="0" err="1"/>
              <a:t>TextTweet</a:t>
            </a:r>
            <a:r>
              <a:rPr lang="en-US" dirty="0"/>
              <a:t>, </a:t>
            </a:r>
            <a:r>
              <a:rPr lang="en-US" dirty="0" err="1"/>
              <a:t>ImageQuery</a:t>
            </a:r>
            <a:r>
              <a:rPr lang="en-US" dirty="0"/>
              <a:t>, Array,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== does not work as expected</a:t>
            </a:r>
          </a:p>
          <a:p>
            <a:pPr marL="457200" lvl="1" indent="0">
              <a:buNone/>
            </a:pPr>
            <a:r>
              <a:rPr lang="en-US" sz="2000" dirty="0">
                <a:latin typeface="Courier" pitchFamily="2" charset="0"/>
              </a:rPr>
              <a:t>String a = "hello";</a:t>
            </a:r>
          </a:p>
          <a:p>
            <a:pPr marL="457200" lvl="1" indent="0">
              <a:buNone/>
            </a:pPr>
            <a:r>
              <a:rPr lang="en-US" sz="2000" dirty="0">
                <a:latin typeface="Courier" pitchFamily="2" charset="0"/>
              </a:rPr>
              <a:t>String b = "</a:t>
            </a:r>
            <a:r>
              <a:rPr lang="en-US" sz="2000" dirty="0" err="1">
                <a:latin typeface="Courier" pitchFamily="2" charset="0"/>
              </a:rPr>
              <a:t>hhello</a:t>
            </a:r>
            <a:r>
              <a:rPr lang="en-US" sz="2000" dirty="0">
                <a:latin typeface="Courier" pitchFamily="2" charset="0"/>
              </a:rPr>
              <a:t>".substring(1);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" pitchFamily="2" charset="0"/>
              </a:rPr>
              <a:t>boolean</a:t>
            </a:r>
            <a:r>
              <a:rPr lang="en-US" sz="2000" dirty="0">
                <a:latin typeface="Courier" pitchFamily="2" charset="0"/>
              </a:rPr>
              <a:t> c = a == b; // ???</a:t>
            </a:r>
            <a:endParaRPr lang="en-US" dirty="0"/>
          </a:p>
          <a:p>
            <a:pPr lvl="1"/>
            <a:r>
              <a:rPr lang="en-US" dirty="0"/>
              <a:t>Instead, use </a:t>
            </a:r>
            <a:r>
              <a:rPr lang="en-US" dirty="0">
                <a:latin typeface="Courier" pitchFamily="2" charset="0"/>
              </a:rPr>
              <a:t>equals</a:t>
            </a:r>
            <a:r>
              <a:rPr lang="en-US" dirty="0"/>
              <a:t> method to check equality</a:t>
            </a:r>
          </a:p>
          <a:p>
            <a:pPr marL="457200" lvl="1" indent="0">
              <a:buNone/>
            </a:pPr>
            <a:r>
              <a:rPr lang="en-US" sz="2000" dirty="0">
                <a:latin typeface="Courier" pitchFamily="2" charset="0"/>
              </a:rPr>
              <a:t>String a = "hello";</a:t>
            </a:r>
          </a:p>
          <a:p>
            <a:pPr marL="457200" lvl="1" indent="0">
              <a:buNone/>
            </a:pPr>
            <a:r>
              <a:rPr lang="en-US" sz="2000" dirty="0">
                <a:latin typeface="Courier" pitchFamily="2" charset="0"/>
              </a:rPr>
              <a:t>String b = "</a:t>
            </a:r>
            <a:r>
              <a:rPr lang="en-US" sz="2000" dirty="0" err="1">
                <a:latin typeface="Courier" pitchFamily="2" charset="0"/>
              </a:rPr>
              <a:t>hhello</a:t>
            </a:r>
            <a:r>
              <a:rPr lang="en-US" sz="2000" dirty="0">
                <a:latin typeface="Courier" pitchFamily="2" charset="0"/>
              </a:rPr>
              <a:t>".substring(1);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" pitchFamily="2" charset="0"/>
              </a:rPr>
              <a:t>boolean</a:t>
            </a:r>
            <a:r>
              <a:rPr lang="en-US" sz="2000" dirty="0">
                <a:latin typeface="Courier" pitchFamily="2" charset="0"/>
              </a:rPr>
              <a:t> c = </a:t>
            </a:r>
            <a:r>
              <a:rPr lang="en-US" sz="2000" dirty="0" err="1">
                <a:latin typeface="Courier" pitchFamily="2" charset="0"/>
              </a:rPr>
              <a:t>a.equals</a:t>
            </a:r>
            <a:r>
              <a:rPr lang="en-US" sz="2000" dirty="0">
                <a:latin typeface="Courier" pitchFamily="2" charset="0"/>
              </a:rPr>
              <a:t>(b); // ???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Special case: Arrays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a = {1, 2, 3};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b = {1, 2, 3};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" pitchFamily="2" charset="0"/>
              </a:rPr>
              <a:t>boolean</a:t>
            </a:r>
            <a:r>
              <a:rPr lang="en-US" sz="2000" dirty="0">
                <a:latin typeface="Courier" pitchFamily="2" charset="0"/>
              </a:rPr>
              <a:t> c = </a:t>
            </a:r>
            <a:r>
              <a:rPr lang="en-US" sz="2000" dirty="0" err="1">
                <a:latin typeface="Courier" pitchFamily="2" charset="0"/>
              </a:rPr>
              <a:t>a.equals</a:t>
            </a:r>
            <a:r>
              <a:rPr lang="en-US" sz="2000" dirty="0">
                <a:latin typeface="Courier" pitchFamily="2" charset="0"/>
              </a:rPr>
              <a:t>(b); // ???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" pitchFamily="2" charset="0"/>
              </a:rPr>
              <a:t>boolean</a:t>
            </a:r>
            <a:r>
              <a:rPr lang="en-US" sz="2000" dirty="0">
                <a:latin typeface="Courier" pitchFamily="2" charset="0"/>
              </a:rPr>
              <a:t> d = </a:t>
            </a:r>
            <a:r>
              <a:rPr lang="en-US" sz="2000" dirty="0" err="1">
                <a:latin typeface="Courier" pitchFamily="2" charset="0"/>
              </a:rPr>
              <a:t>Arrays.equals</a:t>
            </a:r>
            <a:r>
              <a:rPr lang="en-US" sz="2000" dirty="0">
                <a:latin typeface="Courier" pitchFamily="2" charset="0"/>
              </a:rPr>
              <a:t>(a, b); // ???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C5DC-CA4B-B641-BDCD-EE05EFB8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E5BD-B9E9-0541-A829-E88B0FFA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Exam1 (programming + video)</a:t>
            </a:r>
          </a:p>
          <a:p>
            <a:r>
              <a:rPr lang="en-US" dirty="0"/>
              <a:t>Cumulative</a:t>
            </a:r>
          </a:p>
          <a:p>
            <a:r>
              <a:rPr lang="en-US" dirty="0"/>
              <a:t>Start early</a:t>
            </a:r>
          </a:p>
          <a:p>
            <a:r>
              <a:rPr lang="en-US" dirty="0"/>
              <a:t>Read instructions carefully</a:t>
            </a:r>
          </a:p>
          <a:p>
            <a:r>
              <a:rPr lang="en-US" dirty="0"/>
              <a:t>Follow instructions closely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D6DB-925E-C14C-8E61-307F0068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PA9</a:t>
            </a:r>
          </a:p>
        </p:txBody>
      </p:sp>
    </p:spTree>
    <p:extLst>
      <p:ext uri="{BB962C8B-B14F-4D97-AF65-F5344CB8AC3E}">
        <p14:creationId xmlns:p14="http://schemas.microsoft.com/office/powerpoint/2010/main" val="135052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6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332</Words>
  <Application>Microsoft Macintosh PowerPoint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CSE 11  Accelerated Intro to Programming Discussion Section 9</vt:lpstr>
      <vt:lpstr>Logistics</vt:lpstr>
      <vt:lpstr>Exceptions</vt:lpstr>
      <vt:lpstr>Exceptions</vt:lpstr>
      <vt:lpstr>Primitive types</vt:lpstr>
      <vt:lpstr>Non-primitive types</vt:lpstr>
      <vt:lpstr>Exam2</vt:lpstr>
      <vt:lpstr>PA9</vt:lpstr>
      <vt:lpstr>Thanks!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 Accelerated Intro to Programming Discussion Section 1</dc:title>
  <dc:creator>Shihua Lu</dc:creator>
  <cp:lastModifiedBy>Shihua Lu</cp:lastModifiedBy>
  <cp:revision>114</cp:revision>
  <cp:lastPrinted>2021-05-26T23:36:21Z</cp:lastPrinted>
  <dcterms:created xsi:type="dcterms:W3CDTF">2021-03-30T23:42:09Z</dcterms:created>
  <dcterms:modified xsi:type="dcterms:W3CDTF">2021-05-26T23:38:35Z</dcterms:modified>
</cp:coreProperties>
</file>