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9792"/>
            <a:ext cx="7886700" cy="45636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String </a:t>
            </a:r>
            <a:r>
              <a:rPr lang="en-US" dirty="0" err="1"/>
              <a:t>helloTwice</a:t>
            </a:r>
            <a:r>
              <a:rPr lang="en-US" dirty="0"/>
              <a:t> = </a:t>
            </a:r>
            <a:r>
              <a:rPr lang="en-US" dirty="0" err="1"/>
              <a:t>h.repeat</a:t>
            </a:r>
            <a:r>
              <a:rPr lang="en-US" dirty="0"/>
              <a:t>(2);</a:t>
            </a:r>
          </a:p>
          <a:p>
            <a:r>
              <a:rPr lang="en-US" dirty="0"/>
              <a:t>String </a:t>
            </a:r>
            <a:r>
              <a:rPr lang="en-US" dirty="0" err="1"/>
              <a:t>manyHello</a:t>
            </a:r>
            <a:r>
              <a:rPr lang="en-US" dirty="0"/>
              <a:t> = </a:t>
            </a:r>
            <a:r>
              <a:rPr lang="en-US" dirty="0" err="1"/>
              <a:t>h.repeat</a:t>
            </a:r>
            <a:r>
              <a:rPr lang="en-US" dirty="0"/>
              <a:t>(20);</a:t>
            </a:r>
          </a:p>
          <a:p>
            <a:r>
              <a:rPr lang="en-US" dirty="0"/>
              <a:t>What if we want to find if another String appears in a String, like a search?</a:t>
            </a:r>
          </a:p>
          <a:p>
            <a:pPr lvl="1"/>
            <a:r>
              <a:rPr lang="en-US" dirty="0"/>
              <a:t>int index = </a:t>
            </a:r>
            <a:r>
              <a:rPr lang="en-US" dirty="0" err="1"/>
              <a:t>myFullName.indexOf</a:t>
            </a:r>
            <a:r>
              <a:rPr lang="en-US" dirty="0"/>
              <a:t>(“Joseph”);</a:t>
            </a:r>
          </a:p>
          <a:p>
            <a:pPr lvl="1"/>
            <a:r>
              <a:rPr lang="en-US" dirty="0"/>
              <a:t>What if the String is not in my name?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anotherIndex</a:t>
            </a:r>
            <a:r>
              <a:rPr lang="en-US" dirty="0"/>
              <a:t> = </a:t>
            </a:r>
            <a:r>
              <a:rPr lang="en-US" dirty="0" err="1"/>
              <a:t>myFullName.indexOf</a:t>
            </a:r>
            <a:r>
              <a:rPr lang="en-US" dirty="0"/>
              <a:t>(“Orange”);</a:t>
            </a:r>
          </a:p>
          <a:p>
            <a:pPr lvl="3"/>
            <a:r>
              <a:rPr lang="en-US" dirty="0"/>
              <a:t>What happened?</a:t>
            </a:r>
          </a:p>
          <a:p>
            <a:pPr lvl="1"/>
            <a:r>
              <a:rPr lang="en-US" dirty="0"/>
              <a:t>0+ – index where we found the String</a:t>
            </a:r>
          </a:p>
          <a:p>
            <a:pPr lvl="1"/>
            <a:r>
              <a:rPr lang="en-US" dirty="0"/>
              <a:t>-1 – didn’t find the String</a:t>
            </a:r>
          </a:p>
          <a:p>
            <a:r>
              <a:rPr lang="en-US" dirty="0"/>
              <a:t>Just a few more String methods</a:t>
            </a:r>
          </a:p>
          <a:p>
            <a:pPr lvl="1"/>
            <a:r>
              <a:rPr lang="en-US" dirty="0"/>
              <a:t>Working with the idea that there is built-in stuff in Java that we are going to be able to use</a:t>
            </a:r>
          </a:p>
          <a:p>
            <a:pPr lvl="2"/>
            <a:r>
              <a:rPr lang="en-US" dirty="0"/>
              <a:t>This will help us write interesting programs that work with and manipulate text</a:t>
            </a:r>
          </a:p>
        </p:txBody>
      </p:sp>
    </p:spTree>
    <p:extLst>
      <p:ext uri="{BB962C8B-B14F-4D97-AF65-F5344CB8AC3E}">
        <p14:creationId xmlns:p14="http://schemas.microsoft.com/office/powerpoint/2010/main" val="78159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3662"/>
            <a:ext cx="7886700" cy="4429061"/>
          </a:xfrm>
        </p:spPr>
        <p:txBody>
          <a:bodyPr/>
          <a:lstStyle/>
          <a:p>
            <a:r>
              <a:rPr lang="en-US" dirty="0"/>
              <a:t>String example program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StringExamples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Write a method called </a:t>
            </a:r>
            <a:r>
              <a:rPr lang="en-US" dirty="0" err="1"/>
              <a:t>firstHalf</a:t>
            </a:r>
            <a:r>
              <a:rPr lang="en-US" dirty="0"/>
              <a:t> that:</a:t>
            </a:r>
          </a:p>
          <a:p>
            <a:pPr lvl="1"/>
            <a:r>
              <a:rPr lang="en-US" dirty="0"/>
              <a:t>Takes a String and returns a new String that has just the first half of the characters from the input String</a:t>
            </a:r>
          </a:p>
          <a:p>
            <a:r>
              <a:rPr lang="en-US" dirty="0"/>
              <a:t>When writing a method:</a:t>
            </a:r>
          </a:p>
          <a:p>
            <a:pPr lvl="1"/>
            <a:r>
              <a:rPr lang="en-US" dirty="0"/>
              <a:t>Think about what some examples are and what we expect the results to be:</a:t>
            </a:r>
          </a:p>
          <a:p>
            <a:pPr lvl="2"/>
            <a:r>
              <a:rPr lang="en-US" dirty="0"/>
              <a:t>We can write these down as fields</a:t>
            </a:r>
          </a:p>
          <a:p>
            <a:pPr lvl="2"/>
            <a:r>
              <a:rPr lang="en-US" dirty="0"/>
              <a:t>Then we can easily check if we are right after running the program</a:t>
            </a:r>
          </a:p>
          <a:p>
            <a:pPr lvl="1"/>
            <a:r>
              <a:rPr lang="en-US" dirty="0"/>
              <a:t>Examples first – then build up into the implementation</a:t>
            </a:r>
          </a:p>
          <a:p>
            <a:pPr lvl="2"/>
            <a:r>
              <a:rPr lang="en-US" dirty="0"/>
              <a:t>Do on paper/whiteboard first – then type them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5102"/>
            <a:ext cx="7886700" cy="4337621"/>
          </a:xfrm>
        </p:spPr>
        <p:txBody>
          <a:bodyPr/>
          <a:lstStyle/>
          <a:p>
            <a:r>
              <a:rPr lang="en-US" dirty="0"/>
              <a:t>One of the first things to think about is:</a:t>
            </a:r>
          </a:p>
          <a:p>
            <a:pPr lvl="1"/>
            <a:r>
              <a:rPr lang="en-US" dirty="0"/>
              <a:t>What method (or methods) out of the methods we saw on strings is going to be useful here</a:t>
            </a:r>
          </a:p>
          <a:p>
            <a:pPr lvl="2"/>
            <a:r>
              <a:rPr lang="en-US" dirty="0"/>
              <a:t>We will be able to accomplish this only with methods we have seen so far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3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7858"/>
            <a:ext cx="7886700" cy="4104865"/>
          </a:xfrm>
        </p:spPr>
        <p:txBody>
          <a:bodyPr/>
          <a:lstStyle/>
          <a:p>
            <a:r>
              <a:rPr lang="en-US" dirty="0"/>
              <a:t>This showed us how to implement a method from a word problem prompt</a:t>
            </a:r>
          </a:p>
          <a:p>
            <a:r>
              <a:rPr lang="en-US" dirty="0"/>
              <a:t>We thought through some examples</a:t>
            </a:r>
          </a:p>
          <a:p>
            <a:pPr lvl="1"/>
            <a:r>
              <a:rPr lang="en-US" dirty="0"/>
              <a:t>Which helped us to refine our understanding</a:t>
            </a:r>
          </a:p>
          <a:p>
            <a:r>
              <a:rPr lang="en-US" dirty="0"/>
              <a:t>We experimented a little bit</a:t>
            </a:r>
          </a:p>
          <a:p>
            <a:pPr lvl="1"/>
            <a:r>
              <a:rPr lang="en-US" dirty="0"/>
              <a:t>Figured out we are okay with this empty String result</a:t>
            </a:r>
          </a:p>
          <a:p>
            <a:r>
              <a:rPr lang="en-US" dirty="0"/>
              <a:t>This is the process we should use when implementing methods</a:t>
            </a:r>
          </a:p>
          <a:p>
            <a:pPr lvl="1"/>
            <a:r>
              <a:rPr lang="en-US" dirty="0"/>
              <a:t>i.e. Programming Assignments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2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4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2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PA0.5</a:t>
            </a:r>
            <a:r>
              <a:rPr lang="en-US" dirty="0"/>
              <a:t> resubmission due Friday, April 16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Late add/did not do</a:t>
            </a:r>
          </a:p>
          <a:p>
            <a:pPr lvl="1"/>
            <a:r>
              <a:rPr lang="en-US" dirty="0"/>
              <a:t>Grading in progress…</a:t>
            </a:r>
          </a:p>
          <a:p>
            <a:pPr lvl="1"/>
            <a:r>
              <a:rPr lang="en-US" dirty="0"/>
              <a:t>Up to 100% credit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2E38-36C9-4E64-8050-7C5BFA95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594182"/>
          </a:xfrm>
        </p:spPr>
        <p:txBody>
          <a:bodyPr/>
          <a:lstStyle/>
          <a:p>
            <a:r>
              <a:rPr lang="en-US" dirty="0"/>
              <a:t>Example from Lecture Quiz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34" y="540813"/>
            <a:ext cx="3587552" cy="164022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int average(int n, int m, int o)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return (n + m + o) /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String </a:t>
            </a:r>
            <a:r>
              <a:rPr lang="en-US" sz="1100" dirty="0" err="1"/>
              <a:t>withDotAtTheEnd</a:t>
            </a:r>
            <a:r>
              <a:rPr lang="en-US" sz="1100" dirty="0"/>
              <a:t>(int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return n + ".";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String </a:t>
            </a:r>
            <a:r>
              <a:rPr lang="en-US" sz="1100" dirty="0" err="1"/>
              <a:t>ans</a:t>
            </a:r>
            <a:r>
              <a:rPr lang="en-US" sz="1100" dirty="0"/>
              <a:t> = </a:t>
            </a:r>
            <a:r>
              <a:rPr lang="en-US" sz="1100" dirty="0" err="1"/>
              <a:t>this.withDotAtTheEnd</a:t>
            </a:r>
            <a:r>
              <a:rPr lang="en-US" sz="1100" dirty="0"/>
              <a:t>(</a:t>
            </a:r>
            <a:r>
              <a:rPr lang="en-US" sz="1100" dirty="0" err="1"/>
              <a:t>this.average</a:t>
            </a:r>
            <a:r>
              <a:rPr lang="en-US" sz="1100" dirty="0"/>
              <a:t>(3, 5, 7));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61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2E38-36C9-4E64-8050-7C5BFA95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Shell tool (</a:t>
            </a:r>
            <a:r>
              <a:rPr lang="en-US" dirty="0" err="1"/>
              <a:t>JShell</a:t>
            </a:r>
            <a:r>
              <a:rPr lang="en-US" dirty="0"/>
              <a:t>) is an interactive tool for learning the Java programming language and prototyping Java code. </a:t>
            </a:r>
          </a:p>
          <a:p>
            <a:r>
              <a:rPr lang="en-US" dirty="0"/>
              <a:t>The way to think about the environment of </a:t>
            </a:r>
            <a:r>
              <a:rPr lang="en-US" dirty="0" err="1"/>
              <a:t>JShell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Sort of inside a class</a:t>
            </a:r>
          </a:p>
          <a:p>
            <a:pPr lvl="2"/>
            <a:r>
              <a:rPr lang="en-US" dirty="0"/>
              <a:t>Can start writing field definitions and trying things out</a:t>
            </a:r>
          </a:p>
          <a:p>
            <a:pPr lvl="1"/>
            <a:r>
              <a:rPr lang="en-US" dirty="0"/>
              <a:t>Good tool for experimentation</a:t>
            </a:r>
          </a:p>
          <a:p>
            <a:pPr lvl="2"/>
            <a:r>
              <a:rPr lang="en-US" dirty="0"/>
              <a:t>Can write one field definition or method definition at a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8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0945"/>
            <a:ext cx="7886700" cy="4341778"/>
          </a:xfrm>
        </p:spPr>
        <p:txBody>
          <a:bodyPr/>
          <a:lstStyle/>
          <a:p>
            <a:r>
              <a:rPr lang="en-US" dirty="0"/>
              <a:t>Make a String</a:t>
            </a: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String h = “hello”;</a:t>
            </a:r>
            <a:endParaRPr lang="en-US" b="0" dirty="0">
              <a:effectLst/>
            </a:endParaRPr>
          </a:p>
          <a:p>
            <a:pPr lvl="2"/>
            <a:r>
              <a:rPr lang="en-US" dirty="0" err="1"/>
              <a:t>JShell</a:t>
            </a:r>
            <a:r>
              <a:rPr lang="en-US" dirty="0"/>
              <a:t> immediately prints out the string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h2</a:t>
            </a:r>
            <a:r>
              <a:rPr lang="en-US" dirty="0"/>
              <a:t> = “he” + “</a:t>
            </a:r>
            <a:r>
              <a:rPr lang="en-US" dirty="0" err="1"/>
              <a:t>llo</a:t>
            </a:r>
            <a:r>
              <a:rPr lang="en-US" dirty="0"/>
              <a:t>”;</a:t>
            </a:r>
          </a:p>
          <a:p>
            <a:pPr lvl="2"/>
            <a:r>
              <a:rPr lang="en-US" dirty="0"/>
              <a:t>Evaluates the expression, shows us the value</a:t>
            </a:r>
          </a:p>
          <a:p>
            <a:r>
              <a:rPr lang="en-US" dirty="0"/>
              <a:t>Methods already defined by Java that we can use</a:t>
            </a:r>
          </a:p>
          <a:p>
            <a:pPr lvl="1"/>
            <a:r>
              <a:rPr lang="en-US" dirty="0"/>
              <a:t>String – is built-in Java class (i.e. already defined in Java)</a:t>
            </a:r>
          </a:p>
          <a:p>
            <a:pPr lvl="2"/>
            <a:r>
              <a:rPr lang="en-US" dirty="0"/>
              <a:t>Defines many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4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69916"/>
            <a:ext cx="7886700" cy="4262807"/>
          </a:xfrm>
        </p:spPr>
        <p:txBody>
          <a:bodyPr>
            <a:normAutofit/>
          </a:bodyPr>
          <a:lstStyle/>
          <a:p>
            <a:r>
              <a:rPr lang="en-US" dirty="0"/>
              <a:t>String </a:t>
            </a:r>
            <a:r>
              <a:rPr lang="en-US" dirty="0" err="1"/>
              <a:t>myName</a:t>
            </a:r>
            <a:r>
              <a:rPr lang="en-US" dirty="0"/>
              <a:t> = “Greg”;</a:t>
            </a:r>
          </a:p>
          <a:p>
            <a:r>
              <a:rPr lang="en-US" dirty="0"/>
              <a:t>int </a:t>
            </a:r>
            <a:r>
              <a:rPr lang="en-US" dirty="0" err="1"/>
              <a:t>nameLen</a:t>
            </a:r>
            <a:r>
              <a:rPr lang="en-US" dirty="0"/>
              <a:t> = </a:t>
            </a:r>
            <a:r>
              <a:rPr lang="en-US" dirty="0" err="1"/>
              <a:t>myName.length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Note: these method calls are using something other than </a:t>
            </a:r>
            <a:r>
              <a:rPr lang="en-US" b="1" dirty="0"/>
              <a:t>this</a:t>
            </a:r>
          </a:p>
          <a:p>
            <a:pPr lvl="2"/>
            <a:r>
              <a:rPr lang="en-US" dirty="0"/>
              <a:t>We can call methods on many different kinds of values in Java</a:t>
            </a:r>
          </a:p>
          <a:p>
            <a:pPr lvl="2"/>
            <a:r>
              <a:rPr lang="en-US" dirty="0"/>
              <a:t>When we define a method within a class and call that method form within the class</a:t>
            </a:r>
          </a:p>
          <a:p>
            <a:pPr lvl="3"/>
            <a:r>
              <a:rPr lang="en-US" dirty="0"/>
              <a:t>Then we use </a:t>
            </a:r>
            <a:r>
              <a:rPr lang="en-US" b="1" dirty="0"/>
              <a:t>this. </a:t>
            </a:r>
            <a:r>
              <a:rPr lang="en-US" dirty="0"/>
              <a:t>to refer to methods within the class</a:t>
            </a:r>
            <a:endParaRPr lang="en-US" b="1" dirty="0"/>
          </a:p>
          <a:p>
            <a:pPr lvl="2"/>
            <a:r>
              <a:rPr lang="en-US" dirty="0"/>
              <a:t>When call a method that’s in another class</a:t>
            </a:r>
          </a:p>
          <a:p>
            <a:pPr lvl="3"/>
            <a:r>
              <a:rPr lang="en-US" dirty="0"/>
              <a:t>We use a particular value and then use that method</a:t>
            </a:r>
          </a:p>
          <a:p>
            <a:pPr lvl="4"/>
            <a:r>
              <a:rPr lang="en-US" dirty="0"/>
              <a:t>That method is going to be able to use information about that class to get its answer</a:t>
            </a:r>
          </a:p>
          <a:p>
            <a:r>
              <a:rPr lang="en-US" dirty="0"/>
              <a:t>length() – does something different depending on which value it’s called from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90698"/>
            <a:ext cx="7886700" cy="4242025"/>
          </a:xfrm>
        </p:spPr>
        <p:txBody>
          <a:bodyPr/>
          <a:lstStyle/>
          <a:p>
            <a:r>
              <a:rPr lang="en-US" dirty="0"/>
              <a:t>Other String methods: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myFullName</a:t>
            </a:r>
            <a:r>
              <a:rPr lang="en-US" dirty="0"/>
              <a:t> = “Gregory Joseph Miranda”;</a:t>
            </a:r>
          </a:p>
          <a:p>
            <a:pPr lvl="1"/>
            <a:r>
              <a:rPr lang="en-US" dirty="0"/>
              <a:t>String middle = </a:t>
            </a:r>
            <a:r>
              <a:rPr lang="en-US" dirty="0" err="1"/>
              <a:t>myFullName.substring</a:t>
            </a:r>
            <a:r>
              <a:rPr lang="en-US" dirty="0"/>
              <a:t>(8, 14);</a:t>
            </a:r>
          </a:p>
          <a:p>
            <a:pPr lvl="2"/>
            <a:r>
              <a:rPr lang="en-US" dirty="0"/>
              <a:t>What did the method substring() do?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9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8476"/>
            <a:ext cx="7886700" cy="4354247"/>
          </a:xfrm>
        </p:spPr>
        <p:txBody>
          <a:bodyPr/>
          <a:lstStyle/>
          <a:p>
            <a:r>
              <a:rPr lang="en-US" dirty="0"/>
              <a:t>length() and substring()</a:t>
            </a:r>
          </a:p>
          <a:p>
            <a:pPr lvl="1"/>
            <a:r>
              <a:rPr lang="en-US" dirty="0"/>
              <a:t>2 methods defined on Java’s built-in String class</a:t>
            </a:r>
          </a:p>
          <a:p>
            <a:pPr lvl="1"/>
            <a:r>
              <a:rPr lang="en-US" dirty="0"/>
              <a:t>Can use them to do different types of calculations with String</a:t>
            </a:r>
          </a:p>
          <a:p>
            <a:r>
              <a:rPr lang="en-US" dirty="0"/>
              <a:t>A bunch more String methods to come…</a:t>
            </a:r>
          </a:p>
          <a:p>
            <a:r>
              <a:rPr lang="en-US" dirty="0"/>
              <a:t>Main point:</a:t>
            </a:r>
          </a:p>
          <a:p>
            <a:pPr lvl="1"/>
            <a:r>
              <a:rPr lang="en-US" dirty="0"/>
              <a:t>String value – can use these existing methods to do this calculations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big lesson:</a:t>
            </a:r>
          </a:p>
          <a:p>
            <a:pPr lvl="1"/>
            <a:r>
              <a:rPr lang="en-US" dirty="0"/>
              <a:t>Indexes – indexing into Strings to access the characters</a:t>
            </a:r>
          </a:p>
          <a:p>
            <a:pPr lvl="2"/>
            <a:r>
              <a:rPr lang="en-US" dirty="0"/>
              <a:t>Something we will be working with as we go forward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3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8105"/>
            <a:ext cx="7886700" cy="4409902"/>
          </a:xfrm>
        </p:spPr>
        <p:txBody>
          <a:bodyPr>
            <a:normAutofit/>
          </a:bodyPr>
          <a:lstStyle/>
          <a:p>
            <a:r>
              <a:rPr lang="en-US" dirty="0"/>
              <a:t>Another String method: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myWeirdName</a:t>
            </a:r>
            <a:r>
              <a:rPr lang="en-US" dirty="0"/>
              <a:t> = </a:t>
            </a:r>
            <a:r>
              <a:rPr lang="en-US" dirty="0" err="1"/>
              <a:t>myFullName.replace</a:t>
            </a:r>
            <a:r>
              <a:rPr lang="en-US" dirty="0"/>
              <a:t>(“e”, “WEIRD”);</a:t>
            </a:r>
          </a:p>
          <a:p>
            <a:r>
              <a:rPr lang="en-US" dirty="0"/>
              <a:t>What did replace() do?</a:t>
            </a:r>
          </a:p>
          <a:p>
            <a:r>
              <a:rPr lang="en-US" dirty="0"/>
              <a:t>What’s the value of </a:t>
            </a:r>
            <a:r>
              <a:rPr lang="en-US" dirty="0" err="1"/>
              <a:t>myFullName</a:t>
            </a:r>
            <a:r>
              <a:rPr lang="en-US" dirty="0"/>
              <a:t> after calling replace()?</a:t>
            </a:r>
          </a:p>
          <a:p>
            <a:endParaRPr lang="en-US" dirty="0"/>
          </a:p>
          <a:p>
            <a:r>
              <a:rPr lang="en-US" dirty="0"/>
              <a:t>Keep track of the String methods you learned about in your own notes</a:t>
            </a:r>
          </a:p>
          <a:p>
            <a:pPr lvl="1"/>
            <a:r>
              <a:rPr lang="en-US" dirty="0"/>
              <a:t>These methods are all written down online</a:t>
            </a:r>
          </a:p>
          <a:p>
            <a:pPr lvl="2"/>
            <a:r>
              <a:rPr lang="en-US" dirty="0"/>
              <a:t>Java documentation – we would be able to see all these methods</a:t>
            </a:r>
          </a:p>
          <a:p>
            <a:pPr lvl="3"/>
            <a:r>
              <a:rPr lang="en-US" dirty="0"/>
              <a:t>Quick search: Java string documentation</a:t>
            </a:r>
          </a:p>
          <a:p>
            <a:pPr lvl="4"/>
            <a:r>
              <a:rPr lang="en-US" dirty="0"/>
              <a:t>Many String methods we could use</a:t>
            </a:r>
          </a:p>
          <a:p>
            <a:pPr lvl="4"/>
            <a:r>
              <a:rPr lang="en-US" dirty="0"/>
              <a:t>repeat()</a:t>
            </a:r>
          </a:p>
          <a:p>
            <a:pPr lvl="4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4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5206</TotalTime>
  <Words>863</Words>
  <Application>Microsoft Office PowerPoint</Application>
  <PresentationFormat>On-screen Show (16:9)</PresentationFormat>
  <Paragraphs>107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CSE 11  Accelerated Intro to Programming Lecture 4</vt:lpstr>
      <vt:lpstr>Announcements</vt:lpstr>
      <vt:lpstr>Example from Lecture Quiz 3</vt:lpstr>
      <vt:lpstr>JShell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205</cp:revision>
  <dcterms:modified xsi:type="dcterms:W3CDTF">2021-04-05T14:51:26Z</dcterms:modified>
</cp:coreProperties>
</file>