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289" r:id="rId9"/>
    <p:sldId id="292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35" r:id="rId23"/>
    <p:sldId id="336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libri Light" panose="020F0302020204030204" pitchFamily="34" charset="0"/>
      <p:regular r:id="rId30"/>
      <p: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19" autoAdjust="0"/>
    <p:restoredTop sz="96036" autoAdjust="0"/>
  </p:normalViewPr>
  <p:slideViewPr>
    <p:cSldViewPr snapToGrid="0">
      <p:cViewPr varScale="1">
        <p:scale>
          <a:sx n="119" d="100"/>
          <a:sy n="119" d="100"/>
        </p:scale>
        <p:origin x="54" y="39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5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1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51EE-758A-42FC-8B32-F1FA04146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3F869-4DA9-4E5B-A1AC-EAAD48074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877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Let’s look at a few ways to manipulate numbers using more built-in methods in Java</a:t>
            </a:r>
          </a:p>
          <a:p>
            <a:pPr lvl="1"/>
            <a:r>
              <a:rPr lang="en-US" dirty="0"/>
              <a:t>Like built-in String methods we looked at before</a:t>
            </a:r>
          </a:p>
          <a:p>
            <a:r>
              <a:rPr lang="en-US" dirty="0"/>
              <a:t>Square root of a number - common operation to do 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sqrt2</a:t>
            </a:r>
            <a:r>
              <a:rPr lang="en-US" dirty="0"/>
              <a:t> = </a:t>
            </a:r>
            <a:r>
              <a:rPr lang="en-US" dirty="0" err="1"/>
              <a:t>Math.sqrt</a:t>
            </a:r>
            <a:r>
              <a:rPr lang="en-US" dirty="0"/>
              <a:t>(2);</a:t>
            </a:r>
          </a:p>
          <a:p>
            <a:pPr lvl="2"/>
            <a:r>
              <a:rPr lang="en-US" dirty="0"/>
              <a:t>Takes an int or a double</a:t>
            </a:r>
          </a:p>
          <a:p>
            <a:pPr lvl="3"/>
            <a:r>
              <a:rPr lang="en-US" dirty="0"/>
              <a:t>double </a:t>
            </a:r>
            <a:r>
              <a:rPr lang="en-US" dirty="0" err="1"/>
              <a:t>sqrt2FromDouble</a:t>
            </a:r>
            <a:r>
              <a:rPr lang="en-US" dirty="0"/>
              <a:t> = </a:t>
            </a:r>
            <a:r>
              <a:rPr lang="en-US" dirty="0" err="1"/>
              <a:t>Math.sqrt</a:t>
            </a:r>
            <a:r>
              <a:rPr lang="en-US" dirty="0"/>
              <a:t>(2.0);</a:t>
            </a:r>
          </a:p>
          <a:p>
            <a:pPr lvl="2"/>
            <a:r>
              <a:rPr lang="en-US" dirty="0"/>
              <a:t>Answer is always a double</a:t>
            </a:r>
          </a:p>
          <a:p>
            <a:pPr lvl="3"/>
            <a:r>
              <a:rPr lang="en-US" dirty="0"/>
              <a:t>An approximation of the square root – not a full answer to the square root</a:t>
            </a:r>
          </a:p>
          <a:p>
            <a:r>
              <a:rPr lang="en-US" dirty="0"/>
              <a:t>Raise a number to a power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cubeOf12</a:t>
            </a:r>
            <a:r>
              <a:rPr lang="en-US" dirty="0"/>
              <a:t> = </a:t>
            </a:r>
            <a:r>
              <a:rPr lang="en-US" dirty="0" err="1"/>
              <a:t>Math.pow</a:t>
            </a:r>
            <a:r>
              <a:rPr lang="en-US" dirty="0"/>
              <a:t>(12, 3);</a:t>
            </a:r>
          </a:p>
          <a:p>
            <a:r>
              <a:rPr lang="en-US" dirty="0"/>
              <a:t>Both methods are defined in Java’s Math library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831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0108"/>
            <a:ext cx="7886700" cy="4793392"/>
          </a:xfrm>
        </p:spPr>
        <p:txBody>
          <a:bodyPr>
            <a:normAutofit/>
          </a:bodyPr>
          <a:lstStyle/>
          <a:p>
            <a:r>
              <a:rPr lang="en-US" dirty="0"/>
              <a:t>More math methods</a:t>
            </a:r>
          </a:p>
          <a:p>
            <a:pPr lvl="1"/>
            <a:r>
              <a:rPr lang="en-US" dirty="0"/>
              <a:t>Max</a:t>
            </a:r>
          </a:p>
          <a:p>
            <a:pPr lvl="2"/>
            <a:r>
              <a:rPr lang="en-US" dirty="0"/>
              <a:t>double </a:t>
            </a:r>
            <a:r>
              <a:rPr lang="en-US" dirty="0" err="1"/>
              <a:t>maxOf45</a:t>
            </a:r>
            <a:r>
              <a:rPr lang="en-US" dirty="0"/>
              <a:t>  = </a:t>
            </a:r>
            <a:r>
              <a:rPr lang="en-US" dirty="0" err="1"/>
              <a:t>Math.max</a:t>
            </a:r>
            <a:r>
              <a:rPr lang="en-US" dirty="0"/>
              <a:t>(4, 5);</a:t>
            </a:r>
          </a:p>
          <a:p>
            <a:pPr lvl="1"/>
            <a:r>
              <a:rPr lang="en-US" dirty="0"/>
              <a:t>Min</a:t>
            </a:r>
          </a:p>
          <a:p>
            <a:pPr lvl="1"/>
            <a:r>
              <a:rPr lang="en-US" dirty="0"/>
              <a:t>And several other math methods as well</a:t>
            </a:r>
          </a:p>
          <a:p>
            <a:r>
              <a:rPr lang="en-US" dirty="0"/>
              <a:t>Two ways to think of this based on what we’ve seen before</a:t>
            </a:r>
          </a:p>
          <a:p>
            <a:pPr lvl="1"/>
            <a:r>
              <a:rPr lang="en-US" dirty="0"/>
              <a:t>Definition 1</a:t>
            </a:r>
          </a:p>
          <a:p>
            <a:pPr lvl="2"/>
            <a:r>
              <a:rPr lang="en-US" dirty="0"/>
              <a:t>Math is a built-in object</a:t>
            </a:r>
          </a:p>
          <a:p>
            <a:pPr lvl="1"/>
            <a:r>
              <a:rPr lang="en-US" dirty="0"/>
              <a:t>Definition 2</a:t>
            </a:r>
          </a:p>
          <a:p>
            <a:pPr lvl="2"/>
            <a:r>
              <a:rPr lang="en-US" dirty="0"/>
              <a:t>Math is a built-in class</a:t>
            </a:r>
          </a:p>
          <a:p>
            <a:pPr lvl="3"/>
            <a:r>
              <a:rPr lang="en-US" dirty="0"/>
              <a:t>sqrt, pow, max, min are a special kind of a method</a:t>
            </a:r>
          </a:p>
          <a:p>
            <a:pPr lvl="4"/>
            <a:r>
              <a:rPr lang="en-US" dirty="0"/>
              <a:t>Calling them with the class name before the dot</a:t>
            </a:r>
          </a:p>
          <a:p>
            <a:pPr lvl="4"/>
            <a:r>
              <a:rPr lang="en-US" dirty="0"/>
              <a:t>Instead of writing an object before the dot</a:t>
            </a:r>
          </a:p>
          <a:p>
            <a:pPr lvl="2"/>
            <a:r>
              <a:rPr lang="en-US" dirty="0" err="1"/>
              <a:t>Defn2</a:t>
            </a:r>
            <a:r>
              <a:rPr lang="en-US" dirty="0"/>
              <a:t> is the correct way to think about it</a:t>
            </a:r>
          </a:p>
          <a:p>
            <a:pPr lvl="3"/>
            <a:r>
              <a:rPr lang="en-US" dirty="0"/>
              <a:t>Another feature called </a:t>
            </a:r>
            <a:r>
              <a:rPr lang="en-US" b="1" dirty="0"/>
              <a:t>static methods </a:t>
            </a:r>
            <a:r>
              <a:rPr lang="en-US" dirty="0"/>
              <a:t>that’s coming up in future weeks</a:t>
            </a:r>
          </a:p>
        </p:txBody>
      </p:sp>
    </p:spTree>
    <p:extLst>
      <p:ext uri="{BB962C8B-B14F-4D97-AF65-F5344CB8AC3E}">
        <p14:creationId xmlns:p14="http://schemas.microsoft.com/office/powerpoint/2010/main" val="2179527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E6C7-BD7F-433A-A9DC-45BA6D7B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practice with drawing diagrams for laying out objects</a:t>
            </a:r>
          </a:p>
          <a:p>
            <a:pPr lvl="1"/>
            <a:r>
              <a:rPr lang="en-US" dirty="0"/>
              <a:t>Build up a little more of a visual language for</a:t>
            </a:r>
          </a:p>
          <a:p>
            <a:pPr lvl="2"/>
            <a:r>
              <a:rPr lang="en-US" dirty="0"/>
              <a:t>Drawing objects</a:t>
            </a:r>
          </a:p>
          <a:p>
            <a:pPr lvl="2"/>
            <a:r>
              <a:rPr lang="en-US" dirty="0"/>
              <a:t>Drawing what’s happening inside Java</a:t>
            </a:r>
          </a:p>
          <a:p>
            <a:r>
              <a:rPr lang="en-US" dirty="0"/>
              <a:t>Code from the reading</a:t>
            </a:r>
          </a:p>
        </p:txBody>
      </p:sp>
    </p:spTree>
    <p:extLst>
      <p:ext uri="{BB962C8B-B14F-4D97-AF65-F5344CB8AC3E}">
        <p14:creationId xmlns:p14="http://schemas.microsoft.com/office/powerpoint/2010/main" val="834639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B7DC51A-90F7-4D06-8A12-E6E77CBF0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246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5F088E-D2EC-45E6-BED1-4389B6989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19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8A99B8-A86C-4018-9190-F48F86C43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4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AE0DAC-B45D-4422-A208-5E6F7DB68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31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7994-0DA2-4F1A-B17F-73E70B7A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DB575-ED77-4FF8-AA74-AAA06FF04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understand the Stack, we have what we need to understand constructors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67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A85F908-952A-4F3B-85B8-E3CD2ABE7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11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7994-0DA2-4F1A-B17F-73E70B7A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DB575-ED77-4FF8-AA74-AAA06FF04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Constructors:</a:t>
            </a:r>
          </a:p>
          <a:p>
            <a:pPr lvl="1"/>
            <a:r>
              <a:rPr lang="en-US" dirty="0"/>
              <a:t>Are special methods, called when </a:t>
            </a:r>
            <a:r>
              <a:rPr lang="en-US" b="1" dirty="0"/>
              <a:t>new</a:t>
            </a:r>
            <a:r>
              <a:rPr lang="en-US" dirty="0"/>
              <a:t> is used</a:t>
            </a:r>
          </a:p>
          <a:p>
            <a:pPr lvl="1"/>
            <a:r>
              <a:rPr lang="en-US" dirty="0"/>
              <a:t>Are passed the newly-constructor object as </a:t>
            </a:r>
            <a:r>
              <a:rPr lang="en-US" b="1" dirty="0"/>
              <a:t>this</a:t>
            </a:r>
            <a:r>
              <a:rPr lang="en-US" dirty="0"/>
              <a:t>, and any arguments</a:t>
            </a:r>
          </a:p>
          <a:p>
            <a:pPr lvl="1"/>
            <a:r>
              <a:rPr lang="en-US" dirty="0"/>
              <a:t>Typically assign values into fields using </a:t>
            </a:r>
            <a:r>
              <a:rPr lang="en-US" b="1" dirty="0" err="1"/>
              <a:t>this.field</a:t>
            </a:r>
            <a:r>
              <a:rPr lang="en-US" b="1" dirty="0"/>
              <a:t> = value</a:t>
            </a:r>
          </a:p>
          <a:p>
            <a:r>
              <a:rPr lang="en-US" dirty="0"/>
              <a:t>When new is used:</a:t>
            </a:r>
          </a:p>
          <a:p>
            <a:pPr lvl="1"/>
            <a:r>
              <a:rPr lang="en-US" dirty="0"/>
              <a:t>A fresh object, with a new reference is created with uninitialized fields</a:t>
            </a:r>
          </a:p>
          <a:p>
            <a:pPr lvl="1"/>
            <a:r>
              <a:rPr lang="en-US" dirty="0"/>
              <a:t>The constructor with parameters that match the arguments is called</a:t>
            </a:r>
          </a:p>
          <a:p>
            <a:pPr lvl="1"/>
            <a:r>
              <a:rPr lang="en-US" dirty="0"/>
              <a:t>The whole new expression evaluates to the new reference</a:t>
            </a:r>
          </a:p>
        </p:txBody>
      </p:sp>
    </p:spTree>
    <p:extLst>
      <p:ext uri="{BB962C8B-B14F-4D97-AF65-F5344CB8AC3E}">
        <p14:creationId xmlns:p14="http://schemas.microsoft.com/office/powerpoint/2010/main" val="208439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PA3</a:t>
            </a:r>
            <a:r>
              <a:rPr lang="en-US" dirty="0"/>
              <a:t> due Thursday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PA0.5</a:t>
            </a:r>
            <a:r>
              <a:rPr lang="en-US" dirty="0"/>
              <a:t> and </a:t>
            </a:r>
            <a:r>
              <a:rPr lang="en-US" dirty="0" err="1"/>
              <a:t>PA1</a:t>
            </a:r>
            <a:r>
              <a:rPr lang="en-US" dirty="0"/>
              <a:t> resubmissions due Friday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 err="1"/>
              <a:t>PA0.5</a:t>
            </a:r>
            <a:r>
              <a:rPr lang="en-US" dirty="0"/>
              <a:t> – can also show a tutor your code running to get it checked off</a:t>
            </a:r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1831B2A-8774-433F-961A-D6DDCA4C3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94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AA833B7-B02C-459E-BB30-24A3513F7D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12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7505-8C53-4B86-8D10-6CEB9764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D52EB-5BF4-46CC-9B3A-6F49C8BCF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tester.*;</a:t>
            </a:r>
          </a:p>
          <a:p>
            <a:pPr lvl="1"/>
            <a:r>
              <a:rPr lang="en-US" dirty="0"/>
              <a:t>tester.jar – java archive</a:t>
            </a:r>
          </a:p>
          <a:p>
            <a:pPr lvl="2"/>
            <a:r>
              <a:rPr lang="en-US" dirty="0"/>
              <a:t>Libraries that contain classes that we can use in our own code</a:t>
            </a:r>
          </a:p>
          <a:p>
            <a:pPr lvl="3"/>
            <a:r>
              <a:rPr lang="en-US" dirty="0"/>
              <a:t>Tester</a:t>
            </a:r>
          </a:p>
          <a:p>
            <a:r>
              <a:rPr lang="en-US" dirty="0"/>
              <a:t>Tester class allows us to create methods to unit test our code</a:t>
            </a:r>
          </a:p>
          <a:p>
            <a:pPr lvl="1"/>
            <a:r>
              <a:rPr lang="en-US" dirty="0"/>
              <a:t>Unit testing – compare actual values versus expected values</a:t>
            </a:r>
          </a:p>
          <a:p>
            <a:pPr lvl="2"/>
            <a:r>
              <a:rPr lang="en-US" dirty="0" err="1"/>
              <a:t>t.checkExpect</a:t>
            </a:r>
            <a:r>
              <a:rPr lang="en-US" dirty="0"/>
              <a:t>(&lt;actual value&gt;, &lt;expected value&gt;);</a:t>
            </a:r>
          </a:p>
          <a:p>
            <a:pPr lvl="1"/>
            <a:r>
              <a:rPr lang="en-US" dirty="0"/>
              <a:t>Goal: get all tests to pass</a:t>
            </a:r>
          </a:p>
          <a:p>
            <a:pPr lvl="2"/>
            <a:r>
              <a:rPr lang="en-US" dirty="0"/>
              <a:t>Confidence that your code/solution is correct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07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7505-8C53-4B86-8D10-6CEB9764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D52EB-5BF4-46CC-9B3A-6F49C8BCF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variables are defined inside the body of a method</a:t>
            </a:r>
          </a:p>
          <a:p>
            <a:pPr lvl="1"/>
            <a:r>
              <a:rPr lang="en-US" dirty="0"/>
              <a:t>They are ‘local’ to the method in which they are defined in</a:t>
            </a:r>
          </a:p>
          <a:p>
            <a:r>
              <a:rPr lang="en-US" dirty="0"/>
              <a:t>Used temporarily while the method is running, then are removed</a:t>
            </a:r>
          </a:p>
          <a:p>
            <a:pPr lvl="1"/>
            <a:r>
              <a:rPr lang="en-US" dirty="0"/>
              <a:t>Similar to parameters</a:t>
            </a:r>
          </a:p>
          <a:p>
            <a:pPr lvl="1"/>
            <a:r>
              <a:rPr lang="en-US" dirty="0"/>
              <a:t>Added to the stack frame for the method</a:t>
            </a:r>
          </a:p>
          <a:p>
            <a:r>
              <a:rPr lang="en-US" dirty="0"/>
              <a:t>No default value</a:t>
            </a:r>
          </a:p>
          <a:p>
            <a:pPr lvl="1"/>
            <a:r>
              <a:rPr lang="en-US" dirty="0"/>
              <a:t>Must be assigned a value before it’s read from</a:t>
            </a:r>
          </a:p>
          <a:p>
            <a:pPr lvl="2"/>
            <a:r>
              <a:rPr lang="en-US" dirty="0"/>
              <a:t>i.e. used as an expression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1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E6C7-BD7F-433A-A9DC-45BA6D7B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Point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05289"/>
          </a:xfrm>
        </p:spPr>
        <p:txBody>
          <a:bodyPr/>
          <a:lstStyle/>
          <a:p>
            <a:r>
              <a:rPr lang="en-US" dirty="0"/>
              <a:t>Last time…</a:t>
            </a:r>
          </a:p>
          <a:p>
            <a:pPr lvl="1"/>
            <a:r>
              <a:rPr lang="en-US" dirty="0"/>
              <a:t>Used the Point class</a:t>
            </a:r>
          </a:p>
          <a:p>
            <a:pPr lvl="1"/>
            <a:r>
              <a:rPr lang="en-US" dirty="0"/>
              <a:t>Wrote simple method quadrant()</a:t>
            </a:r>
          </a:p>
          <a:p>
            <a:pPr lvl="2"/>
            <a:r>
              <a:rPr lang="en-US" dirty="0"/>
              <a:t>No parameters</a:t>
            </a:r>
          </a:p>
          <a:p>
            <a:pPr lvl="2"/>
            <a:r>
              <a:rPr lang="en-US" dirty="0"/>
              <a:t>Just used information about the point to return a String representing what quadrant it was in</a:t>
            </a:r>
          </a:p>
          <a:p>
            <a:r>
              <a:rPr lang="en-US" dirty="0"/>
              <a:t>Different method (for you to try…)</a:t>
            </a:r>
          </a:p>
          <a:p>
            <a:pPr lvl="1"/>
            <a:r>
              <a:rPr lang="en-US" dirty="0"/>
              <a:t>Write a method called add()</a:t>
            </a:r>
          </a:p>
          <a:p>
            <a:pPr lvl="2"/>
            <a:r>
              <a:rPr lang="en-US" dirty="0"/>
              <a:t>Take an existing Point and another Point and add their x and y values together to get a new Point</a:t>
            </a:r>
          </a:p>
          <a:p>
            <a:pPr lvl="1"/>
            <a:r>
              <a:rPr lang="en-US" dirty="0"/>
              <a:t>Let’s do a few steps together…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231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3038"/>
            <a:ext cx="7886700" cy="4319685"/>
          </a:xfrm>
        </p:spPr>
        <p:txBody>
          <a:bodyPr/>
          <a:lstStyle/>
          <a:p>
            <a:r>
              <a:rPr lang="en-US" dirty="0"/>
              <a:t>Method header:</a:t>
            </a:r>
          </a:p>
          <a:p>
            <a:pPr lvl="1"/>
            <a:r>
              <a:rPr lang="en-US" dirty="0"/>
              <a:t>What is the header for this method going to look like?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Let’s write some examples...</a:t>
            </a:r>
          </a:p>
          <a:p>
            <a:r>
              <a:rPr lang="en-US" dirty="0"/>
              <a:t>Take a few minutes and try and write the body of the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68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E6C7-BD7F-433A-A9DC-45BA6D7B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1743"/>
          </a:xfrm>
        </p:spPr>
        <p:txBody>
          <a:bodyPr/>
          <a:lstStyle/>
          <a:p>
            <a:r>
              <a:rPr lang="en-US" dirty="0"/>
              <a:t>Try a new class, a new idea</a:t>
            </a:r>
          </a:p>
          <a:p>
            <a:pPr lvl="1"/>
            <a:r>
              <a:rPr lang="en-US" dirty="0"/>
              <a:t>Besides just x &amp; y points</a:t>
            </a:r>
          </a:p>
          <a:p>
            <a:r>
              <a:rPr lang="en-US" dirty="0"/>
              <a:t>Another geometry example</a:t>
            </a:r>
          </a:p>
          <a:p>
            <a:pPr lvl="1"/>
            <a:r>
              <a:rPr lang="en-US" dirty="0"/>
              <a:t>Useful to have pictures we can draw that correspond to the class</a:t>
            </a:r>
          </a:p>
          <a:p>
            <a:pPr lvl="1"/>
            <a:r>
              <a:rPr lang="en-US" dirty="0"/>
              <a:t>Another idea with a coordinate plane</a:t>
            </a:r>
          </a:p>
          <a:p>
            <a:pPr lvl="2"/>
            <a:r>
              <a:rPr lang="en-US" dirty="0"/>
              <a:t>Want to have a class that represents lines</a:t>
            </a:r>
          </a:p>
          <a:p>
            <a:pPr lvl="3"/>
            <a:r>
              <a:rPr lang="en-US" dirty="0"/>
              <a:t>What are some ways we represent lines?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31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0108"/>
            <a:ext cx="7886700" cy="4282615"/>
          </a:xfrm>
        </p:spPr>
        <p:txBody>
          <a:bodyPr/>
          <a:lstStyle/>
          <a:p>
            <a:r>
              <a:rPr lang="en-US" dirty="0"/>
              <a:t>What are some methods we might want to write on a line?</a:t>
            </a:r>
          </a:p>
          <a:p>
            <a:pPr lvl="1"/>
            <a:r>
              <a:rPr lang="en-US" dirty="0"/>
              <a:t>One idea - like a calculator</a:t>
            </a:r>
          </a:p>
          <a:p>
            <a:pPr lvl="2"/>
            <a:r>
              <a:rPr lang="en-US" dirty="0"/>
              <a:t>We could provide the x value and get the y value back</a:t>
            </a:r>
          </a:p>
          <a:p>
            <a:pPr lvl="3"/>
            <a:r>
              <a:rPr lang="en-US" dirty="0"/>
              <a:t>A natural thing to want to compute about a line</a:t>
            </a:r>
          </a:p>
          <a:p>
            <a:pPr lvl="4"/>
            <a:r>
              <a:rPr lang="en-US" dirty="0"/>
              <a:t>Or about any </a:t>
            </a:r>
            <a:r>
              <a:rPr lang="en-US" dirty="0" err="1"/>
              <a:t>2D</a:t>
            </a:r>
            <a:r>
              <a:rPr lang="en-US" dirty="0"/>
              <a:t> function </a:t>
            </a:r>
          </a:p>
          <a:p>
            <a:r>
              <a:rPr lang="en-US" dirty="0"/>
              <a:t>Examples of lines</a:t>
            </a:r>
          </a:p>
          <a:p>
            <a:r>
              <a:rPr lang="en-US" dirty="0"/>
              <a:t>What will this method look like?</a:t>
            </a:r>
          </a:p>
          <a:p>
            <a:pPr lvl="1"/>
            <a:r>
              <a:rPr lang="en-US" dirty="0"/>
              <a:t>Calculate a y value given an x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8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E6C7-BD7F-433A-A9DC-45BA6D7B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738240"/>
          </a:xfrm>
        </p:spPr>
        <p:txBody>
          <a:bodyPr/>
          <a:lstStyle/>
          <a:p>
            <a:r>
              <a:rPr lang="en-US" dirty="0"/>
              <a:t>One of the things we had issues with integers and division</a:t>
            </a:r>
          </a:p>
          <a:p>
            <a:pPr lvl="1"/>
            <a:r>
              <a:rPr lang="en-US" dirty="0"/>
              <a:t>int n = 15 /2;</a:t>
            </a:r>
          </a:p>
          <a:p>
            <a:pPr lvl="2"/>
            <a:r>
              <a:rPr lang="en-US" dirty="0"/>
              <a:t>We get truncation</a:t>
            </a:r>
          </a:p>
          <a:p>
            <a:r>
              <a:rPr lang="en-US" dirty="0"/>
              <a:t>Java, and most programming languages, have a way to use a different kind of arithmetic</a:t>
            </a:r>
          </a:p>
          <a:p>
            <a:pPr lvl="1"/>
            <a:r>
              <a:rPr lang="en-US" dirty="0"/>
              <a:t>double m = 15.0 / 2.0;</a:t>
            </a:r>
          </a:p>
          <a:p>
            <a:pPr lvl="2"/>
            <a:r>
              <a:rPr lang="en-US" dirty="0"/>
              <a:t>Does fractional arithmetic</a:t>
            </a:r>
          </a:p>
          <a:p>
            <a:pPr lvl="1"/>
            <a:r>
              <a:rPr lang="en-US" dirty="0"/>
              <a:t>A different type</a:t>
            </a:r>
          </a:p>
          <a:p>
            <a:pPr lvl="2"/>
            <a:r>
              <a:rPr lang="en-US" dirty="0"/>
              <a:t>double – floating point number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37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0108"/>
            <a:ext cx="7886700" cy="4650260"/>
          </a:xfrm>
        </p:spPr>
        <p:txBody>
          <a:bodyPr/>
          <a:lstStyle/>
          <a:p>
            <a:r>
              <a:rPr lang="en-US" dirty="0"/>
              <a:t>For most of our purposes – we can trust that doubles will be pretty accurate</a:t>
            </a:r>
          </a:p>
          <a:p>
            <a:pPr lvl="1"/>
            <a:r>
              <a:rPr lang="en-US" dirty="0"/>
              <a:t>We should only use doubles to represent things where we are okay with inaccuracy</a:t>
            </a:r>
          </a:p>
          <a:p>
            <a:pPr lvl="2"/>
            <a:r>
              <a:rPr lang="en-US" dirty="0"/>
              <a:t>The way that computers can round numbers can be surprising </a:t>
            </a:r>
          </a:p>
          <a:p>
            <a:pPr lvl="3"/>
            <a:r>
              <a:rPr lang="en-US" dirty="0"/>
              <a:t>double </a:t>
            </a:r>
            <a:r>
              <a:rPr lang="en-US" dirty="0" err="1"/>
              <a:t>oneThird</a:t>
            </a:r>
            <a:r>
              <a:rPr lang="en-US" dirty="0"/>
              <a:t> = 1.0 / 3.0;</a:t>
            </a:r>
          </a:p>
          <a:p>
            <a:pPr lvl="3"/>
            <a:r>
              <a:rPr lang="en-US" dirty="0"/>
              <a:t>double </a:t>
            </a:r>
            <a:r>
              <a:rPr lang="en-US" dirty="0" err="1"/>
              <a:t>twoThirds</a:t>
            </a:r>
            <a:r>
              <a:rPr lang="en-US" dirty="0"/>
              <a:t> = 2.0 / 3.0;</a:t>
            </a:r>
          </a:p>
          <a:p>
            <a:pPr lvl="4"/>
            <a:r>
              <a:rPr lang="en-US" dirty="0"/>
              <a:t>Doesn’t round off at the end</a:t>
            </a:r>
          </a:p>
          <a:p>
            <a:pPr lvl="3"/>
            <a:r>
              <a:rPr lang="en-US" dirty="0"/>
              <a:t>double </a:t>
            </a:r>
            <a:r>
              <a:rPr lang="en-US" dirty="0" err="1"/>
              <a:t>anotherOne</a:t>
            </a:r>
            <a:r>
              <a:rPr lang="en-US" dirty="0"/>
              <a:t> = (0.1 + 0.2) + 0.3;</a:t>
            </a:r>
          </a:p>
          <a:p>
            <a:pPr lvl="4"/>
            <a:r>
              <a:rPr lang="en-US" dirty="0"/>
              <a:t>The internal representation of these numbers isn’t perfect</a:t>
            </a:r>
          </a:p>
          <a:p>
            <a:pPr lvl="5"/>
            <a:r>
              <a:rPr lang="en-US" dirty="0"/>
              <a:t>Will learn all these reasons in great detail if you take CSE 30</a:t>
            </a:r>
          </a:p>
          <a:p>
            <a:pPr lvl="4"/>
            <a:r>
              <a:rPr lang="en-US" dirty="0"/>
              <a:t>There is some rounding happening even on simple cases</a:t>
            </a:r>
          </a:p>
          <a:p>
            <a:pPr lvl="3"/>
            <a:r>
              <a:rPr lang="en-US" dirty="0"/>
              <a:t>double </a:t>
            </a:r>
            <a:r>
              <a:rPr lang="en-US" dirty="0" err="1"/>
              <a:t>yetAnother</a:t>
            </a:r>
            <a:r>
              <a:rPr lang="en-US" dirty="0"/>
              <a:t> = 0.1 + (0.2 + 0.3);</a:t>
            </a:r>
          </a:p>
          <a:p>
            <a:pPr lvl="4"/>
            <a:r>
              <a:rPr lang="en-US" dirty="0"/>
              <a:t>So weird the order of </a:t>
            </a:r>
            <a:r>
              <a:rPr lang="en-US" dirty="0" err="1"/>
              <a:t>parenthisation</a:t>
            </a:r>
            <a:r>
              <a:rPr lang="en-US" dirty="0"/>
              <a:t> can matter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570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0108"/>
            <a:ext cx="7886700" cy="4282615"/>
          </a:xfrm>
        </p:spPr>
        <p:txBody>
          <a:bodyPr/>
          <a:lstStyle/>
          <a:p>
            <a:r>
              <a:rPr lang="en-US" dirty="0"/>
              <a:t>Will start using doubles now as another data type</a:t>
            </a:r>
          </a:p>
          <a:p>
            <a:pPr lvl="1"/>
            <a:r>
              <a:rPr lang="en-US" dirty="0"/>
              <a:t>Just be aware: when we use them we are expecting some kind of rounding behavior</a:t>
            </a:r>
          </a:p>
          <a:p>
            <a:r>
              <a:rPr lang="en-US" dirty="0"/>
              <a:t>How to mix doubles and </a:t>
            </a:r>
            <a:r>
              <a:rPr lang="en-US" dirty="0" err="1"/>
              <a:t>ints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double divided = 15 / 2;</a:t>
            </a:r>
          </a:p>
          <a:p>
            <a:pPr lvl="2"/>
            <a:r>
              <a:rPr lang="en-US" dirty="0"/>
              <a:t>7.5?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dividedAgain</a:t>
            </a:r>
            <a:r>
              <a:rPr lang="en-US" dirty="0"/>
              <a:t> = n / 2;</a:t>
            </a:r>
          </a:p>
          <a:p>
            <a:pPr lvl="2"/>
            <a:r>
              <a:rPr lang="en-US" dirty="0"/>
              <a:t>How do we get the right answer?</a:t>
            </a:r>
          </a:p>
          <a:p>
            <a:r>
              <a:rPr lang="en-US" dirty="0"/>
              <a:t>This is going to be important to us going forward</a:t>
            </a:r>
          </a:p>
          <a:p>
            <a:pPr lvl="1"/>
            <a:r>
              <a:rPr lang="en-US" dirty="0"/>
              <a:t>To be able to use doubles</a:t>
            </a:r>
          </a:p>
          <a:p>
            <a:pPr lvl="1"/>
            <a:r>
              <a:rPr lang="en-US" dirty="0"/>
              <a:t>Able to turn </a:t>
            </a:r>
            <a:r>
              <a:rPr lang="en-US" dirty="0" err="1"/>
              <a:t>ints</a:t>
            </a:r>
            <a:r>
              <a:rPr lang="en-US" dirty="0"/>
              <a:t> into calculations we can do with doubles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91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5574</TotalTime>
  <Words>995</Words>
  <Application>Microsoft Office PowerPoint</Application>
  <PresentationFormat>On-screen Show (16:9)</PresentationFormat>
  <Paragraphs>133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 Light</vt:lpstr>
      <vt:lpstr>Calibri</vt:lpstr>
      <vt:lpstr>Office Theme</vt:lpstr>
      <vt:lpstr>CSE 11  Accelerated Intro to Programming Lecture 5</vt:lpstr>
      <vt:lpstr>Announcements</vt:lpstr>
      <vt:lpstr>New Point Method</vt:lpstr>
      <vt:lpstr>PowerPoint Presentation</vt:lpstr>
      <vt:lpstr>New Class</vt:lpstr>
      <vt:lpstr>PowerPoint Presentation</vt:lpstr>
      <vt:lpstr>Double</vt:lpstr>
      <vt:lpstr>PowerPoint Presentation</vt:lpstr>
      <vt:lpstr>PowerPoint Presentation</vt:lpstr>
      <vt:lpstr>Math</vt:lpstr>
      <vt:lpstr>PowerPoint Presentation</vt:lpstr>
      <vt:lpstr>Memory Models</vt:lpstr>
      <vt:lpstr>PowerPoint Presentation</vt:lpstr>
      <vt:lpstr>PowerPoint Presentation</vt:lpstr>
      <vt:lpstr>PowerPoint Presentation</vt:lpstr>
      <vt:lpstr>PowerPoint Presentation</vt:lpstr>
      <vt:lpstr>Constructors</vt:lpstr>
      <vt:lpstr>PowerPoint Presentation</vt:lpstr>
      <vt:lpstr>Constructor Summary</vt:lpstr>
      <vt:lpstr>PowerPoint Presentation</vt:lpstr>
      <vt:lpstr>PowerPoint Presentation</vt:lpstr>
      <vt:lpstr>Tester</vt:lpstr>
      <vt:lpstr>Local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241</cp:revision>
  <dcterms:modified xsi:type="dcterms:W3CDTF">2021-07-06T00:50:49Z</dcterms:modified>
</cp:coreProperties>
</file>