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9"/>
  </p:notesMasterIdLst>
  <p:sldIdLst>
    <p:sldId id="256" r:id="rId2"/>
    <p:sldId id="446" r:id="rId3"/>
    <p:sldId id="258" r:id="rId4"/>
    <p:sldId id="259" r:id="rId5"/>
    <p:sldId id="260" r:id="rId6"/>
    <p:sldId id="327" r:id="rId7"/>
    <p:sldId id="265" r:id="rId8"/>
    <p:sldId id="257" r:id="rId9"/>
    <p:sldId id="449" r:id="rId10"/>
    <p:sldId id="450" r:id="rId11"/>
    <p:sldId id="261" r:id="rId12"/>
    <p:sldId id="447" r:id="rId13"/>
    <p:sldId id="451" r:id="rId14"/>
    <p:sldId id="448" r:id="rId15"/>
    <p:sldId id="452" r:id="rId16"/>
    <p:sldId id="453" r:id="rId17"/>
    <p:sldId id="454" r:id="rId18"/>
    <p:sldId id="455" r:id="rId19"/>
    <p:sldId id="458" r:id="rId20"/>
    <p:sldId id="456" r:id="rId21"/>
    <p:sldId id="464" r:id="rId22"/>
    <p:sldId id="465" r:id="rId23"/>
    <p:sldId id="466" r:id="rId24"/>
    <p:sldId id="467" r:id="rId25"/>
    <p:sldId id="468" r:id="rId26"/>
    <p:sldId id="469" r:id="rId27"/>
    <p:sldId id="470" r:id="rId28"/>
    <p:sldId id="471" r:id="rId29"/>
    <p:sldId id="475" r:id="rId30"/>
    <p:sldId id="476" r:id="rId31"/>
    <p:sldId id="477" r:id="rId32"/>
    <p:sldId id="478" r:id="rId33"/>
    <p:sldId id="479" r:id="rId34"/>
    <p:sldId id="480" r:id="rId35"/>
    <p:sldId id="481" r:id="rId36"/>
    <p:sldId id="482" r:id="rId37"/>
    <p:sldId id="483" r:id="rId3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0"/>
      <p:bold r:id="rId41"/>
      <p:italic r:id="rId42"/>
      <p:boldItalic r:id="rId43"/>
    </p:embeddedFont>
    <p:embeddedFont>
      <p:font typeface="Calibri Light" panose="020F0302020204030204" pitchFamily="34" charset="0"/>
      <p:regular r:id="rId44"/>
      <p:italic r:id="rId4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055" autoAdjust="0"/>
    <p:restoredTop sz="96036" autoAdjust="0"/>
  </p:normalViewPr>
  <p:slideViewPr>
    <p:cSldViewPr snapToGrid="0">
      <p:cViewPr varScale="1">
        <p:scale>
          <a:sx n="129" d="100"/>
          <a:sy n="129" d="100"/>
        </p:scale>
        <p:origin x="120" y="2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1T16:24:03.2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7 257 8288 0 0,'-1'0'14286'0'0,"-5"-2"-10126"0"0,12 0-4026 0 0,-1 1 1 0 0,1 0-1 0 0,0 0 1 0 0,0 0-1 0 0,0 1 1 0 0,11 1-1 0 0,-5-1-42 0 0,54 0 279 0 0,206 7 282 0 0,19 1 98 0 0,-208-8-646 0 0,301-24 860 0 0,-370 22-954 0 0,-5 2 15 0 0,374-29 772 0 0,-271 25-605 0 0,111-5 142 0 0,-65-7-44 0 0,-56 4-54 0 0,9 1-293 0 0,315-27-592 0 0,-190 31 1515 0 0,-177 7-766 0 0,-53-1-119 0 0,0 1 1 0 0,0-1-1 0 0,0 0 1 0 0,10-4-1 0 0,-13 5 17 0 0,-1-1 1 0 0,1 0-1 0 0,0 0 1 0 0,-1-1-1 0 0,1 1 0 0 0,-1 0 1 0 0,1-1-1 0 0,-1 0 0 0 0,0 1 1 0 0,0-1-1 0 0,0 0 1 0 0,2-2-1 0 0,1-2-27 0 0,-1 0-1 0 0,-1 0 1 0 0,1-1 0 0 0,-1 1-1 0 0,0-1 1 0 0,0 1-1 0 0,-1-1 1 0 0,1 0 0 0 0,-2 0-1 0 0,3-12 1 0 0,-4 18 151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16:19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38 1840 0 0,'0'0'6749'0'0,"-5"-11"-514"0"0,7 10-5641 0 0,0 1 0 0 0,0-1 0 0 0,1 1 1 0 0,-1-1-1 0 0,1 1 0 0 0,-1 0 0 0 0,0 0 1 0 0,1 0-1 0 0,1 0 0 0 0,18-1 799 0 0,40-9 258 0 0,-36 5-2353 0 0,1 2 0 0 0,27-1 1 0 0,-43 4-1413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16:19.6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51 11520 0 0,'-8'-6'340'0'0,"-12"-6"11533"0"0,21 11-11397 0 0,8-3-245 0 0,-1-1 1 0 0,1 2-1 0 0,0-1 1 0 0,0 1-1 0 0,0 0 1 0 0,1 1-1 0 0,18-3 1 0 0,21 3-1505 0 0,-1 4-6070 0 0,-37-2-166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16:23.7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58 6936 0 0,'0'0'629'0'0,"-1"-1"-518"0"0,-14-6 1012 0 0,2-4 5293 0 0,12 10-5959 0 0,1 1-351 0 0,0 0 0 0 0,-1-1 1 0 0,1 1-1 0 0,0 0 1 0 0,0-1-1 0 0,0 1 1 0 0,0-1-1 0 0,0 1 1 0 0,0 0-1 0 0,-1-1 1 0 0,1 1-1 0 0,0 0 1 0 0,0-1-1 0 0,0 1 0 0 0,0-1 1 0 0,0 1-1 0 0,0 0 1 0 0,1-1-1 0 0,-1 1 1 0 0,0-1-1 0 0,0 1 1 0 0,0 0-1 0 0,0-1 1 0 0,0 1-1 0 0,0 0 1 0 0,1-1-1 0 0,-1 1 0 0 0,0 0 1 0 0,0-1-1 0 0,1 1 1 0 0,-1-1-1 0 0,9-7 2615 0 0,-5 7-2512 0 0,0 0 0 0 0,0-1 0 0 0,0 1 0 0 0,0 1 0 0 0,0-1-1 0 0,0 0 1 0 0,0 1 0 0 0,0 0 0 0 0,0 0 0 0 0,8 1 0 0 0,-2 1-257 0 0,1-1 0 0 0,0-1 0 0 0,-1 0 0 0 0,1-1 0 0 0,0 0 0 0 0,-1 0 0 0 0,14-4 0 0 0,1 1-1487 0 0,-8 1-60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16:24.2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44 8752 0 0,'-9'-6'13125'0'0,"29"1"-11437"0"0,8-2-1268 0 0,58-14 1750 0 0,-43 17-4328 0 0,-33 4-192 0 0,-1 0 1 0 0,15 3 0 0 0,-7-1-4952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34976e4d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34976e4d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34976e4d7_6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34976e4d7_6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34976e4d7_6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34976e4d7_6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34c530ef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34c530ef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36529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6/28/2021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6/28/2021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6/28/2021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6/28/2021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6/28/2021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6/28/2021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6/28/2021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ucsd-cse11-su121.github.io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regmiranda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jpeg"/><Relationship Id="rId4" Type="http://schemas.openxmlformats.org/officeDocument/2006/relationships/image" Target="../media/image1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9" Type="http://schemas.openxmlformats.org/officeDocument/2006/relationships/image" Target="../media/image320.png"/><Relationship Id="rId38" Type="http://schemas.openxmlformats.org/officeDocument/2006/relationships/customXml" Target="../ink/ink4.xml"/><Relationship Id="rId2" Type="http://schemas.openxmlformats.org/officeDocument/2006/relationships/customXml" Target="../ink/ink2.xml"/><Relationship Id="rId41" Type="http://schemas.openxmlformats.org/officeDocument/2006/relationships/image" Target="../media/image321.png"/><Relationship Id="rId1" Type="http://schemas.openxmlformats.org/officeDocument/2006/relationships/slideLayout" Target="../slideLayouts/slideLayout2.xml"/><Relationship Id="rId37" Type="http://schemas.openxmlformats.org/officeDocument/2006/relationships/image" Target="../media/image319.png"/><Relationship Id="rId40" Type="http://schemas.openxmlformats.org/officeDocument/2006/relationships/customXml" Target="../ink/ink5.xml"/><Relationship Id="rId36" Type="http://schemas.openxmlformats.org/officeDocument/2006/relationships/customXml" Target="../ink/ink3.xml"/><Relationship Id="rId35" Type="http://schemas.openxmlformats.org/officeDocument/2006/relationships/image" Target="../media/image31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1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Summer 1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D122F-8917-4196-8469-6623D436A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AB94B-8FAB-4002-B026-DD41DD93B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Languages – Select All</a:t>
            </a:r>
          </a:p>
          <a:p>
            <a:pPr lvl="1"/>
            <a:r>
              <a:rPr lang="en-US" dirty="0"/>
              <a:t>A – Java</a:t>
            </a:r>
          </a:p>
          <a:p>
            <a:pPr lvl="1"/>
            <a:r>
              <a:rPr lang="en-US" dirty="0"/>
              <a:t>B – C++</a:t>
            </a:r>
          </a:p>
          <a:p>
            <a:pPr lvl="1"/>
            <a:r>
              <a:rPr lang="en-US" dirty="0"/>
              <a:t>C – Python</a:t>
            </a:r>
          </a:p>
          <a:p>
            <a:pPr lvl="1"/>
            <a:r>
              <a:rPr lang="en-US" dirty="0"/>
              <a:t>D – JavaScript or other scripting language</a:t>
            </a:r>
          </a:p>
          <a:p>
            <a:pPr lvl="1"/>
            <a:r>
              <a:rPr lang="en-US" dirty="0"/>
              <a:t>E – Other compiled language (ex: C)</a:t>
            </a:r>
          </a:p>
          <a:p>
            <a:pPr lvl="1"/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556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Syllabus</a:t>
            </a:r>
          </a:p>
          <a:p>
            <a:pPr lvl="1"/>
            <a:r>
              <a:rPr lang="en-US" dirty="0">
                <a:hlinkClick r:id="rId2"/>
              </a:rPr>
              <a:t>https://ucsd-cse11-su121.github.io/</a:t>
            </a:r>
            <a:endParaRPr lang="en-US" dirty="0"/>
          </a:p>
          <a:p>
            <a:r>
              <a:rPr lang="en-US" dirty="0"/>
              <a:t>Canvas</a:t>
            </a:r>
          </a:p>
          <a:p>
            <a:r>
              <a:rPr lang="en-US" dirty="0"/>
              <a:t>Questions?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C8835-FB6F-4C87-B9CC-FA4BDDCD4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Experimenting with running Java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1DC9D-E2A1-41DD-8D2A-5D502B5F6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edit Code?</a:t>
            </a:r>
          </a:p>
          <a:p>
            <a:pPr lvl="1"/>
            <a:r>
              <a:rPr lang="en-US" dirty="0"/>
              <a:t>Text Editor</a:t>
            </a:r>
          </a:p>
          <a:p>
            <a:pPr lvl="1"/>
            <a:r>
              <a:rPr lang="en-US" dirty="0"/>
              <a:t>Integrated Development Environment (IDE)</a:t>
            </a:r>
          </a:p>
          <a:p>
            <a:r>
              <a:rPr lang="en-US" dirty="0"/>
              <a:t>How to run Code?</a:t>
            </a:r>
          </a:p>
          <a:p>
            <a:pPr lvl="1"/>
            <a:r>
              <a:rPr lang="en-US" dirty="0"/>
              <a:t>Command Line</a:t>
            </a:r>
          </a:p>
          <a:p>
            <a:pPr lvl="2"/>
            <a:r>
              <a:rPr lang="en-US" dirty="0"/>
              <a:t>Mac/Linux</a:t>
            </a:r>
          </a:p>
          <a:p>
            <a:pPr lvl="2"/>
            <a:r>
              <a:rPr lang="en-US" dirty="0"/>
              <a:t>Windows</a:t>
            </a:r>
          </a:p>
          <a:p>
            <a:endParaRPr lang="en-US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DD738DD-F56A-447F-B99B-702AE0CBAD1A}"/>
              </a:ext>
            </a:extLst>
          </p:cNvPr>
          <p:cNvSpPr txBox="1"/>
          <p:nvPr/>
        </p:nvSpPr>
        <p:spPr>
          <a:xfrm>
            <a:off x="2715769" y="3821659"/>
            <a:ext cx="60732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javac</a:t>
            </a:r>
            <a:r>
              <a:rPr lang="en-US" dirty="0"/>
              <a:t> -cp tester.jar *.java</a:t>
            </a:r>
          </a:p>
          <a:p>
            <a:r>
              <a:rPr lang="en-US" dirty="0"/>
              <a:t>java -</a:t>
            </a:r>
            <a:r>
              <a:rPr lang="en-US" dirty="0" err="1"/>
              <a:t>classpath</a:t>
            </a:r>
            <a:r>
              <a:rPr lang="en-US" dirty="0"/>
              <a:t> tester.jar:. </a:t>
            </a:r>
            <a:r>
              <a:rPr lang="en-US" dirty="0" err="1"/>
              <a:t>tester.Main</a:t>
            </a:r>
            <a:r>
              <a:rPr lang="en-US" dirty="0"/>
              <a:t> </a:t>
            </a:r>
            <a:r>
              <a:rPr lang="en-US" dirty="0" err="1"/>
              <a:t>Example1Lecture</a:t>
            </a:r>
            <a:endParaRPr lang="en-US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FE9C1245-44FE-4AC1-843A-B589A0AC840B}"/>
              </a:ext>
            </a:extLst>
          </p:cNvPr>
          <p:cNvSpPr txBox="1"/>
          <p:nvPr/>
        </p:nvSpPr>
        <p:spPr>
          <a:xfrm>
            <a:off x="2705331" y="4500898"/>
            <a:ext cx="60732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javac</a:t>
            </a:r>
            <a:r>
              <a:rPr lang="en-US" dirty="0"/>
              <a:t> -cp tester.jar *.java</a:t>
            </a:r>
          </a:p>
          <a:p>
            <a:r>
              <a:rPr lang="en-US" dirty="0"/>
              <a:t>java -</a:t>
            </a:r>
            <a:r>
              <a:rPr lang="en-US" dirty="0" err="1"/>
              <a:t>classpath</a:t>
            </a:r>
            <a:r>
              <a:rPr lang="en-US" dirty="0"/>
              <a:t> tester.jar;. </a:t>
            </a:r>
            <a:r>
              <a:rPr lang="en-US" dirty="0" err="1"/>
              <a:t>tester.Main</a:t>
            </a:r>
            <a:r>
              <a:rPr lang="en-US" dirty="0"/>
              <a:t> </a:t>
            </a:r>
            <a:r>
              <a:rPr lang="en-US" dirty="0" err="1"/>
              <a:t>Example1Lecture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331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1BE34-07BC-4778-A1C8-A0664B60D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14829"/>
            <a:ext cx="7886700" cy="411789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class </a:t>
            </a:r>
            <a:r>
              <a:rPr lang="en-US" dirty="0" err="1"/>
              <a:t>Examples1Lecture</a:t>
            </a:r>
            <a:r>
              <a:rPr lang="en-US" dirty="0"/>
              <a:t> {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int </a:t>
            </a:r>
            <a:r>
              <a:rPr lang="en-US" dirty="0" err="1"/>
              <a:t>theNumberFive</a:t>
            </a:r>
            <a:r>
              <a:rPr lang="en-US" dirty="0"/>
              <a:t> = 2 + 3;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Fields</a:t>
            </a:r>
          </a:p>
          <a:p>
            <a:pPr>
              <a:spcBef>
                <a:spcPts val="0"/>
              </a:spcBef>
            </a:pPr>
            <a:r>
              <a:rPr lang="en-US" dirty="0"/>
              <a:t>Arithmetic Expression</a:t>
            </a:r>
          </a:p>
          <a:p>
            <a:pPr>
              <a:spcBef>
                <a:spcPts val="0"/>
              </a:spcBef>
            </a:pPr>
            <a:r>
              <a:rPr lang="en-US" dirty="0"/>
              <a:t>Output</a:t>
            </a:r>
          </a:p>
          <a:p>
            <a:pPr>
              <a:spcBef>
                <a:spcPts val="0"/>
              </a:spcBef>
            </a:pPr>
            <a:r>
              <a:rPr lang="en-US" dirty="0"/>
              <a:t>Java / Programming Languages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Simplest thing you can do with them: calculators</a:t>
            </a:r>
          </a:p>
          <a:p>
            <a:pPr>
              <a:spcBef>
                <a:spcPts val="0"/>
              </a:spcBef>
            </a:pPr>
            <a:r>
              <a:rPr lang="en-US" dirty="0"/>
              <a:t>More Examples</a:t>
            </a:r>
          </a:p>
        </p:txBody>
      </p:sp>
    </p:spTree>
    <p:extLst>
      <p:ext uri="{BB962C8B-B14F-4D97-AF65-F5344CB8AC3E}">
        <p14:creationId xmlns:p14="http://schemas.microsoft.com/office/powerpoint/2010/main" val="2526312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BFE2C-9BC0-4046-9847-3C5E660A2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 / Error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BE940-109C-41EA-B57B-798312D49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63823"/>
          </a:xfrm>
        </p:spPr>
        <p:txBody>
          <a:bodyPr>
            <a:normAutofit/>
          </a:bodyPr>
          <a:lstStyle/>
          <a:p>
            <a:r>
              <a:rPr lang="en-US" dirty="0"/>
              <a:t>Big part of programming</a:t>
            </a:r>
          </a:p>
          <a:p>
            <a:pPr lvl="1"/>
            <a:r>
              <a:rPr lang="en-US" dirty="0"/>
              <a:t>Understanding when you made a mistake</a:t>
            </a:r>
          </a:p>
          <a:p>
            <a:pPr lvl="1"/>
            <a:r>
              <a:rPr lang="en-US" dirty="0"/>
              <a:t>How to fix the mistake</a:t>
            </a:r>
          </a:p>
          <a:p>
            <a:r>
              <a:rPr lang="en-US" dirty="0"/>
              <a:t>Possible mistakes</a:t>
            </a:r>
          </a:p>
          <a:p>
            <a:pPr lvl="1"/>
            <a:r>
              <a:rPr lang="en-US" dirty="0"/>
              <a:t>Invalid command</a:t>
            </a:r>
          </a:p>
          <a:p>
            <a:pPr lvl="2"/>
            <a:r>
              <a:rPr lang="en-US" dirty="0"/>
              <a:t>Expect that that class is defined in a file with the same name .java</a:t>
            </a:r>
          </a:p>
          <a:p>
            <a:pPr lvl="2"/>
            <a:r>
              <a:rPr lang="en-US" dirty="0"/>
              <a:t>Class can’t be found – typo in the name or a has mismatch with the name of the class</a:t>
            </a:r>
          </a:p>
          <a:p>
            <a:pPr lvl="1"/>
            <a:r>
              <a:rPr lang="en-US" dirty="0"/>
              <a:t>Name of field doesn’t match value</a:t>
            </a:r>
          </a:p>
          <a:p>
            <a:pPr lvl="2"/>
            <a:r>
              <a:rPr lang="en-US" dirty="0"/>
              <a:t>Pick meaningful names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683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B8F0A-FC4F-4AC1-A549-D6B84DD70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2101"/>
            <a:ext cx="7886700" cy="492162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Possible mistakes (cont.)</a:t>
            </a:r>
          </a:p>
          <a:p>
            <a:pPr lvl="1"/>
            <a:r>
              <a:rPr lang="en-US" dirty="0"/>
              <a:t>Could leave off or forget int</a:t>
            </a:r>
          </a:p>
          <a:p>
            <a:pPr lvl="2"/>
            <a:r>
              <a:rPr lang="en-US" dirty="0"/>
              <a:t>Syntax error</a:t>
            </a:r>
          </a:p>
          <a:p>
            <a:pPr lvl="1"/>
            <a:r>
              <a:rPr lang="en-US" dirty="0"/>
              <a:t>Error messages do not always match what’s wrong</a:t>
            </a:r>
          </a:p>
          <a:p>
            <a:pPr lvl="2"/>
            <a:r>
              <a:rPr lang="en-US" dirty="0"/>
              <a:t>Use context of program to figure out what happened</a:t>
            </a:r>
          </a:p>
          <a:p>
            <a:pPr lvl="1"/>
            <a:r>
              <a:rPr lang="en-US" dirty="0"/>
              <a:t>Other errors we can get</a:t>
            </a:r>
          </a:p>
          <a:p>
            <a:pPr lvl="2"/>
            <a:r>
              <a:rPr lang="en-US" dirty="0"/>
              <a:t>When running programs – practice trying to break them a little bit</a:t>
            </a:r>
          </a:p>
          <a:p>
            <a:pPr lvl="3"/>
            <a:r>
              <a:rPr lang="en-US" dirty="0"/>
              <a:t>Remove =</a:t>
            </a:r>
          </a:p>
          <a:p>
            <a:pPr lvl="3"/>
            <a:r>
              <a:rPr lang="en-US" dirty="0"/>
              <a:t>Remove ;</a:t>
            </a:r>
          </a:p>
          <a:p>
            <a:pPr lvl="3"/>
            <a:r>
              <a:rPr lang="en-US" dirty="0"/>
              <a:t>Remove { or }</a:t>
            </a:r>
          </a:p>
          <a:p>
            <a:r>
              <a:rPr lang="en-US" dirty="0"/>
              <a:t>Going to be a lot of times where you make a mistake</a:t>
            </a:r>
          </a:p>
          <a:p>
            <a:pPr lvl="1"/>
            <a:r>
              <a:rPr lang="en-US" dirty="0"/>
              <a:t>Typo</a:t>
            </a:r>
          </a:p>
          <a:p>
            <a:pPr lvl="1"/>
            <a:r>
              <a:rPr lang="en-US" dirty="0"/>
              <a:t>Copy/paste incorrectly</a:t>
            </a:r>
          </a:p>
          <a:p>
            <a:pPr lvl="1"/>
            <a:r>
              <a:rPr lang="en-US" dirty="0"/>
              <a:t>Accidently delete something</a:t>
            </a:r>
          </a:p>
          <a:p>
            <a:pPr lvl="1"/>
            <a:r>
              <a:rPr lang="en-US" dirty="0"/>
              <a:t>Or just make a mistake</a:t>
            </a:r>
          </a:p>
          <a:p>
            <a:r>
              <a:rPr lang="en-US" dirty="0"/>
              <a:t>Need to practice fixing error messages</a:t>
            </a:r>
          </a:p>
          <a:p>
            <a:pPr lvl="1"/>
            <a:r>
              <a:rPr lang="en-US" dirty="0"/>
              <a:t>Use the context of the program to understand the error message</a:t>
            </a:r>
          </a:p>
          <a:p>
            <a:r>
              <a:rPr lang="en-US" dirty="0"/>
              <a:t>Errors are a normal part of programming</a:t>
            </a:r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92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E2C93-8EE0-4BA5-AF5D-144976DBF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B8F0A-FC4F-4AC1-A549-D6B84DD70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fr-FR" dirty="0"/>
              <a:t>class </a:t>
            </a:r>
            <a:r>
              <a:rPr lang="fr-FR" dirty="0" err="1"/>
              <a:t>Examples1Lecture</a:t>
            </a:r>
            <a:r>
              <a:rPr lang="fr-FR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/>
              <a:t>  </a:t>
            </a:r>
            <a:r>
              <a:rPr lang="fr-FR" dirty="0" err="1"/>
              <a:t>int</a:t>
            </a:r>
            <a:r>
              <a:rPr lang="fr-FR" dirty="0"/>
              <a:t> x = 2 + 9 * 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/>
              <a:t>  </a:t>
            </a:r>
            <a:r>
              <a:rPr lang="fr-FR" dirty="0" err="1"/>
              <a:t>int</a:t>
            </a:r>
            <a:r>
              <a:rPr lang="fr-FR" dirty="0"/>
              <a:t> y = 10 / 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/>
              <a:t>}</a:t>
            </a:r>
          </a:p>
          <a:p>
            <a:pPr>
              <a:spcBef>
                <a:spcPts val="0"/>
              </a:spcBef>
            </a:pPr>
            <a:r>
              <a:rPr lang="en-US" dirty="0"/>
              <a:t>What’s would happen here?</a:t>
            </a:r>
          </a:p>
          <a:p>
            <a:pPr lvl="1">
              <a:spcBef>
                <a:spcPts val="0"/>
              </a:spcBef>
            </a:pPr>
            <a:r>
              <a:rPr lang="en-US" dirty="0"/>
              <a:t>What is the value of x?</a:t>
            </a:r>
          </a:p>
          <a:p>
            <a:pPr lvl="1">
              <a:spcBef>
                <a:spcPts val="0"/>
              </a:spcBef>
            </a:pPr>
            <a:r>
              <a:rPr lang="en-US" dirty="0"/>
              <a:t>What is the value of y?</a:t>
            </a:r>
          </a:p>
          <a:p>
            <a:pPr lvl="1">
              <a:spcBef>
                <a:spcPts val="0"/>
              </a:spcBef>
            </a:pPr>
            <a:r>
              <a:rPr lang="en-US" dirty="0"/>
              <a:t>What about y = 11 / 3;  ?</a:t>
            </a:r>
          </a:p>
          <a:p>
            <a:pPr>
              <a:spcBef>
                <a:spcPts val="0"/>
              </a:spcBef>
            </a:pPr>
            <a:r>
              <a:rPr lang="en-US" dirty="0"/>
              <a:t> Using parenthesis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297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B8F0A-FC4F-4AC1-A549-D6B84DD70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33503"/>
            <a:ext cx="7886700" cy="3599220"/>
          </a:xfrm>
        </p:spPr>
        <p:txBody>
          <a:bodyPr/>
          <a:lstStyle/>
          <a:p>
            <a:r>
              <a:rPr lang="en-US" dirty="0"/>
              <a:t>Order of operations &amp; parenthesizing</a:t>
            </a:r>
          </a:p>
          <a:p>
            <a:pPr lvl="1"/>
            <a:r>
              <a:rPr lang="en-US" dirty="0"/>
              <a:t>In many ways Java acts like arithmetic</a:t>
            </a:r>
          </a:p>
          <a:p>
            <a:pPr lvl="1"/>
            <a:r>
              <a:rPr lang="en-US" dirty="0"/>
              <a:t>But in other ways, Java does not</a:t>
            </a:r>
          </a:p>
          <a:p>
            <a:pPr lvl="2"/>
            <a:r>
              <a:rPr lang="en-US" dirty="0"/>
              <a:t>Division has truncation behavior we do not see in math classes</a:t>
            </a:r>
          </a:p>
          <a:p>
            <a:pPr lvl="3"/>
            <a:r>
              <a:rPr lang="en-US" dirty="0"/>
              <a:t>Very common in programming</a:t>
            </a:r>
          </a:p>
          <a:p>
            <a:pPr lvl="2"/>
            <a:r>
              <a:rPr lang="en-US" dirty="0"/>
              <a:t>Multiplication &amp; division before addition &amp; subtraction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661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E2C93-8EE0-4BA5-AF5D-144976DBF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B8F0A-FC4F-4AC1-A549-D6B84DD70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330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Create a new file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class </a:t>
            </a:r>
            <a:r>
              <a:rPr lang="en-US" dirty="0" err="1"/>
              <a:t>Examples2</a:t>
            </a:r>
            <a:r>
              <a:rPr lang="en-US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int rate = 20;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r>
              <a:rPr lang="en-US" dirty="0"/>
              <a:t>class – will talk about more later</a:t>
            </a:r>
          </a:p>
          <a:p>
            <a:pPr lvl="1"/>
            <a:r>
              <a:rPr lang="en-US" dirty="0"/>
              <a:t>For now: describes a group of fields</a:t>
            </a:r>
          </a:p>
          <a:p>
            <a:r>
              <a:rPr lang="en-US" dirty="0"/>
              <a:t>Problem:</a:t>
            </a:r>
          </a:p>
          <a:p>
            <a:pPr lvl="1"/>
            <a:r>
              <a:rPr lang="en-US" dirty="0"/>
              <a:t>Calculate the pay you would receive at a certain hourly rate given a number of hours</a:t>
            </a:r>
          </a:p>
          <a:p>
            <a:pPr lvl="2"/>
            <a:r>
              <a:rPr lang="en-US" dirty="0"/>
              <a:t>New field: # of hours worked</a:t>
            </a:r>
          </a:p>
          <a:p>
            <a:pPr lvl="1"/>
            <a:r>
              <a:rPr lang="en-US" dirty="0"/>
              <a:t>Calculate total pay using Java as a calculator</a:t>
            </a:r>
          </a:p>
        </p:txBody>
      </p:sp>
    </p:spTree>
    <p:extLst>
      <p:ext uri="{BB962C8B-B14F-4D97-AF65-F5344CB8AC3E}">
        <p14:creationId xmlns:p14="http://schemas.microsoft.com/office/powerpoint/2010/main" val="4028035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B8F0A-FC4F-4AC1-A549-D6B84DD70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18781"/>
            <a:ext cx="7886700" cy="4724719"/>
          </a:xfrm>
        </p:spPr>
        <p:txBody>
          <a:bodyPr>
            <a:normAutofit/>
          </a:bodyPr>
          <a:lstStyle/>
          <a:p>
            <a:r>
              <a:rPr lang="en-US" dirty="0"/>
              <a:t>Calculate total pay (cont.)</a:t>
            </a:r>
          </a:p>
          <a:p>
            <a:pPr lvl="1"/>
            <a:r>
              <a:rPr lang="en-US" dirty="0"/>
              <a:t>Can we use these fields in another calculation?</a:t>
            </a:r>
          </a:p>
          <a:p>
            <a:pPr lvl="1"/>
            <a:r>
              <a:rPr lang="en-US" dirty="0"/>
              <a:t>Why is it useful to do this with fields instead of writing this directly?</a:t>
            </a:r>
          </a:p>
          <a:p>
            <a:pPr lvl="2"/>
            <a:r>
              <a:rPr lang="en-US" dirty="0"/>
              <a:t>What if: </a:t>
            </a:r>
          </a:p>
          <a:p>
            <a:pPr lvl="3"/>
            <a:r>
              <a:rPr lang="en-US" dirty="0"/>
              <a:t>Use same hourly rate, but a number of different weeks to calculate?</a:t>
            </a:r>
          </a:p>
          <a:p>
            <a:pPr lvl="2"/>
            <a:r>
              <a:rPr lang="en-US" dirty="0"/>
              <a:t>What if:</a:t>
            </a:r>
          </a:p>
          <a:p>
            <a:pPr lvl="3"/>
            <a:r>
              <a:rPr lang="en-US" dirty="0"/>
              <a:t>We want to change the hourly rate?</a:t>
            </a:r>
          </a:p>
          <a:p>
            <a:pPr lvl="2"/>
            <a:r>
              <a:rPr lang="en-US" dirty="0"/>
              <a:t>Change once, changes all values</a:t>
            </a:r>
          </a:p>
          <a:p>
            <a:pPr lvl="3"/>
            <a:r>
              <a:rPr lang="en-US" dirty="0"/>
              <a:t>Many times, you will have one field whose value can be used in many places</a:t>
            </a:r>
          </a:p>
          <a:p>
            <a:pPr lvl="4"/>
            <a:r>
              <a:rPr lang="en-US" dirty="0"/>
              <a:t>Configure how the program works</a:t>
            </a:r>
          </a:p>
          <a:p>
            <a:pPr lvl="2"/>
            <a:r>
              <a:rPr lang="en-US" dirty="0"/>
              <a:t>Changing the value in one spot can affect many other places in the program</a:t>
            </a:r>
          </a:p>
          <a:p>
            <a:pPr lvl="3"/>
            <a:r>
              <a:rPr lang="en-US" dirty="0"/>
              <a:t>Powerful concept in programming:</a:t>
            </a:r>
          </a:p>
          <a:p>
            <a:pPr lvl="4"/>
            <a:r>
              <a:rPr lang="en-US" dirty="0"/>
              <a:t>Define a value in one place</a:t>
            </a:r>
          </a:p>
          <a:p>
            <a:pPr lvl="4"/>
            <a:r>
              <a:rPr lang="en-US" dirty="0"/>
              <a:t>Change it by editing the program</a:t>
            </a:r>
          </a:p>
          <a:p>
            <a:pPr lvl="4"/>
            <a:r>
              <a:rPr lang="en-US" dirty="0"/>
              <a:t>Watch its changes be reflected in all the other places next time it’s run</a:t>
            </a:r>
          </a:p>
        </p:txBody>
      </p:sp>
    </p:spTree>
    <p:extLst>
      <p:ext uri="{BB962C8B-B14F-4D97-AF65-F5344CB8AC3E}">
        <p14:creationId xmlns:p14="http://schemas.microsoft.com/office/powerpoint/2010/main" val="1499330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1D2ED-FFFE-4206-A7AA-D3066B89D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 Notice of Class Recording Announcement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5D55D-B7CB-4EFC-A843-35BF43FC0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class online lecture for CSE 11, including this one, will be recorded and made available to students asynchronously.  </a:t>
            </a:r>
          </a:p>
        </p:txBody>
      </p:sp>
    </p:spTree>
    <p:extLst>
      <p:ext uri="{BB962C8B-B14F-4D97-AF65-F5344CB8AC3E}">
        <p14:creationId xmlns:p14="http://schemas.microsoft.com/office/powerpoint/2010/main" val="3344994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B8F0A-FC4F-4AC1-A549-D6B84DD70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18781"/>
            <a:ext cx="7886700" cy="4525895"/>
          </a:xfrm>
        </p:spPr>
        <p:txBody>
          <a:bodyPr>
            <a:normAutofit/>
          </a:bodyPr>
          <a:lstStyle/>
          <a:p>
            <a:r>
              <a:rPr lang="en-US" dirty="0"/>
              <a:t>Using </a:t>
            </a:r>
            <a:r>
              <a:rPr lang="en-US" dirty="0" err="1">
                <a:solidFill>
                  <a:srgbClr val="FF0000"/>
                </a:solidFill>
              </a:rPr>
              <a:t>this</a:t>
            </a:r>
            <a:r>
              <a:rPr lang="en-US" dirty="0" err="1"/>
              <a:t>.hourlyRate</a:t>
            </a:r>
            <a:endParaRPr lang="en-US" dirty="0"/>
          </a:p>
          <a:p>
            <a:pPr lvl="1"/>
            <a:r>
              <a:rPr lang="en-US" dirty="0"/>
              <a:t>Call that a field look-up or a field access</a:t>
            </a:r>
          </a:p>
          <a:p>
            <a:pPr lvl="2"/>
            <a:r>
              <a:rPr lang="en-US" dirty="0"/>
              <a:t>Looking up the current value of a field that has been defined before</a:t>
            </a:r>
          </a:p>
        </p:txBody>
      </p:sp>
    </p:spTree>
    <p:extLst>
      <p:ext uri="{BB962C8B-B14F-4D97-AF65-F5344CB8AC3E}">
        <p14:creationId xmlns:p14="http://schemas.microsoft.com/office/powerpoint/2010/main" val="179803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48FB1-E3D3-405E-B8BF-8C5A1F74E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205C6-2A58-475E-A84A-076EE3B54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77428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Integers (int) – common kind of data programmers work with</a:t>
            </a:r>
          </a:p>
          <a:p>
            <a:r>
              <a:rPr lang="en-US" dirty="0"/>
              <a:t>New kind of data – also really common – text</a:t>
            </a:r>
          </a:p>
          <a:p>
            <a:pPr lvl="1"/>
            <a:r>
              <a:rPr lang="en-US" dirty="0"/>
              <a:t>Examples: usernames, passwords, email, names, addresses</a:t>
            </a:r>
          </a:p>
          <a:p>
            <a:pPr lvl="1"/>
            <a:r>
              <a:rPr lang="en-US" dirty="0"/>
              <a:t>Data type for text - String</a:t>
            </a:r>
          </a:p>
          <a:p>
            <a:r>
              <a:rPr lang="en-US" dirty="0"/>
              <a:t>Previous examples - had int as the type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numberOfStaff</a:t>
            </a:r>
            <a:r>
              <a:rPr lang="en-US" dirty="0"/>
              <a:t> = 14;   </a:t>
            </a:r>
          </a:p>
          <a:p>
            <a:r>
              <a:rPr lang="en-US" dirty="0"/>
              <a:t>Now – using String as the type</a:t>
            </a:r>
          </a:p>
          <a:p>
            <a:pPr lvl="1"/>
            <a:r>
              <a:rPr lang="en-US" dirty="0"/>
              <a:t>String name = “Greg Miranda”; //String value, string literal</a:t>
            </a:r>
          </a:p>
          <a:p>
            <a:r>
              <a:rPr lang="en-US" dirty="0"/>
              <a:t>String </a:t>
            </a:r>
            <a:r>
              <a:rPr lang="en-US" dirty="0" err="1"/>
              <a:t>className</a:t>
            </a:r>
            <a:r>
              <a:rPr lang="en-US" dirty="0"/>
              <a:t> = 11;</a:t>
            </a:r>
          </a:p>
          <a:p>
            <a:pPr lvl="1"/>
            <a:r>
              <a:rPr lang="en-US" dirty="0"/>
              <a:t>What happens? Does it work?</a:t>
            </a:r>
          </a:p>
          <a:p>
            <a:r>
              <a:rPr lang="en-US" dirty="0"/>
              <a:t>String </a:t>
            </a:r>
            <a:r>
              <a:rPr lang="en-US" dirty="0" err="1"/>
              <a:t>className</a:t>
            </a:r>
            <a:r>
              <a:rPr lang="en-US" dirty="0"/>
              <a:t> = “11”;</a:t>
            </a:r>
          </a:p>
          <a:p>
            <a:pPr lvl="1"/>
            <a:r>
              <a:rPr lang="en-US" dirty="0"/>
              <a:t>What happens? Does it work? Is it text or a number?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372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8B75A-F306-4D8A-ADCC-054114B73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F1536-3E39-402B-8993-D81B3BC28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– integer type – integer literal</a:t>
            </a:r>
          </a:p>
          <a:p>
            <a:r>
              <a:rPr lang="en-US" dirty="0"/>
              <a:t>String – text type – string literal (written in double quotes)</a:t>
            </a:r>
          </a:p>
          <a:p>
            <a:r>
              <a:rPr lang="en-US" dirty="0"/>
              <a:t>Java will enforce that we always </a:t>
            </a:r>
          </a:p>
          <a:p>
            <a:pPr lvl="1"/>
            <a:r>
              <a:rPr lang="en-US" dirty="0"/>
              <a:t>store string values in String typed fields</a:t>
            </a:r>
          </a:p>
          <a:p>
            <a:pPr lvl="1"/>
            <a:r>
              <a:rPr lang="en-US" dirty="0"/>
              <a:t>numeric values in numeric typed fields</a:t>
            </a:r>
          </a:p>
          <a:p>
            <a:r>
              <a:rPr lang="en-US" dirty="0"/>
              <a:t>Programmer’s job to get this right</a:t>
            </a:r>
          </a:p>
          <a:p>
            <a:pPr lvl="1"/>
            <a:r>
              <a:rPr lang="en-US" dirty="0"/>
              <a:t>Java will give an error message if we don’t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E6A58C8-98A8-4510-92BC-6B8E5FEDBC30}"/>
                  </a:ext>
                </a:extLst>
              </p14:cNvPr>
              <p14:cNvContentPartPr/>
              <p14:nvPr/>
            </p14:nvContentPartPr>
            <p14:xfrm>
              <a:off x="674569" y="962899"/>
              <a:ext cx="1116360" cy="95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E6A58C8-98A8-4510-92BC-6B8E5FEDBC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5569" y="953899"/>
                <a:ext cx="1134000" cy="11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59161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5A484-4096-4C8E-8BB2-1648F3070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0A205-04A8-4D00-A862-7EF22A984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47625"/>
          </a:xfrm>
        </p:spPr>
        <p:txBody>
          <a:bodyPr>
            <a:normAutofit/>
          </a:bodyPr>
          <a:lstStyle/>
          <a:p>
            <a:r>
              <a:rPr lang="en-US" dirty="0"/>
              <a:t>We learned we can store Strings values in fields</a:t>
            </a:r>
          </a:p>
          <a:p>
            <a:pPr lvl="1"/>
            <a:r>
              <a:rPr lang="en-US" dirty="0"/>
              <a:t>What else can we do with them?</a:t>
            </a:r>
          </a:p>
          <a:p>
            <a:pPr lvl="2"/>
            <a:r>
              <a:rPr lang="en-US" dirty="0"/>
              <a:t>Can we add Strings together, like integers?</a:t>
            </a:r>
          </a:p>
          <a:p>
            <a:pPr lvl="3"/>
            <a:r>
              <a:rPr lang="en-US" dirty="0"/>
              <a:t>String </a:t>
            </a:r>
            <a:r>
              <a:rPr lang="en-US" dirty="0" err="1"/>
              <a:t>fullName</a:t>
            </a:r>
            <a:r>
              <a:rPr lang="en-US" dirty="0"/>
              <a:t> = “Greg” + “Miranda”;</a:t>
            </a:r>
          </a:p>
          <a:p>
            <a:pPr lvl="4"/>
            <a:r>
              <a:rPr lang="en-US" dirty="0"/>
              <a:t>Will this work?</a:t>
            </a:r>
          </a:p>
          <a:p>
            <a:pPr lvl="2"/>
            <a:r>
              <a:rPr lang="en-US" dirty="0"/>
              <a:t>Can we multiply Strings by a number?</a:t>
            </a:r>
          </a:p>
          <a:p>
            <a:pPr lvl="3"/>
            <a:r>
              <a:rPr lang="en-US" dirty="0"/>
              <a:t>String str  = </a:t>
            </a:r>
            <a:r>
              <a:rPr lang="en-US" dirty="0" err="1"/>
              <a:t>this.firstname</a:t>
            </a:r>
            <a:r>
              <a:rPr lang="en-US" dirty="0"/>
              <a:t> * 2;</a:t>
            </a:r>
          </a:p>
          <a:p>
            <a:pPr lvl="2"/>
            <a:r>
              <a:rPr lang="en-US" dirty="0"/>
              <a:t>What about Divide? Subtract?</a:t>
            </a:r>
          </a:p>
          <a:p>
            <a:pPr lvl="2"/>
            <a:r>
              <a:rPr lang="en-US" dirty="0"/>
              <a:t>What about +? Can we add a String and a number?</a:t>
            </a:r>
          </a:p>
          <a:p>
            <a:pPr lvl="3"/>
            <a:r>
              <a:rPr lang="en-US" dirty="0"/>
              <a:t>String str  = </a:t>
            </a:r>
            <a:r>
              <a:rPr lang="en-US" dirty="0" err="1"/>
              <a:t>this.firstname</a:t>
            </a:r>
            <a:r>
              <a:rPr lang="en-US" dirty="0"/>
              <a:t> + 2;</a:t>
            </a:r>
          </a:p>
          <a:p>
            <a:pPr lvl="4"/>
            <a:r>
              <a:rPr lang="en-US" dirty="0"/>
              <a:t>What’s going to happen if we try this?</a:t>
            </a:r>
          </a:p>
          <a:p>
            <a:pPr lvl="5"/>
            <a:r>
              <a:rPr lang="en-US" dirty="0"/>
              <a:t>Compiler error?</a:t>
            </a:r>
          </a:p>
          <a:p>
            <a:pPr lvl="5"/>
            <a:r>
              <a:rPr lang="en-US" dirty="0"/>
              <a:t>Works? If it works, what does it store in the str field?</a:t>
            </a:r>
          </a:p>
          <a:p>
            <a:pPr lvl="3"/>
            <a:endParaRPr lang="en-US" dirty="0"/>
          </a:p>
          <a:p>
            <a:pPr lvl="3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7582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87EA0-6ADB-4B4F-839E-1A4B0A363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48962"/>
            <a:ext cx="7886700" cy="4551406"/>
          </a:xfrm>
        </p:spPr>
        <p:txBody>
          <a:bodyPr/>
          <a:lstStyle/>
          <a:p>
            <a:r>
              <a:rPr lang="en-US" dirty="0"/>
              <a:t>We can + other things besides numbers to Strings and get similar behavior</a:t>
            </a:r>
          </a:p>
          <a:p>
            <a:pPr lvl="1"/>
            <a:r>
              <a:rPr lang="en-US" dirty="0"/>
              <a:t>More on this in upcoming weeks</a:t>
            </a:r>
          </a:p>
          <a:p>
            <a:r>
              <a:rPr lang="en-US" dirty="0"/>
              <a:t>Adding Strings and numbers</a:t>
            </a:r>
          </a:p>
          <a:p>
            <a:pPr lvl="1"/>
            <a:r>
              <a:rPr lang="en-US" dirty="0"/>
              <a:t>Can be convenient</a:t>
            </a:r>
          </a:p>
          <a:p>
            <a:pPr lvl="2"/>
            <a:r>
              <a:rPr lang="en-US" dirty="0"/>
              <a:t>Can turn a number into text</a:t>
            </a:r>
          </a:p>
          <a:p>
            <a:pPr lvl="1"/>
            <a:r>
              <a:rPr lang="en-US" dirty="0"/>
              <a:t>Can also be confusing</a:t>
            </a:r>
          </a:p>
          <a:p>
            <a:pPr lvl="2"/>
            <a:r>
              <a:rPr lang="en-US" dirty="0"/>
              <a:t>String </a:t>
            </a:r>
            <a:r>
              <a:rPr lang="en-US" dirty="0" err="1"/>
              <a:t>className</a:t>
            </a:r>
            <a:r>
              <a:rPr lang="en-US" dirty="0"/>
              <a:t> = "11" + 200;</a:t>
            </a:r>
          </a:p>
          <a:p>
            <a:pPr lvl="2"/>
            <a:r>
              <a:rPr lang="en-US" dirty="0"/>
              <a:t>int </a:t>
            </a:r>
            <a:r>
              <a:rPr lang="en-US" dirty="0" err="1"/>
              <a:t>klassName</a:t>
            </a:r>
            <a:r>
              <a:rPr lang="en-US" dirty="0"/>
              <a:t> = 11 + "200";</a:t>
            </a:r>
          </a:p>
          <a:p>
            <a:pPr lvl="3"/>
            <a:r>
              <a:rPr lang="en-US" dirty="0"/>
              <a:t>Error</a:t>
            </a:r>
          </a:p>
          <a:p>
            <a:pPr lvl="2"/>
            <a:r>
              <a:rPr lang="en-US" dirty="0"/>
              <a:t>String </a:t>
            </a:r>
            <a:r>
              <a:rPr lang="en-US" dirty="0" err="1"/>
              <a:t>klassName</a:t>
            </a:r>
            <a:r>
              <a:rPr lang="en-US" dirty="0"/>
              <a:t> = 11 + "200";</a:t>
            </a:r>
          </a:p>
          <a:p>
            <a:pPr lvl="1"/>
            <a:r>
              <a:rPr lang="en-US" dirty="0"/>
              <a:t>Java does do this automatic conversion of Strings and numbers</a:t>
            </a:r>
          </a:p>
          <a:p>
            <a:pPr lvl="2"/>
            <a:r>
              <a:rPr lang="en-US" dirty="0"/>
              <a:t>Be careful in your own code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1711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0AD5D-1056-44AC-8BD0-B7D153CC9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24673-D6CB-43E2-9846-4970F597D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2798291" cy="326350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class Example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int x = 3 + 2;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int y = </a:t>
            </a:r>
            <a:r>
              <a:rPr lang="en-US" dirty="0" err="1"/>
              <a:t>this.x</a:t>
            </a:r>
            <a:r>
              <a:rPr lang="en-US" dirty="0"/>
              <a:t> * 4;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21475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C1E73-E70F-499A-894F-2CBDEBE7A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many field definitions are in this class?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6DA372-6100-4A5D-A375-5979999A4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88" y="1107989"/>
            <a:ext cx="71247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8737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A48FF-B6EA-4E34-8DEC-0A9BFE68B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many field definitions are in this class?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35836E3-7A92-4603-B024-CD309E71D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219057"/>
            <a:ext cx="8364682" cy="1703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63480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207AF-2AFD-4BEE-BBA5-C4078677B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 you think there's a limit on how many field definitions can be in a class?</a:t>
            </a:r>
          </a:p>
        </p:txBody>
      </p:sp>
    </p:spTree>
    <p:extLst>
      <p:ext uri="{BB962C8B-B14F-4D97-AF65-F5344CB8AC3E}">
        <p14:creationId xmlns:p14="http://schemas.microsoft.com/office/powerpoint/2010/main" val="22570218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1E15-146B-423C-97A3-2F501FF3C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652549"/>
          </a:xfrm>
        </p:spPr>
        <p:txBody>
          <a:bodyPr/>
          <a:lstStyle/>
          <a:p>
            <a:r>
              <a:rPr lang="en-US" dirty="0"/>
              <a:t>Program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9C341-672D-4389-9BDA-DEA90B6C6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06" y="694113"/>
            <a:ext cx="2144684" cy="1151312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class Example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int x = 3 + 2;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int y = </a:t>
            </a:r>
            <a:r>
              <a:rPr lang="en-US" sz="1800" dirty="0" err="1"/>
              <a:t>this.x</a:t>
            </a:r>
            <a:r>
              <a:rPr lang="en-US" sz="1800" dirty="0"/>
              <a:t> * 4;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618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Me and My Family :)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1175975"/>
            <a:ext cx="5269500" cy="21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/>
              <a:t>Full name: </a:t>
            </a:r>
            <a:r>
              <a:rPr lang="en" sz="2500" dirty="0">
                <a:solidFill>
                  <a:srgbClr val="FF5500"/>
                </a:solidFill>
              </a:rPr>
              <a:t>Gregory Miranda</a:t>
            </a:r>
            <a:br>
              <a:rPr lang="en" sz="2500" dirty="0"/>
            </a:br>
            <a:r>
              <a:rPr lang="en" sz="2500" dirty="0"/>
              <a:t>Preferred name: </a:t>
            </a:r>
            <a:r>
              <a:rPr lang="en" sz="2500" dirty="0">
                <a:solidFill>
                  <a:srgbClr val="FF5500"/>
                </a:solidFill>
              </a:rPr>
              <a:t>Greg</a:t>
            </a:r>
            <a:br>
              <a:rPr lang="en" sz="2500" dirty="0"/>
            </a:br>
            <a:r>
              <a:rPr lang="en" sz="2500" dirty="0"/>
              <a:t>Preferred pronouns: </a:t>
            </a:r>
            <a:r>
              <a:rPr lang="en" sz="2500" dirty="0">
                <a:solidFill>
                  <a:srgbClr val="FF5500"/>
                </a:solidFill>
              </a:rPr>
              <a:t>he/him/his</a:t>
            </a:r>
            <a:br>
              <a:rPr lang="en" sz="2500" dirty="0"/>
            </a:br>
            <a:r>
              <a:rPr lang="en" sz="2500" dirty="0"/>
              <a:t>Personal webpage: </a:t>
            </a:r>
            <a:r>
              <a:rPr lang="en" sz="2500" dirty="0">
                <a:hlinkClick r:id="rId3"/>
              </a:rPr>
              <a:t>https://gregmiranda.com</a:t>
            </a:r>
            <a:endParaRPr lang="en" sz="2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2500" dirty="0"/>
            </a:br>
            <a:endParaRPr sz="2500" dirty="0"/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4">
            <a:alphaModFix/>
          </a:blip>
          <a:srcRect l="3405" t="8958" r="5295"/>
          <a:stretch/>
        </p:blipFill>
        <p:spPr>
          <a:xfrm>
            <a:off x="2939150" y="3654000"/>
            <a:ext cx="3428851" cy="125980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8D6B237C-3FED-4A5D-8B4C-2BA058630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398" y="1144882"/>
            <a:ext cx="3397301" cy="2547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1E15-146B-423C-97A3-2F501FF3C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9C341-672D-4389-9BDA-DEA90B6C6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int x = 3 + 2;</a:t>
            </a:r>
          </a:p>
          <a:p>
            <a:pPr lvl="1"/>
            <a:r>
              <a:rPr lang="en-US" dirty="0"/>
              <a:t>3 + 2</a:t>
            </a:r>
          </a:p>
          <a:p>
            <a:pPr lvl="2"/>
            <a:r>
              <a:rPr lang="en-US" dirty="0"/>
              <a:t>Arithmetic expression</a:t>
            </a:r>
          </a:p>
          <a:p>
            <a:pPr lvl="2"/>
            <a:r>
              <a:rPr lang="en-US" dirty="0"/>
              <a:t>Binary operator expression</a:t>
            </a:r>
          </a:p>
          <a:p>
            <a:r>
              <a:rPr lang="en-US" dirty="0"/>
              <a:t>int y = </a:t>
            </a:r>
            <a:r>
              <a:rPr lang="en-US" dirty="0" err="1"/>
              <a:t>this.x</a:t>
            </a:r>
            <a:r>
              <a:rPr lang="en-US" dirty="0"/>
              <a:t> * 4;</a:t>
            </a:r>
          </a:p>
          <a:p>
            <a:pPr lvl="1"/>
            <a:r>
              <a:rPr lang="en-US" dirty="0" err="1"/>
              <a:t>this.x</a:t>
            </a:r>
            <a:endParaRPr lang="en-US" dirty="0"/>
          </a:p>
          <a:p>
            <a:pPr lvl="2"/>
            <a:r>
              <a:rPr lang="en-US" dirty="0"/>
              <a:t>Field access expression</a:t>
            </a:r>
          </a:p>
          <a:p>
            <a:pPr lvl="1"/>
            <a:r>
              <a:rPr lang="en-US" dirty="0" err="1"/>
              <a:t>this.x</a:t>
            </a:r>
            <a:r>
              <a:rPr lang="en-US" dirty="0"/>
              <a:t> * 4</a:t>
            </a:r>
          </a:p>
          <a:p>
            <a:pPr lvl="2"/>
            <a:r>
              <a:rPr lang="en-US" dirty="0"/>
              <a:t>Arithmetic expression where the left-hand operand is a field access expression</a:t>
            </a:r>
          </a:p>
        </p:txBody>
      </p:sp>
    </p:spTree>
    <p:extLst>
      <p:ext uri="{BB962C8B-B14F-4D97-AF65-F5344CB8AC3E}">
        <p14:creationId xmlns:p14="http://schemas.microsoft.com/office/powerpoint/2010/main" val="18465539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68497-C18B-483E-A155-0A5AC6FA4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D202E-7680-4676-BE82-B031FA721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class – </a:t>
            </a:r>
            <a:r>
              <a:rPr lang="en-US" dirty="0" err="1"/>
              <a:t>MethodExample</a:t>
            </a:r>
            <a:endParaRPr lang="en-US" dirty="0"/>
          </a:p>
          <a:p>
            <a:r>
              <a:rPr lang="en-US" dirty="0"/>
              <a:t>In programming, we often want to describe a computation once</a:t>
            </a:r>
          </a:p>
          <a:p>
            <a:pPr lvl="1"/>
            <a:r>
              <a:rPr lang="en-US" dirty="0"/>
              <a:t>Then reuse it on different numbers, or different values</a:t>
            </a:r>
          </a:p>
          <a:p>
            <a:pPr lvl="1"/>
            <a:r>
              <a:rPr lang="en-US" dirty="0"/>
              <a:t>Write once, use it over and over again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Take two numbers and add up their squares</a:t>
            </a:r>
          </a:p>
          <a:p>
            <a:pPr lvl="2"/>
            <a:r>
              <a:rPr lang="en-US" dirty="0"/>
              <a:t> int </a:t>
            </a:r>
            <a:r>
              <a:rPr lang="en-US" dirty="0" err="1"/>
              <a:t>sos1</a:t>
            </a:r>
            <a:r>
              <a:rPr lang="en-US" dirty="0"/>
              <a:t> = 3 * 3 + 5 * 5;</a:t>
            </a:r>
          </a:p>
          <a:p>
            <a:pPr lvl="2"/>
            <a:r>
              <a:rPr lang="en-US" dirty="0"/>
              <a:t> int </a:t>
            </a:r>
            <a:r>
              <a:rPr lang="en-US" dirty="0" err="1"/>
              <a:t>sos2</a:t>
            </a:r>
            <a:r>
              <a:rPr lang="en-US" dirty="0"/>
              <a:t> = 4 * 4 + 7 * 7;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7ADCE2A-058A-4240-BF6D-1E6AA473C533}"/>
              </a:ext>
            </a:extLst>
          </p:cNvPr>
          <p:cNvGrpSpPr/>
          <p:nvPr/>
        </p:nvGrpSpPr>
        <p:grpSpPr>
          <a:xfrm>
            <a:off x="2374489" y="3828499"/>
            <a:ext cx="392400" cy="29880"/>
            <a:chOff x="2374489" y="3828499"/>
            <a:chExt cx="392400" cy="2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84B590B-45B9-4FE5-A490-93B5EC82B2B1}"/>
                    </a:ext>
                  </a:extLst>
                </p14:cNvPr>
                <p14:cNvContentPartPr/>
                <p14:nvPr/>
              </p14:nvContentPartPr>
              <p14:xfrm>
                <a:off x="2374489" y="3844699"/>
                <a:ext cx="82080" cy="136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84B590B-45B9-4FE5-A490-93B5EC82B2B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365849" y="3836059"/>
                  <a:ext cx="997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ED53879-E275-4A2C-964E-37FD83A3372E}"/>
                    </a:ext>
                  </a:extLst>
                </p14:cNvPr>
                <p14:cNvContentPartPr/>
                <p14:nvPr/>
              </p14:nvContentPartPr>
              <p14:xfrm>
                <a:off x="2694529" y="3828499"/>
                <a:ext cx="72360" cy="18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ED53879-E275-4A2C-964E-37FD83A3372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685889" y="3819859"/>
                  <a:ext cx="90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535558F-CB39-4710-A411-02B2F054FFF3}"/>
              </a:ext>
            </a:extLst>
          </p:cNvPr>
          <p:cNvGrpSpPr/>
          <p:nvPr/>
        </p:nvGrpSpPr>
        <p:grpSpPr>
          <a:xfrm>
            <a:off x="2949049" y="3822379"/>
            <a:ext cx="366480" cy="20880"/>
            <a:chOff x="2949049" y="3822379"/>
            <a:chExt cx="366480" cy="2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9B8FE9F-7421-4B70-9DDF-EE56F82B8EBC}"/>
                    </a:ext>
                  </a:extLst>
                </p14:cNvPr>
                <p14:cNvContentPartPr/>
                <p14:nvPr/>
              </p14:nvContentPartPr>
              <p14:xfrm>
                <a:off x="2949049" y="3822379"/>
                <a:ext cx="73440" cy="208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9B8FE9F-7421-4B70-9DDF-EE56F82B8EB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940049" y="3813379"/>
                  <a:ext cx="910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20A5DE0-1AE3-4AEC-8A72-A5AAC11F8568}"/>
                    </a:ext>
                  </a:extLst>
                </p14:cNvPr>
                <p14:cNvContentPartPr/>
                <p14:nvPr/>
              </p14:nvContentPartPr>
              <p14:xfrm>
                <a:off x="3230209" y="3827419"/>
                <a:ext cx="85320" cy="158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20A5DE0-1AE3-4AEC-8A72-A5AAC11F856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221209" y="3818779"/>
                  <a:ext cx="102960" cy="33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580009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D202E-7680-4676-BE82-B031FA721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11480"/>
            <a:ext cx="7886700" cy="4221243"/>
          </a:xfrm>
        </p:spPr>
        <p:txBody>
          <a:bodyPr/>
          <a:lstStyle/>
          <a:p>
            <a:r>
              <a:rPr lang="en-US" dirty="0"/>
              <a:t>Define a method to do the same thing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int </a:t>
            </a:r>
            <a:r>
              <a:rPr lang="en-US" dirty="0" err="1"/>
              <a:t>sumSquares</a:t>
            </a:r>
            <a:r>
              <a:rPr lang="en-US" dirty="0"/>
              <a:t>(int n, int m)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return n * n + m * m;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r>
              <a:rPr lang="en-US" dirty="0"/>
              <a:t>Vocabulary:</a:t>
            </a:r>
          </a:p>
          <a:p>
            <a:pPr lvl="1"/>
            <a:r>
              <a:rPr lang="en-US" dirty="0"/>
              <a:t>Method definition</a:t>
            </a:r>
          </a:p>
          <a:p>
            <a:pPr lvl="1"/>
            <a:r>
              <a:rPr lang="en-US" dirty="0"/>
              <a:t>Parameters</a:t>
            </a:r>
          </a:p>
          <a:p>
            <a:pPr lvl="1"/>
            <a:r>
              <a:rPr lang="en-US" dirty="0"/>
              <a:t>Method body</a:t>
            </a:r>
          </a:p>
          <a:p>
            <a:pPr lvl="2"/>
            <a:r>
              <a:rPr lang="en-US" dirty="0"/>
              <a:t>return keyword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020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D202E-7680-4676-BE82-B031FA721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70164"/>
            <a:ext cx="7886700" cy="4362559"/>
          </a:xfrm>
        </p:spPr>
        <p:txBody>
          <a:bodyPr/>
          <a:lstStyle/>
          <a:p>
            <a:r>
              <a:rPr lang="en-US" dirty="0"/>
              <a:t>Running it…</a:t>
            </a:r>
          </a:p>
          <a:p>
            <a:pPr lvl="1"/>
            <a:r>
              <a:rPr lang="en-US" dirty="0"/>
              <a:t>Method definition doesn’t change what prints out or any of the fields</a:t>
            </a:r>
          </a:p>
          <a:p>
            <a:pPr lvl="1"/>
            <a:r>
              <a:rPr lang="en-US" dirty="0"/>
              <a:t>Run command – only prints out the values of the fields</a:t>
            </a:r>
          </a:p>
          <a:p>
            <a:r>
              <a:rPr lang="en-US" dirty="0"/>
              <a:t>Can use </a:t>
            </a:r>
            <a:r>
              <a:rPr lang="en-US" dirty="0" err="1"/>
              <a:t>sumSquares</a:t>
            </a:r>
            <a:r>
              <a:rPr lang="en-US" dirty="0"/>
              <a:t>() to do the calculation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ans1</a:t>
            </a:r>
            <a:r>
              <a:rPr lang="en-US" dirty="0"/>
              <a:t> = </a:t>
            </a:r>
            <a:r>
              <a:rPr lang="en-US" dirty="0" err="1"/>
              <a:t>this.sumSquares</a:t>
            </a:r>
            <a:r>
              <a:rPr lang="en-US" dirty="0"/>
              <a:t>(3, 5);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ans2</a:t>
            </a:r>
            <a:r>
              <a:rPr lang="en-US" dirty="0"/>
              <a:t> = </a:t>
            </a:r>
            <a:r>
              <a:rPr lang="en-US" dirty="0" err="1"/>
              <a:t>this.sumSquares</a:t>
            </a:r>
            <a:r>
              <a:rPr lang="en-US" dirty="0"/>
              <a:t>(4, 7);</a:t>
            </a:r>
          </a:p>
          <a:p>
            <a:pPr lvl="1"/>
            <a:endParaRPr lang="en-US" dirty="0"/>
          </a:p>
          <a:p>
            <a:r>
              <a:rPr lang="en-US" dirty="0"/>
              <a:t>Vocabulary:</a:t>
            </a:r>
          </a:p>
          <a:p>
            <a:pPr lvl="1"/>
            <a:r>
              <a:rPr lang="en-US" dirty="0"/>
              <a:t>Called the method</a:t>
            </a:r>
          </a:p>
          <a:p>
            <a:pPr lvl="1"/>
            <a:r>
              <a:rPr lang="en-US" dirty="0"/>
              <a:t>Arguments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3927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D202E-7680-4676-BE82-B031FA721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82385"/>
            <a:ext cx="7886700" cy="4250338"/>
          </a:xfrm>
        </p:spPr>
        <p:txBody>
          <a:bodyPr/>
          <a:lstStyle/>
          <a:p>
            <a:r>
              <a:rPr lang="en-US" dirty="0"/>
              <a:t>Methods: one of the building blocks for building programs</a:t>
            </a:r>
          </a:p>
          <a:p>
            <a:pPr lvl="1"/>
            <a:r>
              <a:rPr lang="en-US" dirty="0"/>
              <a:t>Not just useful for arithmetic</a:t>
            </a:r>
          </a:p>
          <a:p>
            <a:pPr lvl="1"/>
            <a:r>
              <a:rPr lang="en-US" dirty="0"/>
              <a:t>Useful for many more things</a:t>
            </a:r>
          </a:p>
          <a:p>
            <a:r>
              <a:rPr lang="en-US" dirty="0"/>
              <a:t>Why do we care about methods?</a:t>
            </a:r>
          </a:p>
          <a:p>
            <a:pPr lvl="1"/>
            <a:r>
              <a:rPr lang="en-US" dirty="0"/>
              <a:t>Methods give us a centralized place to write a calculation</a:t>
            </a:r>
          </a:p>
          <a:p>
            <a:pPr lvl="2"/>
            <a:r>
              <a:rPr lang="en-US" dirty="0"/>
              <a:t>Change in one place, every place that uses the method will see that update</a:t>
            </a:r>
          </a:p>
          <a:p>
            <a:pPr lvl="1"/>
            <a:r>
              <a:rPr lang="en-US" dirty="0"/>
              <a:t>As program gets large:</a:t>
            </a:r>
          </a:p>
          <a:p>
            <a:pPr lvl="2"/>
            <a:r>
              <a:rPr lang="en-US" dirty="0"/>
              <a:t>Might have </a:t>
            </a:r>
            <a:r>
              <a:rPr lang="en-US" dirty="0" err="1"/>
              <a:t>100s</a:t>
            </a:r>
            <a:r>
              <a:rPr lang="en-US" dirty="0"/>
              <a:t> of places where we want to use a formula or calculation</a:t>
            </a:r>
          </a:p>
          <a:p>
            <a:pPr lvl="3"/>
            <a:r>
              <a:rPr lang="en-US" dirty="0"/>
              <a:t>Update them all by changing one place</a:t>
            </a:r>
          </a:p>
          <a:p>
            <a:pPr lvl="1"/>
            <a:r>
              <a:rPr lang="en-US" dirty="0"/>
              <a:t>Methods are self documenting – with meaningful names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5029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97350-E7F0-488F-99F9-A0C7EA9BC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26" y="91439"/>
            <a:ext cx="4214553" cy="3798917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class </a:t>
            </a:r>
            <a:r>
              <a:rPr lang="en-US" sz="2000" dirty="0" err="1"/>
              <a:t>MethodExample</a:t>
            </a:r>
            <a:r>
              <a:rPr lang="en-US" sz="2000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int </a:t>
            </a:r>
            <a:r>
              <a:rPr lang="en-US" sz="2000" dirty="0" err="1"/>
              <a:t>sumSquares</a:t>
            </a:r>
            <a:r>
              <a:rPr lang="en-US" sz="2000" dirty="0"/>
              <a:t>(int n, int m) { 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return n * n + m * m;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int </a:t>
            </a:r>
            <a:r>
              <a:rPr lang="en-US" sz="2000" dirty="0" err="1"/>
              <a:t>ans1</a:t>
            </a:r>
            <a:r>
              <a:rPr lang="en-US" sz="2000" dirty="0"/>
              <a:t> = </a:t>
            </a:r>
            <a:r>
              <a:rPr lang="en-US" sz="2000" dirty="0" err="1"/>
              <a:t>this.sumSquares</a:t>
            </a:r>
            <a:r>
              <a:rPr lang="en-US" sz="2000" dirty="0"/>
              <a:t>(3, 5);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int </a:t>
            </a:r>
            <a:r>
              <a:rPr lang="en-US" sz="2000" dirty="0" err="1"/>
              <a:t>ans2</a:t>
            </a:r>
            <a:r>
              <a:rPr lang="en-US" sz="2000" dirty="0"/>
              <a:t> = </a:t>
            </a:r>
            <a:r>
              <a:rPr lang="en-US" sz="2000" dirty="0" err="1"/>
              <a:t>this.sumSquares</a:t>
            </a:r>
            <a:r>
              <a:rPr lang="en-US" sz="2000" dirty="0"/>
              <a:t>(4, 7);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331862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01F1756-F9A4-4722-940E-8E250866E881}"/>
              </a:ext>
            </a:extLst>
          </p:cNvPr>
          <p:cNvSpPr txBox="1"/>
          <p:nvPr/>
        </p:nvSpPr>
        <p:spPr>
          <a:xfrm>
            <a:off x="48126" y="92551"/>
            <a:ext cx="1898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 definition</a:t>
            </a:r>
          </a:p>
        </p:txBody>
      </p:sp>
    </p:spTree>
    <p:extLst>
      <p:ext uri="{BB962C8B-B14F-4D97-AF65-F5344CB8AC3E}">
        <p14:creationId xmlns:p14="http://schemas.microsoft.com/office/powerpoint/2010/main" val="24101528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97350-E7F0-488F-99F9-A0C7EA9BC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91" y="245226"/>
            <a:ext cx="2801389" cy="166254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class </a:t>
            </a:r>
            <a:r>
              <a:rPr lang="en-US" sz="1400" dirty="0" err="1"/>
              <a:t>MethodExample</a:t>
            </a:r>
            <a:r>
              <a:rPr lang="en-US" sz="1400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int </a:t>
            </a:r>
            <a:r>
              <a:rPr lang="en-US" sz="1400" dirty="0" err="1"/>
              <a:t>sumSquares</a:t>
            </a:r>
            <a:r>
              <a:rPr lang="en-US" sz="1400" dirty="0"/>
              <a:t>(int n, int m)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  return n * n + m * m;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int </a:t>
            </a:r>
            <a:r>
              <a:rPr lang="en-US" sz="1400" dirty="0" err="1"/>
              <a:t>ans1</a:t>
            </a:r>
            <a:r>
              <a:rPr lang="en-US" sz="1400" dirty="0"/>
              <a:t> = </a:t>
            </a:r>
            <a:r>
              <a:rPr lang="en-US" sz="1400" dirty="0" err="1"/>
              <a:t>this.sumSquares</a:t>
            </a:r>
            <a:r>
              <a:rPr lang="en-US" sz="1400" dirty="0"/>
              <a:t>(3, 5);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int </a:t>
            </a:r>
            <a:r>
              <a:rPr lang="en-US" sz="1400" dirty="0" err="1"/>
              <a:t>ans2</a:t>
            </a:r>
            <a:r>
              <a:rPr lang="en-US" sz="1400" dirty="0"/>
              <a:t> = </a:t>
            </a:r>
            <a:r>
              <a:rPr lang="en-US" sz="1400" dirty="0" err="1"/>
              <a:t>this.sumSquares</a:t>
            </a:r>
            <a:r>
              <a:rPr lang="en-US" sz="1400" dirty="0"/>
              <a:t>(4, 7);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67307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Education</a:t>
            </a: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M.S. in Technology (Artificial Life Programming)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B.S. in Computer Engineering</a:t>
            </a:r>
            <a:endParaRPr sz="3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  <p:sp>
        <p:nvSpPr>
          <p:cNvPr id="88" name="Google Shape;8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am I from</a:t>
            </a:r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058" name="Picture 10" descr="San Diego, California Map">
            <a:extLst>
              <a:ext uri="{FF2B5EF4-FFF2-40B4-BE49-F238E27FC236}">
                <a16:creationId xmlns:a16="http://schemas.microsoft.com/office/drawing/2014/main" id="{07F22B9C-6CAB-496A-810E-9C4650180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1122992"/>
            <a:ext cx="5676900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7564A-FA22-4614-AA08-41BAB35DC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Teaching Experience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9E0EA-7BAB-40DB-8EE8-2B07D1445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600" cy="3740215"/>
          </a:xfrm>
        </p:spPr>
        <p:txBody>
          <a:bodyPr/>
          <a:lstStyle/>
          <a:p>
            <a:pPr marL="76200" indent="0">
              <a:buNone/>
            </a:pPr>
            <a:r>
              <a:rPr lang="en-US" dirty="0"/>
              <a:t>UCSD</a:t>
            </a:r>
          </a:p>
          <a:p>
            <a:r>
              <a:rPr lang="en-US" sz="1800" dirty="0"/>
              <a:t>CSE 3 – Fluency in Information Technology</a:t>
            </a:r>
          </a:p>
          <a:p>
            <a:r>
              <a:rPr lang="en-US" sz="1800" dirty="0"/>
              <a:t>CSE 5A – Introduction to Computer Science (C)</a:t>
            </a:r>
          </a:p>
          <a:p>
            <a:r>
              <a:rPr lang="en-US" sz="1800" dirty="0"/>
              <a:t>CSE </a:t>
            </a:r>
            <a:r>
              <a:rPr lang="en-US" sz="1800" dirty="0" err="1"/>
              <a:t>8B</a:t>
            </a:r>
            <a:r>
              <a:rPr lang="en-US" sz="1800" dirty="0"/>
              <a:t> – Introduction to Programming and Computational Problem-Solving II</a:t>
            </a:r>
          </a:p>
          <a:p>
            <a:r>
              <a:rPr lang="en-US" sz="1800" dirty="0"/>
              <a:t>CSE 11 – Introduction to Programming and Computational Problem-Solving: Accelerated Pace</a:t>
            </a:r>
          </a:p>
          <a:p>
            <a:r>
              <a:rPr lang="en-US" sz="1800" dirty="0"/>
              <a:t>CSE 12 –Basic Data Structures and Object-Oriented Design 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Other universities</a:t>
            </a:r>
          </a:p>
          <a:p>
            <a:r>
              <a:rPr lang="en-US" sz="1800" dirty="0"/>
              <a:t>Game Programming, Game Design, Web Programming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4B80C-30D1-419B-A20E-3EDF939BE9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88696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311700" y="70750"/>
            <a:ext cx="85206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 things!</a:t>
            </a:r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11C8DB8-EE24-46BA-96AF-94BD987A6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694211"/>
            <a:ext cx="3220224" cy="429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5833420C-F4D4-4372-A763-04127E214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080" y="936280"/>
            <a:ext cx="4970400" cy="3726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Discussion starts today @ </a:t>
            </a:r>
            <a:r>
              <a:rPr lang="en-US" dirty="0" err="1"/>
              <a:t>2pm</a:t>
            </a:r>
            <a:endParaRPr lang="en-US" dirty="0"/>
          </a:p>
          <a:p>
            <a:r>
              <a:rPr lang="en-US" dirty="0" err="1"/>
              <a:t>PA0.5</a:t>
            </a:r>
            <a:r>
              <a:rPr lang="en-US" dirty="0"/>
              <a:t> released yesterday – due Thursday</a:t>
            </a:r>
          </a:p>
          <a:p>
            <a:r>
              <a:rPr lang="en-US" dirty="0" err="1"/>
              <a:t>PA1</a:t>
            </a:r>
            <a:r>
              <a:rPr lang="en-US" dirty="0"/>
              <a:t> released today – due Thursday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4DB0D-D35C-44E0-9F65-9ECDB876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A6849-5DC4-4DBC-94EE-900EA7044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much coding experience?</a:t>
            </a:r>
          </a:p>
          <a:p>
            <a:pPr lvl="1"/>
            <a:r>
              <a:rPr lang="en-US" dirty="0"/>
              <a:t>A – No coding</a:t>
            </a:r>
          </a:p>
          <a:p>
            <a:pPr lvl="1"/>
            <a:r>
              <a:rPr lang="en-US" dirty="0"/>
              <a:t>B – A little bit of coding</a:t>
            </a:r>
          </a:p>
          <a:p>
            <a:pPr lvl="1"/>
            <a:r>
              <a:rPr lang="en-US" dirty="0"/>
              <a:t>C – Some coding</a:t>
            </a:r>
          </a:p>
          <a:p>
            <a:pPr lvl="1"/>
            <a:r>
              <a:rPr lang="en-US" dirty="0"/>
              <a:t>D – Lots of coding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332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3651</TotalTime>
  <Words>1692</Words>
  <Application>Microsoft Office PowerPoint</Application>
  <PresentationFormat>On-screen Show (16:9)</PresentationFormat>
  <Paragraphs>281</Paragraphs>
  <Slides>37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Calibri</vt:lpstr>
      <vt:lpstr>Arial</vt:lpstr>
      <vt:lpstr>Calibri Light</vt:lpstr>
      <vt:lpstr>Office Theme</vt:lpstr>
      <vt:lpstr>CSE 11  Accelerated Intro to Programming Lecture 1</vt:lpstr>
      <vt:lpstr>Fair Notice of Class Recording Announcement</vt:lpstr>
      <vt:lpstr>About Me and My Family :)</vt:lpstr>
      <vt:lpstr>Education</vt:lpstr>
      <vt:lpstr>Where am I from</vt:lpstr>
      <vt:lpstr>Teaching Experience</vt:lpstr>
      <vt:lpstr>Fun things!</vt:lpstr>
      <vt:lpstr>Announcements</vt:lpstr>
      <vt:lpstr>Coding Experience</vt:lpstr>
      <vt:lpstr>Coding Experience</vt:lpstr>
      <vt:lpstr>Topics</vt:lpstr>
      <vt:lpstr>Experimenting with running Java Programs</vt:lpstr>
      <vt:lpstr>PowerPoint Presentation</vt:lpstr>
      <vt:lpstr>Errors / Error Messages</vt:lpstr>
      <vt:lpstr>PowerPoint Presentation</vt:lpstr>
      <vt:lpstr>Arithmetic in Java</vt:lpstr>
      <vt:lpstr>PowerPoint Presentation</vt:lpstr>
      <vt:lpstr>New Example</vt:lpstr>
      <vt:lpstr>PowerPoint Presentation</vt:lpstr>
      <vt:lpstr>PowerPoint Presentation</vt:lpstr>
      <vt:lpstr>Text</vt:lpstr>
      <vt:lpstr>Types</vt:lpstr>
      <vt:lpstr>String</vt:lpstr>
      <vt:lpstr>PowerPoint Presentation</vt:lpstr>
      <vt:lpstr>Vocabulary</vt:lpstr>
      <vt:lpstr>How many field definitions are in this class?</vt:lpstr>
      <vt:lpstr>How many field definitions are in this class?</vt:lpstr>
      <vt:lpstr>Do you think there's a limit on how many field definitions can be in a class?</vt:lpstr>
      <vt:lpstr>Program Steps</vt:lpstr>
      <vt:lpstr>Expressions</vt:lpstr>
      <vt:lpstr>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139</cp:revision>
  <dcterms:modified xsi:type="dcterms:W3CDTF">2021-06-28T20:55:50Z</dcterms:modified>
</cp:coreProperties>
</file>