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466" r:id="rId4"/>
    <p:sldId id="467" r:id="rId5"/>
    <p:sldId id="468" r:id="rId6"/>
    <p:sldId id="469" r:id="rId7"/>
    <p:sldId id="470" r:id="rId8"/>
    <p:sldId id="471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3" autoAdjust="0"/>
    <p:restoredTop sz="96036" autoAdjust="0"/>
  </p:normalViewPr>
  <p:slideViewPr>
    <p:cSldViewPr snapToGrid="0">
      <p:cViewPr varScale="1">
        <p:scale>
          <a:sx n="119" d="100"/>
          <a:sy n="119" d="100"/>
        </p:scale>
        <p:origin x="60" y="3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19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 1840 0 0,'0'0'6749'0'0,"-5"-11"-514"0"0,7 10-5641 0 0,0 1 0 0 0,0-1 0 0 0,1 1 1 0 0,-1-1-1 0 0,1 1 0 0 0,-1 0 0 0 0,0 0 1 0 0,1 0-1 0 0,1 0 0 0 0,18-1 799 0 0,40-9 258 0 0,-36 5-2353 0 0,1 2 0 0 0,27-1 1 0 0,-43 4-1413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1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51 11520 0 0,'-8'-6'340'0'0,"-12"-6"11533"0"0,21 11-11397 0 0,8-3-245 0 0,-1-1 1 0 0,1 2-1 0 0,0-1 1 0 0,0 1-1 0 0,0 0 1 0 0,1 1-1 0 0,18-3 1 0 0,21 3-1505 0 0,-1 4-6070 0 0,-37-2-166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2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58 6936 0 0,'0'0'629'0'0,"-1"-1"-518"0"0,-14-6 1012 0 0,2-4 5293 0 0,12 10-5959 0 0,1 1-351 0 0,0 0 0 0 0,-1-1 1 0 0,1 1-1 0 0,0 0 1 0 0,0-1-1 0 0,0 1 1 0 0,0-1-1 0 0,0 1 1 0 0,0 0-1 0 0,-1-1 1 0 0,1 1-1 0 0,0 0 1 0 0,0-1-1 0 0,0 1 0 0 0,0-1 1 0 0,0 1-1 0 0,0 0 1 0 0,1-1-1 0 0,-1 1 1 0 0,0-1-1 0 0,0 1 1 0 0,0 0-1 0 0,0-1 1 0 0,0 1-1 0 0,0 0 1 0 0,1-1-1 0 0,-1 1 0 0 0,0 0 1 0 0,0-1-1 0 0,1 1 1 0 0,-1-1-1 0 0,9-7 2615 0 0,-5 7-2512 0 0,0 0 0 0 0,0-1 0 0 0,0 1 0 0 0,0 1 0 0 0,0-1-1 0 0,0 0 1 0 0,0 1 0 0 0,0 0 0 0 0,0 0 0 0 0,8 1 0 0 0,-2 1-257 0 0,1-1 0 0 0,0-1 0 0 0,-1 0 0 0 0,1-1 0 0 0,0 0 0 0 0,-1 0 0 0 0,14-4 0 0 0,1 1-1487 0 0,-8 1-60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24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44 8752 0 0,'-9'-6'13125'0'0,"29"1"-11437"0"0,8-2-1268 0 0,58-14 1750 0 0,-43 17-4328 0 0,-33 4-192 0 0,-1 0 1 0 0,15 3 0 0 0,-7-1-4952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200.png"/><Relationship Id="rId38" Type="http://schemas.openxmlformats.org/officeDocument/2006/relationships/customXml" Target="../ink/ink3.xml"/><Relationship Id="rId2" Type="http://schemas.openxmlformats.org/officeDocument/2006/relationships/customXml" Target="../ink/ink1.xml"/><Relationship Id="rId41" Type="http://schemas.openxmlformats.org/officeDocument/2006/relationships/image" Target="../media/image3210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3190.png"/><Relationship Id="rId40" Type="http://schemas.openxmlformats.org/officeDocument/2006/relationships/customXml" Target="../ink/ink4.xml"/><Relationship Id="rId36" Type="http://schemas.openxmlformats.org/officeDocument/2006/relationships/customXml" Target="../ink/ink2.xml"/><Relationship Id="rId35" Type="http://schemas.openxmlformats.org/officeDocument/2006/relationships/image" Target="../media/image31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 x = 3 + 2;</a:t>
            </a:r>
          </a:p>
          <a:p>
            <a:pPr lvl="1"/>
            <a:r>
              <a:rPr lang="en-US" dirty="0"/>
              <a:t>3 + 2</a:t>
            </a:r>
          </a:p>
          <a:p>
            <a:pPr lvl="2"/>
            <a:r>
              <a:rPr lang="en-US" dirty="0"/>
              <a:t>Arithmetic expression</a:t>
            </a:r>
          </a:p>
          <a:p>
            <a:pPr lvl="2"/>
            <a:r>
              <a:rPr lang="en-US" dirty="0"/>
              <a:t>Binary operator expression</a:t>
            </a:r>
          </a:p>
          <a:p>
            <a:r>
              <a:rPr lang="en-US" dirty="0"/>
              <a:t>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lvl="1"/>
            <a:r>
              <a:rPr lang="en-US" dirty="0" err="1"/>
              <a:t>this.x</a:t>
            </a:r>
            <a:endParaRPr lang="en-US" dirty="0"/>
          </a:p>
          <a:p>
            <a:pPr lvl="2"/>
            <a:r>
              <a:rPr lang="en-US" dirty="0"/>
              <a:t>Field access expression</a:t>
            </a:r>
          </a:p>
          <a:p>
            <a:pPr lvl="1"/>
            <a:r>
              <a:rPr lang="en-US" dirty="0" err="1"/>
              <a:t>this.x</a:t>
            </a:r>
            <a:r>
              <a:rPr lang="en-US" dirty="0"/>
              <a:t> * 4</a:t>
            </a:r>
          </a:p>
          <a:p>
            <a:pPr lvl="2"/>
            <a:r>
              <a:rPr lang="en-US" dirty="0"/>
              <a:t>Arithmetic expression where the left-hand operand is a field access expression</a:t>
            </a:r>
          </a:p>
        </p:txBody>
      </p:sp>
    </p:spTree>
    <p:extLst>
      <p:ext uri="{BB962C8B-B14F-4D97-AF65-F5344CB8AC3E}">
        <p14:creationId xmlns:p14="http://schemas.microsoft.com/office/powerpoint/2010/main" val="184655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8497-C18B-483E-A155-0A5AC6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class – </a:t>
            </a:r>
            <a:r>
              <a:rPr lang="en-US" dirty="0" err="1"/>
              <a:t>MethodExample</a:t>
            </a:r>
            <a:endParaRPr lang="en-US" dirty="0"/>
          </a:p>
          <a:p>
            <a:r>
              <a:rPr lang="en-US" dirty="0"/>
              <a:t>In programming, we often want to describe a computation once</a:t>
            </a:r>
          </a:p>
          <a:p>
            <a:pPr lvl="1"/>
            <a:r>
              <a:rPr lang="en-US" dirty="0"/>
              <a:t>Then reuse it on different numbers, or different values</a:t>
            </a:r>
          </a:p>
          <a:p>
            <a:pPr lvl="1"/>
            <a:r>
              <a:rPr lang="en-US" dirty="0"/>
              <a:t>Write once, use it over and over again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Take two numbers and add up their squares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sos1</a:t>
            </a:r>
            <a:r>
              <a:rPr lang="en-US" dirty="0"/>
              <a:t> = 3 * 3 + 5 * 5;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sos2</a:t>
            </a:r>
            <a:r>
              <a:rPr lang="en-US" dirty="0"/>
              <a:t> = 4 * 4 + 7 * 7;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ADCE2A-058A-4240-BF6D-1E6AA473C533}"/>
              </a:ext>
            </a:extLst>
          </p:cNvPr>
          <p:cNvGrpSpPr/>
          <p:nvPr/>
        </p:nvGrpSpPr>
        <p:grpSpPr>
          <a:xfrm>
            <a:off x="2374489" y="3828499"/>
            <a:ext cx="392400" cy="29880"/>
            <a:chOff x="2374489" y="3828499"/>
            <a:chExt cx="392400" cy="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B590B-45B9-4FE5-A490-93B5EC82B2B1}"/>
                    </a:ext>
                  </a:extLst>
                </p14:cNvPr>
                <p14:cNvContentPartPr/>
                <p14:nvPr/>
              </p14:nvContentPartPr>
              <p14:xfrm>
                <a:off x="2374489" y="3844699"/>
                <a:ext cx="82080" cy="13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B590B-45B9-4FE5-A490-93B5EC82B2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65849" y="3836059"/>
                  <a:ext cx="99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D53879-E275-4A2C-964E-37FD83A3372E}"/>
                    </a:ext>
                  </a:extLst>
                </p14:cNvPr>
                <p14:cNvContentPartPr/>
                <p14:nvPr/>
              </p14:nvContentPartPr>
              <p14:xfrm>
                <a:off x="2694529" y="3828499"/>
                <a:ext cx="72360" cy="18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D53879-E275-4A2C-964E-37FD83A337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85889" y="3819859"/>
                  <a:ext cx="90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35558F-CB39-4710-A411-02B2F054FFF3}"/>
              </a:ext>
            </a:extLst>
          </p:cNvPr>
          <p:cNvGrpSpPr/>
          <p:nvPr/>
        </p:nvGrpSpPr>
        <p:grpSpPr>
          <a:xfrm>
            <a:off x="2949049" y="3822379"/>
            <a:ext cx="366480" cy="20880"/>
            <a:chOff x="2949049" y="3822379"/>
            <a:chExt cx="366480" cy="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B8FE9F-7421-4B70-9DDF-EE56F82B8EBC}"/>
                    </a:ext>
                  </a:extLst>
                </p14:cNvPr>
                <p14:cNvContentPartPr/>
                <p14:nvPr/>
              </p14:nvContentPartPr>
              <p14:xfrm>
                <a:off x="2949049" y="3822379"/>
                <a:ext cx="73440" cy="20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B8FE9F-7421-4B70-9DDF-EE56F82B8E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40049" y="3813379"/>
                  <a:ext cx="91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0A5DE0-1AE3-4AEC-8A72-A5AAC11F8568}"/>
                    </a:ext>
                  </a:extLst>
                </p14:cNvPr>
                <p14:cNvContentPartPr/>
                <p14:nvPr/>
              </p14:nvContentPartPr>
              <p14:xfrm>
                <a:off x="3230209" y="3827419"/>
                <a:ext cx="85320" cy="1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0A5DE0-1AE3-4AEC-8A72-A5AAC11F85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21209" y="3818779"/>
                  <a:ext cx="10296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800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1480"/>
            <a:ext cx="7886700" cy="4221243"/>
          </a:xfrm>
        </p:spPr>
        <p:txBody>
          <a:bodyPr/>
          <a:lstStyle/>
          <a:p>
            <a:r>
              <a:rPr lang="en-US" dirty="0"/>
              <a:t>Define a method to do the same 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sumSquares</a:t>
            </a:r>
            <a:r>
              <a:rPr lang="en-US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Method definition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Method body</a:t>
            </a:r>
          </a:p>
          <a:p>
            <a:pPr lvl="2"/>
            <a:r>
              <a:rPr lang="en-US" dirty="0"/>
              <a:t>return keyword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0164"/>
            <a:ext cx="7886700" cy="4362559"/>
          </a:xfrm>
        </p:spPr>
        <p:txBody>
          <a:bodyPr/>
          <a:lstStyle/>
          <a:p>
            <a:r>
              <a:rPr lang="en-US" dirty="0"/>
              <a:t>Running it…</a:t>
            </a:r>
          </a:p>
          <a:p>
            <a:pPr lvl="1"/>
            <a:r>
              <a:rPr lang="en-US" dirty="0"/>
              <a:t>Method definition doesn’t change what prints out or any of the fields</a:t>
            </a:r>
          </a:p>
          <a:p>
            <a:pPr lvl="1"/>
            <a:r>
              <a:rPr lang="en-US" dirty="0"/>
              <a:t>Run command – only prints out the values of the fields</a:t>
            </a:r>
          </a:p>
          <a:p>
            <a:r>
              <a:rPr lang="en-US" dirty="0"/>
              <a:t>Can use </a:t>
            </a:r>
            <a:r>
              <a:rPr lang="en-US" dirty="0" err="1"/>
              <a:t>sumSquares</a:t>
            </a:r>
            <a:r>
              <a:rPr lang="en-US" dirty="0"/>
              <a:t>() to do the calculation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ans1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(3, 5);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ans2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(4, 7);</a:t>
            </a:r>
          </a:p>
          <a:p>
            <a:pPr lvl="1"/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Called the method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9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2385"/>
            <a:ext cx="7886700" cy="4250338"/>
          </a:xfrm>
        </p:spPr>
        <p:txBody>
          <a:bodyPr/>
          <a:lstStyle/>
          <a:p>
            <a:r>
              <a:rPr lang="en-US" dirty="0"/>
              <a:t>Methods: one of the building blocks for building programs</a:t>
            </a:r>
          </a:p>
          <a:p>
            <a:pPr lvl="1"/>
            <a:r>
              <a:rPr lang="en-US" dirty="0"/>
              <a:t>Not just useful for arithmetic</a:t>
            </a:r>
          </a:p>
          <a:p>
            <a:pPr lvl="1"/>
            <a:r>
              <a:rPr lang="en-US" dirty="0"/>
              <a:t>Useful for many more things</a:t>
            </a:r>
          </a:p>
          <a:p>
            <a:r>
              <a:rPr lang="en-US" dirty="0"/>
              <a:t>Why do we care about methods?</a:t>
            </a:r>
          </a:p>
          <a:p>
            <a:pPr lvl="1"/>
            <a:r>
              <a:rPr lang="en-US" dirty="0"/>
              <a:t>Methods give us a centralized place to write a calculation</a:t>
            </a:r>
          </a:p>
          <a:p>
            <a:pPr lvl="2"/>
            <a:r>
              <a:rPr lang="en-US" dirty="0"/>
              <a:t>Change in one place, every place that uses the method will see that update</a:t>
            </a:r>
          </a:p>
          <a:p>
            <a:pPr lvl="1"/>
            <a:r>
              <a:rPr lang="en-US" dirty="0"/>
              <a:t>As program gets large:</a:t>
            </a:r>
          </a:p>
          <a:p>
            <a:pPr lvl="2"/>
            <a:r>
              <a:rPr lang="en-US" dirty="0"/>
              <a:t>Might have </a:t>
            </a:r>
            <a:r>
              <a:rPr lang="en-US" dirty="0" err="1"/>
              <a:t>100s</a:t>
            </a:r>
            <a:r>
              <a:rPr lang="en-US" dirty="0"/>
              <a:t> of places where we want to use a formula or calculation</a:t>
            </a:r>
          </a:p>
          <a:p>
            <a:pPr lvl="3"/>
            <a:r>
              <a:rPr lang="en-US" dirty="0"/>
              <a:t>Update them all by changing one place</a:t>
            </a:r>
          </a:p>
          <a:p>
            <a:pPr lvl="1"/>
            <a:r>
              <a:rPr lang="en-US" dirty="0"/>
              <a:t>Methods are self documenting – with meaningful names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6" y="91439"/>
            <a:ext cx="4214553" cy="379891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class </a:t>
            </a:r>
            <a:r>
              <a:rPr lang="en-US" sz="2000" dirty="0" err="1"/>
              <a:t>MethodExample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sumSquares</a:t>
            </a:r>
            <a:r>
              <a:rPr lang="en-US" sz="20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ans1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ans2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18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01F1756-F9A4-4722-940E-8E250866E881}"/>
              </a:ext>
            </a:extLst>
          </p:cNvPr>
          <p:cNvSpPr txBox="1"/>
          <p:nvPr/>
        </p:nvSpPr>
        <p:spPr>
          <a:xfrm>
            <a:off x="48126" y="92551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definition</a:t>
            </a:r>
          </a:p>
        </p:txBody>
      </p:sp>
    </p:spTree>
    <p:extLst>
      <p:ext uri="{BB962C8B-B14F-4D97-AF65-F5344CB8AC3E}">
        <p14:creationId xmlns:p14="http://schemas.microsoft.com/office/powerpoint/2010/main" val="241015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245226"/>
            <a:ext cx="2801389" cy="16625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class </a:t>
            </a:r>
            <a:r>
              <a:rPr lang="en-US" sz="1400" dirty="0" err="1"/>
              <a:t>MethodExample</a:t>
            </a:r>
            <a:r>
              <a:rPr lang="en-US" sz="1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sumSquares</a:t>
            </a:r>
            <a:r>
              <a:rPr lang="en-US" sz="14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ans1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ans2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730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today @ </a:t>
            </a:r>
            <a:r>
              <a:rPr lang="en-US" dirty="0" err="1"/>
              <a:t>2pm</a:t>
            </a:r>
            <a:endParaRPr lang="en-US" dirty="0"/>
          </a:p>
          <a:p>
            <a:pPr lvl="1"/>
            <a:r>
              <a:rPr lang="en-US" dirty="0"/>
              <a:t>Will cover </a:t>
            </a:r>
            <a:r>
              <a:rPr lang="en-US" dirty="0" err="1"/>
              <a:t>PA0.5</a:t>
            </a:r>
            <a:r>
              <a:rPr lang="en-US" dirty="0"/>
              <a:t> and </a:t>
            </a:r>
            <a:r>
              <a:rPr lang="en-US" dirty="0" err="1"/>
              <a:t>PA1</a:t>
            </a:r>
            <a:endParaRPr lang="en-US" dirty="0"/>
          </a:p>
          <a:p>
            <a:r>
              <a:rPr lang="en-US" dirty="0"/>
              <a:t>Lecture Quiz 1 released today @ </a:t>
            </a:r>
            <a:r>
              <a:rPr lang="en-US" dirty="0" err="1"/>
              <a:t>11am</a:t>
            </a:r>
            <a:endParaRPr lang="en-US" dirty="0"/>
          </a:p>
          <a:p>
            <a:pPr lvl="1"/>
            <a:r>
              <a:rPr lang="en-US" dirty="0"/>
              <a:t>Based on the first two lectures</a:t>
            </a:r>
          </a:p>
          <a:p>
            <a:r>
              <a:rPr lang="en-US" dirty="0" err="1"/>
              <a:t>PA0.5</a:t>
            </a:r>
            <a:r>
              <a:rPr lang="en-US" dirty="0"/>
              <a:t> released yesterday – due Thursday</a:t>
            </a:r>
          </a:p>
          <a:p>
            <a:r>
              <a:rPr lang="en-US" dirty="0" err="1"/>
              <a:t>PA1</a:t>
            </a:r>
            <a:r>
              <a:rPr lang="en-US" dirty="0"/>
              <a:t> released yesterday – due Thursday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A484-4096-4C8E-8BB2-1648F307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A205-04A8-4D00-A862-7EF22A98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47625"/>
          </a:xfrm>
        </p:spPr>
        <p:txBody>
          <a:bodyPr>
            <a:normAutofit/>
          </a:bodyPr>
          <a:lstStyle/>
          <a:p>
            <a:r>
              <a:rPr lang="en-US" dirty="0"/>
              <a:t>We learned we can store Strings values in fields</a:t>
            </a:r>
          </a:p>
          <a:p>
            <a:pPr lvl="1"/>
            <a:r>
              <a:rPr lang="en-US" dirty="0"/>
              <a:t>What else can we do with them?</a:t>
            </a:r>
          </a:p>
          <a:p>
            <a:pPr lvl="2"/>
            <a:r>
              <a:rPr lang="en-US" dirty="0"/>
              <a:t>Can we add Strings together, like integers?</a:t>
            </a:r>
          </a:p>
          <a:p>
            <a:pPr lvl="3"/>
            <a:r>
              <a:rPr lang="en-US" dirty="0"/>
              <a:t>String </a:t>
            </a:r>
            <a:r>
              <a:rPr lang="en-US" dirty="0" err="1"/>
              <a:t>fullName</a:t>
            </a:r>
            <a:r>
              <a:rPr lang="en-US" dirty="0"/>
              <a:t> = “Greg” + “Miranda”;</a:t>
            </a:r>
          </a:p>
          <a:p>
            <a:pPr lvl="4"/>
            <a:r>
              <a:rPr lang="en-US" dirty="0"/>
              <a:t>Will this work?</a:t>
            </a:r>
          </a:p>
          <a:p>
            <a:pPr lvl="2"/>
            <a:r>
              <a:rPr lang="en-US" dirty="0"/>
              <a:t>Can we multiply Strings by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* 2;</a:t>
            </a:r>
          </a:p>
          <a:p>
            <a:pPr lvl="2"/>
            <a:r>
              <a:rPr lang="en-US" dirty="0"/>
              <a:t>What about Divide? Subtract?</a:t>
            </a:r>
          </a:p>
          <a:p>
            <a:pPr lvl="2"/>
            <a:r>
              <a:rPr lang="en-US" dirty="0"/>
              <a:t>What about +? Can we add a String and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+ 2;</a:t>
            </a:r>
          </a:p>
          <a:p>
            <a:pPr lvl="4"/>
            <a:r>
              <a:rPr lang="en-US" dirty="0"/>
              <a:t>What’s going to happen if we try this?</a:t>
            </a:r>
          </a:p>
          <a:p>
            <a:pPr lvl="5"/>
            <a:r>
              <a:rPr lang="en-US" dirty="0"/>
              <a:t>Compiler error?</a:t>
            </a:r>
          </a:p>
          <a:p>
            <a:pPr lvl="5"/>
            <a:r>
              <a:rPr lang="en-US" dirty="0"/>
              <a:t>Works? If it works, what does it store in the str field?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7EA0-6ADB-4B4F-839E-1A4B0A36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8962"/>
            <a:ext cx="7886700" cy="4551406"/>
          </a:xfrm>
        </p:spPr>
        <p:txBody>
          <a:bodyPr/>
          <a:lstStyle/>
          <a:p>
            <a:r>
              <a:rPr lang="en-US" dirty="0"/>
              <a:t>We can + other things besides numbers to Strings and get similar behavior</a:t>
            </a:r>
          </a:p>
          <a:p>
            <a:pPr lvl="1"/>
            <a:r>
              <a:rPr lang="en-US" dirty="0"/>
              <a:t>More on this in upcoming weeks</a:t>
            </a:r>
          </a:p>
          <a:p>
            <a:r>
              <a:rPr lang="en-US" dirty="0"/>
              <a:t>Adding Strings and numbers</a:t>
            </a:r>
          </a:p>
          <a:p>
            <a:pPr lvl="1"/>
            <a:r>
              <a:rPr lang="en-US" dirty="0"/>
              <a:t>Can be convenient</a:t>
            </a:r>
          </a:p>
          <a:p>
            <a:pPr lvl="2"/>
            <a:r>
              <a:rPr lang="en-US" dirty="0"/>
              <a:t>Can turn a number into text</a:t>
            </a:r>
          </a:p>
          <a:p>
            <a:pPr lvl="1"/>
            <a:r>
              <a:rPr lang="en-US" dirty="0"/>
              <a:t>Can also be confusing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"11" + 200;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3"/>
            <a:r>
              <a:rPr lang="en-US" dirty="0"/>
              <a:t>Error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1"/>
            <a:r>
              <a:rPr lang="en-US" dirty="0"/>
              <a:t>Java does do this automatic conversion of Strings and numbers</a:t>
            </a:r>
          </a:p>
          <a:p>
            <a:pPr lvl="2"/>
            <a:r>
              <a:rPr lang="en-US" dirty="0"/>
              <a:t>Be careful in your own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7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AD5D-1056-44AC-8BD0-B7D153CC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4673-D6CB-43E2-9846-4970F597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798291" cy="32635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14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1E73-E70F-499A-894F-2CBDEBE7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DA372-6100-4A5D-A375-5979999A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8" y="1107989"/>
            <a:ext cx="71247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87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48FF-B6EA-4E34-8DEC-0A9BFE68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36E3-7A92-4603-B024-CD309E71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19057"/>
            <a:ext cx="8364682" cy="170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4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7AF-2AFD-4BEE-BBA5-C4078677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you think there's a limit on how many field definitions can be in a class?</a:t>
            </a:r>
          </a:p>
        </p:txBody>
      </p:sp>
    </p:spTree>
    <p:extLst>
      <p:ext uri="{BB962C8B-B14F-4D97-AF65-F5344CB8AC3E}">
        <p14:creationId xmlns:p14="http://schemas.microsoft.com/office/powerpoint/2010/main" val="225702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52549"/>
          </a:xfrm>
        </p:spPr>
        <p:txBody>
          <a:bodyPr/>
          <a:lstStyle/>
          <a:p>
            <a:r>
              <a:rPr lang="en-US" dirty="0"/>
              <a:t>Program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694113"/>
            <a:ext cx="2144684" cy="115131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y = </a:t>
            </a:r>
            <a:r>
              <a:rPr lang="en-US" sz="1800" dirty="0" err="1"/>
              <a:t>this.x</a:t>
            </a:r>
            <a:r>
              <a:rPr lang="en-US" sz="1800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3945</TotalTime>
  <Words>736</Words>
  <Application>Microsoft Office PowerPoint</Application>
  <PresentationFormat>On-screen Show (16:9)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 Light</vt:lpstr>
      <vt:lpstr>Arial</vt:lpstr>
      <vt:lpstr>Calibri</vt:lpstr>
      <vt:lpstr>Office Theme</vt:lpstr>
      <vt:lpstr>CSE 11  Accelerated Intro to Programming Lecture 2</vt:lpstr>
      <vt:lpstr>Announcements</vt:lpstr>
      <vt:lpstr>String</vt:lpstr>
      <vt:lpstr>PowerPoint Presentation</vt:lpstr>
      <vt:lpstr>Vocabulary</vt:lpstr>
      <vt:lpstr>How many field definitions are in this class?</vt:lpstr>
      <vt:lpstr>How many field definitions are in this class?</vt:lpstr>
      <vt:lpstr>Do you think there's a limit on how many field definitions can be in a class?</vt:lpstr>
      <vt:lpstr>Program Steps</vt:lpstr>
      <vt:lpstr>Expressions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155</cp:revision>
  <dcterms:modified xsi:type="dcterms:W3CDTF">2021-08-02T22:11:43Z</dcterms:modified>
</cp:coreProperties>
</file>