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5143500" cx="9144000"/>
  <p:notesSz cx="6858000" cy="9144000"/>
  <p:embeddedFontLst>
    <p:embeddedFont>
      <p:font typeface="Nunito"/>
      <p:regular r:id="rId55"/>
      <p:bold r:id="rId56"/>
      <p:italic r:id="rId57"/>
      <p:boldItalic r:id="rId58"/>
    </p:embeddedFont>
    <p:embeddedFont>
      <p:font typeface="Roboto Mono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330D85-157B-431A-8CF5-3340EF250872}">
  <a:tblStyle styleId="{02330D85-157B-431A-8CF5-3340EF250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obotoMono-boldItalic.fntdata"/><Relationship Id="rId61" Type="http://schemas.openxmlformats.org/officeDocument/2006/relationships/font" Target="fonts/RobotoMono-italic.fntdata"/><Relationship Id="rId20" Type="http://schemas.openxmlformats.org/officeDocument/2006/relationships/slide" Target="slides/slide13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5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4.xml"/><Relationship Id="rId65" Type="http://schemas.openxmlformats.org/officeDocument/2006/relationships/font" Target="fonts/OpenSans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RobotoMono-bold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Nunito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Nunito-italic.fntdata"/><Relationship Id="rId12" Type="http://schemas.openxmlformats.org/officeDocument/2006/relationships/slide" Target="slides/slide5.xml"/><Relationship Id="rId56" Type="http://schemas.openxmlformats.org/officeDocument/2006/relationships/font" Target="fonts/Nunito-bold.fntdata"/><Relationship Id="rId15" Type="http://schemas.openxmlformats.org/officeDocument/2006/relationships/slide" Target="slides/slide8.xml"/><Relationship Id="rId59" Type="http://schemas.openxmlformats.org/officeDocument/2006/relationships/font" Target="fonts/RobotoMono-regular.fntdata"/><Relationship Id="rId14" Type="http://schemas.openxmlformats.org/officeDocument/2006/relationships/slide" Target="slides/slide7.xml"/><Relationship Id="rId58" Type="http://schemas.openxmlformats.org/officeDocument/2006/relationships/font" Target="fonts/Nunit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1fb6e0afb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1fb6e0afb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d2cbad04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d2cbad04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d2cbad04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d2cbad04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d2cbad04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d2cbad04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d2cbad04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d2cbad04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dd2cbad04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dd2cbad04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1fb6e0af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c1fb6e0af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1fb6e0af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1fb6e0af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1fb6e0af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1fb6e0af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1fb6e0af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1fb6e0af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1fb6e0af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1fb6e0af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d2cbad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dd2cbad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172db36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172db36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172db36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c172db36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172db36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c172db36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172db36a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c172db36a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c172db36a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c172db36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c172db36a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c172db36a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172db36a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c172db36a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172db36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c172db36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c172db36a0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c172db36a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c172db36a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c172db36a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1fb6e0afb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1fb6e0afb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c172db36a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c172db36a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172db36a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c172db36a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172db36a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c172db36a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172db36a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c172db36a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c172db36a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c172db36a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c172db36a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c172db36a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172db36a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gc172db36a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172db36a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c172db36a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c172db36a0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c172db36a0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172db36a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c172db36a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1fb6e0af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1fb6e0af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172db36a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gc172db36a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c172db36a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c172db36a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172db36a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c172db36a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172db36a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c172db36a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172db36a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c172db36a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c172db36a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c172db36a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c172db36a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c172db36a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c172db36a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gc172db36a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the sake of space not including walls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d2cbad04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dd2cbad04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1fb6e0af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1fb6e0af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d2cbad04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dd2cbad04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2cbad04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2cbad04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d2cbad04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d2cbad04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85" name="Google Shape;85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89" name="Google Shape;89;p15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tv.melezinek.cz/binary-heap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btv.melezinek.cz/binary-heap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1011450" y="2144750"/>
            <a:ext cx="71211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CSE 12 Week 9 Discussion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-28-21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1891350" y="30702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Focus: PA8, Heaps, and </a:t>
            </a:r>
            <a:r>
              <a:rPr lang="en" sz="3000"/>
              <a:t>Dijkstra’s Algorithm</a:t>
            </a:r>
            <a:endParaRPr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>
                <a:highlight>
                  <a:srgbClr val="FFFF00"/>
                </a:highlight>
              </a:rPr>
              <a:t>No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50" y="1271725"/>
            <a:ext cx="36810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No</a:t>
            </a:r>
            <a:endParaRPr sz="2000"/>
          </a:p>
        </p:txBody>
      </p:sp>
      <p:pic>
        <p:nvPicPr>
          <p:cNvPr id="241" name="Google Shape;24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50" y="1234725"/>
            <a:ext cx="29467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>
                <a:highlight>
                  <a:srgbClr val="FFFF00"/>
                </a:highlight>
              </a:rPr>
              <a:t>No</a:t>
            </a:r>
            <a:endParaRPr sz="2000">
              <a:highlight>
                <a:srgbClr val="FFFF00"/>
              </a:highlight>
            </a:endParaRPr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350" y="1234725"/>
            <a:ext cx="2946702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Down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819150" y="1518975"/>
            <a:ext cx="75057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deleting an element from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last element of heap and put it at the index of the element to be deleted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replaced element &gt; any child node, swap element with the child that is smaller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replaced element &lt; any child node, swap element with the child that is greater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conditions are not met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Up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819150" y="156210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inserting an element into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element at the last leaf of the tree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inserted element &lt;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inserted element &gt;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the inserted element is in place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http://btv.melezinek.cz/binary-heap.html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Queues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819150" y="1990725"/>
            <a:ext cx="391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a queue in the sense that we are adding/removing from the same location each time. However, now there is an order that is based on a priority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poll()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add()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peek()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toArray()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isEmpty()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26" y="653025"/>
            <a:ext cx="4788925" cy="42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 txBox="1"/>
          <p:nvPr/>
        </p:nvSpPr>
        <p:spPr>
          <a:xfrm>
            <a:off x="7537900" y="1233475"/>
            <a:ext cx="11205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9"/>
          <p:cNvSpPr txBox="1"/>
          <p:nvPr/>
        </p:nvSpPr>
        <p:spPr>
          <a:xfrm>
            <a:off x="5295900" y="4054375"/>
            <a:ext cx="11205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6794650" y="902875"/>
            <a:ext cx="14526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9"/>
          <p:cNvSpPr txBox="1"/>
          <p:nvPr/>
        </p:nvSpPr>
        <p:spPr>
          <a:xfrm>
            <a:off x="5674150" y="4318850"/>
            <a:ext cx="15816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vs Priority Queues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819150" y="1761375"/>
            <a:ext cx="75057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is a </a:t>
            </a:r>
            <a:r>
              <a:rPr b="1" lang="en"/>
              <a:t>Data Structure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Priority Queue is an </a:t>
            </a:r>
            <a:r>
              <a:rPr b="1" lang="en"/>
              <a:t>Abstract Data Type (ADT)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Heaps are the most popular way to implement a Priority Queue because they efficient at finding the largest or smallest values (the priority). In fact, many times when people refer to a priority queue they are referring to a heap!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will be creating a Heap class however you will use the Priority Queue interface provided.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819150" y="1992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the helper methods?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Down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819150" y="1518975"/>
            <a:ext cx="75057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deleting an element from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Take last element of heap and put it at the index of the element to be deleted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replaced element &gt; any child node, swap element with the child that is smaller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replaced element &lt; any child node, swap element with the child that is greater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conditions are not met</a:t>
            </a:r>
            <a:endParaRPr sz="1350">
              <a:solidFill>
                <a:srgbClr val="666666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Up</a:t>
            </a:r>
            <a:endParaRPr/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819150" y="1562100"/>
            <a:ext cx="7505700" cy="27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Used for inserting an element into the heap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 element at the last leaf of the tree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and Swap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Min-heap: if inserted element &lt;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AutoNum type="alphaLcPeriod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Max-heap: if inserted element &gt; parent node, swap element with parent node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Keep repeating till the inserted element is in place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sz="18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http://btv.melezinek.cz/binary-heap.html</a:t>
            </a: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rgbClr val="66666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Reminders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819150" y="1616600"/>
            <a:ext cx="75057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PA8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(open!)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due Friday, June 4th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All test cases visible. No resubmission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PA6 Resubmission due TODAY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PA7 Resubmission due Friday, June 4th @ 11:59 PM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05" name="Google Shape;305;p45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6" name="Google Shape;306;p45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Create a new heap (pq)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 </a:t>
            </a:r>
            <a:r>
              <a:rPr lang="en"/>
              <a:t>&lt;0, s8&gt; into the pq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4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100"/>
                        <a:t>&lt;0, s8&gt;</a:t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" name="Google Shape;308;p4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45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0" name="Google Shape;310;p45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16" name="Google Shape;316;p46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7" name="Google Shape;317;p46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/>
              <a:t>Remove the first element of the pq (s8)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/>
          </a:p>
        </p:txBody>
      </p:sp>
      <p:graphicFrame>
        <p:nvGraphicFramePr>
          <p:cNvPr id="318" name="Google Shape;318;p4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" name="Google Shape;319;p4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0" name="Google Shape;320;p46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46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27" name="Google Shape;327;p47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7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s8 neighbors: s4, s12, s9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s4, s12 (s9 is a wall)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s4, s12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s4/s12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s8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Push &lt;14, s4&gt;, &lt;1, s12&gt;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29" name="Google Shape;329;p4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900"/>
                        <a:t>&lt;1, s12&gt;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" name="Google Shape;330;p4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" name="Google Shape;331;p47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2" name="Google Shape;332;p47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38" name="Google Shape;338;p48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48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40" name="Google Shape;340;p4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" name="Google Shape;341;p4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8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3" name="Google Shape;343;p48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49" name="Google Shape;349;p49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0" name="Google Shape;350;p49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s12 neighbors: s8, s13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s13 (s8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s13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s13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s12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&lt;4, s13&gt;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51" name="Google Shape;351;p4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&lt;4, </a:t>
                      </a:r>
                      <a:r>
                        <a:rPr lang="en" sz="900"/>
                        <a:t>s13&gt;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p4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" name="Google Shape;353;p49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54" name="Google Shape;354;p49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60" name="Google Shape;360;p50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1" name="Google Shape;361;p50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62" name="Google Shape;362;p5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3" name="Google Shape;363;p5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" name="Google Shape;364;p50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50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1" name="Google Shape;371;p51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2" name="Google Shape;372;p51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s13 neighbors: s12, s9, s14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s14 (s12 is visited, s9 is a wall)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s14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s14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s13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&lt;5, s14&gt;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73" name="Google Shape;373;p5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&lt;5, s14&gt;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4" name="Google Shape;374;p5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5" name="Google Shape;375;p51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6" name="Google Shape;376;p51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82" name="Google Shape;382;p52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3" name="Google Shape;383;p52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84" name="Google Shape;384;p5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5" name="Google Shape;385;p5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6" name="Google Shape;386;p52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52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93" name="Google Shape;393;p53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394" name="Google Shape;394;p53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s14 neighbors: s13, s10, s15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s15 (s13 is visited, s10 is a wall)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s15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s14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&lt;7, s15&gt;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395" name="Google Shape;395;p5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&lt;7, s15&gt;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p5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7" name="Google Shape;397;p53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8" name="Google Shape;398;p53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819150" y="605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PA8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819150" y="1244250"/>
            <a:ext cx="6729600" cy="3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I: An Implementation of </a:t>
            </a:r>
            <a:r>
              <a:rPr lang="en" sz="15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Heap</a:t>
            </a:r>
            <a:endParaRPr sz="15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highlight>
                  <a:srgbClr val="FFFFFF"/>
                </a:highlight>
              </a:rPr>
              <a:t>Create a new file named Heap.java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All method headers and descriptions are given in the writeup. You will have to do the whole file from scratch!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rgbClr val="FFFFFF"/>
                </a:highlight>
              </a:rPr>
              <a:t>Make sure to implement the PriorityQueue.java interface methods</a:t>
            </a:r>
            <a:endParaRPr sz="15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highlight>
                  <a:srgbClr val="FFFFFF"/>
                </a:highlight>
              </a:rPr>
              <a:t>Part II: Implementation of MazeSolver</a:t>
            </a:r>
            <a:endParaRPr sz="1500"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highlight>
                  <a:schemeClr val="dk1"/>
                </a:highlight>
              </a:rPr>
              <a:t>Utilize your heap based PriorityQueue to implement Dijkstra’s Algorithm and solve a maze via the shortest path.</a:t>
            </a:r>
            <a:endParaRPr sz="150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04" name="Google Shape;404;p54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54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(s15)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aphicFrame>
        <p:nvGraphicFramePr>
          <p:cNvPr id="406" name="Google Shape;406;p5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7" name="Google Shape;407;p5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8" name="Google Shape;408;p54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9" name="Google Shape;409;p54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15" name="Google Shape;415;p55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16" name="Google Shape;416;p55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s15 neighbors: s14, s11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s11 (s14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s11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s15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&lt;9, s11&gt;</a:t>
            </a:r>
            <a:endParaRPr/>
          </a:p>
        </p:txBody>
      </p:sp>
      <p:graphicFrame>
        <p:nvGraphicFramePr>
          <p:cNvPr id="417" name="Google Shape;417;p5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&lt;9, s11&gt;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5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" name="Google Shape;419;p55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0" name="Google Shape;420;p55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26" name="Google Shape;426;p56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27" name="Google Shape;427;p56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28" name="Google Shape;428;p5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9" name="Google Shape;429;p5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" name="Google Shape;430;p56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1" name="Google Shape;431;p56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37" name="Google Shape;437;p57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38" name="Google Shape;438;p57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s11 neighbors: s10, s7, s15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s7(s10 is a wall, s15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s7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s7 cost, 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s11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&lt;18, s7&gt;</a:t>
            </a:r>
            <a:endParaRPr/>
          </a:p>
        </p:txBody>
      </p:sp>
      <p:graphicFrame>
        <p:nvGraphicFramePr>
          <p:cNvPr id="439" name="Google Shape;439;p5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&lt;14, s4&gt;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0" name="Google Shape;440;p5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" name="Google Shape;441;p57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2" name="Google Shape;442;p57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48" name="Google Shape;448;p58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3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49" name="Google Shape;449;p58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(s4)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50" name="Google Shape;450;p5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1" name="Google Shape;451;p5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" name="Google Shape;452;p58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3" name="Google Shape;453;p58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59" name="Google Shape;459;p59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p59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s4 neighbors: s0, s5, s8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s0, s5 (s8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s0, s5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s0/s5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s4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&lt;15, s0&gt;, &lt;20, s5&gt;</a:t>
            </a:r>
            <a:endParaRPr/>
          </a:p>
        </p:txBody>
      </p:sp>
      <p:graphicFrame>
        <p:nvGraphicFramePr>
          <p:cNvPr id="461" name="Google Shape;461;p5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&lt;15, s0&gt;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2" name="Google Shape;462;p5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3" name="Google Shape;463;p59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4" name="Google Shape;464;p59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70" name="Google Shape;470;p60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71" name="Google Shape;471;p60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72" name="Google Shape;472;p6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3" name="Google Shape;473;p6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4" name="Google Shape;474;p60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60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81" name="Google Shape;481;p61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82" name="Google Shape;482;p61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s0 neighbors: s1, s4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s1 (s4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s1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s1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s0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&lt;16, s1&gt;</a:t>
            </a:r>
            <a:endParaRPr/>
          </a:p>
        </p:txBody>
      </p:sp>
      <p:graphicFrame>
        <p:nvGraphicFramePr>
          <p:cNvPr id="483" name="Google Shape;483;p6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&lt;16, s1&gt;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" name="Google Shape;484;p6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5" name="Google Shape;485;p61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6" name="Google Shape;486;p61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2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492" name="Google Shape;492;p62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93" name="Google Shape;493;p62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</p:txBody>
      </p:sp>
      <p:graphicFrame>
        <p:nvGraphicFramePr>
          <p:cNvPr id="494" name="Google Shape;494;p62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5" name="Google Shape;495;p62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6" name="Google Shape;496;p62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62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03" name="Google Shape;503;p63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04" name="Google Shape;504;p63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s1 neighbors: s0, s2, s5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s2, s5 (s0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s2, s5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s2/s5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s1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&lt;17, s2&gt;, &lt;22, s5&gt;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05" name="Google Shape;505;p63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&lt;17, s2&gt;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6" name="Google Shape;506;p63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7" name="Google Shape;507;p63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8" name="Google Shape;508;p63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 and Priority Queues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14" name="Google Shape;514;p64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15" name="Google Shape;515;p64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16" name="Google Shape;516;p64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7" name="Google Shape;517;p64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8" name="Google Shape;518;p64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9" name="Google Shape;519;p64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25" name="Google Shape;525;p65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26" name="Google Shape;526;p65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s2 neighbors: s1, s3, s6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s3, s6 (s1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s3, s6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s3/s6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s2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&lt;18, s3&gt;, &lt;20, s6&gt;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27" name="Google Shape;527;p65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s3&gt;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8" name="Google Shape;528;p65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9" name="Google Shape;529;p65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0" name="Google Shape;530;p65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36" name="Google Shape;536;p66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37" name="Google Shape;537;p66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(s3)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38" name="Google Shape;538;p66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p66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0" name="Google Shape;540;p66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1" name="Google Shape;541;p66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47" name="Google Shape;547;p67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48" name="Google Shape;548;p67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s3 neighbors: s2, s7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s7 (s2 is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s7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s7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s3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&lt;27, s7&gt;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9" name="Google Shape;549;p67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&lt;18, s7&gt;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0" name="Google Shape;550;p67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1" name="Google Shape;551;p67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2" name="Google Shape;552;p67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8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58" name="Google Shape;558;p68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59" name="Google Shape;559;p68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(s7)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60" name="Google Shape;560;p68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1" name="Google Shape;561;p68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2" name="Google Shape;562;p68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3" name="Google Shape;563;p68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9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69" name="Google Shape;569;p69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70" name="Google Shape;570;p69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s7 neighbors: s6, s3, s11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Neighbors to consider: s6 (s3, s11 are visited)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For s6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calculate runningCost by adding current’s key + s6 cost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If calculated runningCost is less than current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Set previous to s7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update runningCost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sz="1000"/>
              <a:t> Push &lt;21, s6&gt;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1" name="Google Shape;571;p69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s6&gt;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2" name="Google Shape;572;p69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3" name="Google Shape;573;p69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" name="Google Shape;574;p69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80" name="Google Shape;580;p70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81" name="Google Shape;581;p70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 the first element of the pq (s6)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Mark it as visited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82" name="Google Shape;582;p70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3" name="Google Shape;583;p70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4" name="Google Shape;584;p70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5" name="Google Shape;585;p70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1"/>
          <p:cNvSpPr txBox="1"/>
          <p:nvPr>
            <p:ph idx="1" type="body"/>
          </p:nvPr>
        </p:nvSpPr>
        <p:spPr>
          <a:xfrm>
            <a:off x="276775" y="292250"/>
            <a:ext cx="4342500" cy="21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initialize pq to be a new empty heap                                        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add the start square's cost as the key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and the start square itself as the value to pq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while pq is not empty: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 = remove the first entry from pq (poll)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let currentSquare = current's value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latin typeface="Roboto Mono"/>
                <a:ea typeface="Roboto Mono"/>
                <a:cs typeface="Roboto Mono"/>
                <a:sym typeface="Roboto Mono"/>
              </a:rPr>
              <a:t>     Mark currentSquare as visited</a:t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if currentSquare is the finishing 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EAD1DC"/>
                </a:highlight>
                <a:latin typeface="Roboto Mono"/>
                <a:ea typeface="Roboto Mono"/>
                <a:cs typeface="Roboto Mono"/>
                <a:sym typeface="Roboto Mono"/>
              </a:rPr>
              <a:t>         return currentSquare</a:t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else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for each neighbor of currentSquare that isn't a wall and isn't visited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let currentCost = current's key plus the neighbors 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if currentCost is less than neighbor's runningCost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previous of the neighbor to currentSquare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set the neighbors runningCost to currentCost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      add the currentCost as key and neighbor as value to the pq (add)</a:t>
            </a:r>
            <a:endParaRPr sz="6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600">
                <a:solidFill>
                  <a:srgbClr val="212529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if the loop ended, return null (no path found)</a:t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highlight>
                <a:srgbClr val="EAD1D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600">
              <a:solidFill>
                <a:srgbClr val="21252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591" name="Google Shape;591;p71"/>
          <p:cNvGraphicFramePr/>
          <p:nvPr/>
        </p:nvGraphicFramePr>
        <p:xfrm>
          <a:off x="6994225" y="28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44325"/>
                <a:gridCol w="443625"/>
                <a:gridCol w="399350"/>
                <a:gridCol w="419200"/>
              </a:tblGrid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 cap="none" strike="noStrike"/>
                        <a:t>square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V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800" u="sng"/>
                        <a:t>P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 u="sng"/>
                        <a:t>RC</a:t>
                      </a:r>
                      <a:endParaRPr b="1" sz="800" u="sng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15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6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20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</a:t>
                      </a:r>
                      <a:r>
                        <a:rPr lang="en" sz="800"/>
                        <a:t>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---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inf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s8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s12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s1</a:t>
                      </a:r>
                      <a:r>
                        <a:rPr lang="en" sz="800"/>
                        <a:t>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/>
                        <a:t>s13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0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s15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true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s14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592" name="Google Shape;592;p71"/>
          <p:cNvSpPr txBox="1"/>
          <p:nvPr/>
        </p:nvSpPr>
        <p:spPr>
          <a:xfrm>
            <a:off x="271225" y="2571750"/>
            <a:ext cx="4342500" cy="16155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 finish square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aphicFrame>
        <p:nvGraphicFramePr>
          <p:cNvPr id="593" name="Google Shape;593;p71"/>
          <p:cNvGraphicFramePr/>
          <p:nvPr/>
        </p:nvGraphicFramePr>
        <p:xfrm>
          <a:off x="276775" y="438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  <a:gridCol w="6642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&lt;20, s5&gt;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4" name="Google Shape;594;p71"/>
          <p:cNvSpPr txBox="1"/>
          <p:nvPr/>
        </p:nvSpPr>
        <p:spPr>
          <a:xfrm>
            <a:off x="285325" y="4100025"/>
            <a:ext cx="67089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                                                                                                                                         BOTTOM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5" name="Google Shape;595;p71"/>
          <p:cNvGraphicFramePr/>
          <p:nvPr/>
        </p:nvGraphicFramePr>
        <p:xfrm>
          <a:off x="4772133" y="351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82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s7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s8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78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/>
                        <a:t>s15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Google Shape;596;p71"/>
          <p:cNvGraphicFramePr/>
          <p:nvPr/>
        </p:nvGraphicFramePr>
        <p:xfrm>
          <a:off x="4769358" y="2418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{02330D85-157B-431A-8CF5-3340EF250872}</a:tableStyleId>
              </a:tblPr>
              <a:tblGrid>
                <a:gridCol w="514050"/>
                <a:gridCol w="514050"/>
                <a:gridCol w="514050"/>
                <a:gridCol w="607275"/>
              </a:tblGrid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14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6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9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0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3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1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/>
                        <a:t>2</a:t>
                      </a:r>
                      <a:endParaRPr sz="16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647700" y="3848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Heaps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294075" y="1701400"/>
            <a:ext cx="4523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 heap is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complete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 level is full except possibly the last, and all nodes are as far left as possible.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It might not necessarily be a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full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tree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Every node other than the leaves have two children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37433" r="0" t="0"/>
          <a:stretch/>
        </p:blipFill>
        <p:spPr>
          <a:xfrm>
            <a:off x="5195275" y="1521450"/>
            <a:ext cx="2843075" cy="25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520850" y="1701050"/>
            <a:ext cx="37389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Implemented with a list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min/max heap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useful when we care about the next largest/smallest value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8709" t="0"/>
          <a:stretch/>
        </p:blipFill>
        <p:spPr>
          <a:xfrm>
            <a:off x="4130700" y="915575"/>
            <a:ext cx="4664850" cy="3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819150" y="1990725"/>
            <a:ext cx="298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the parent node of a node in the following heap?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i/2 -1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 - 2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None of these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1"/>
          <p:cNvSpPr txBox="1"/>
          <p:nvPr/>
        </p:nvSpPr>
        <p:spPr>
          <a:xfrm>
            <a:off x="4233200" y="4003800"/>
            <a:ext cx="4410900" cy="63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819150" y="1990725"/>
            <a:ext cx="2984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get the parent node of a node in the following heap?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lphaUcParenR"/>
            </a:pPr>
            <a:r>
              <a:rPr lang="en">
                <a:highlight>
                  <a:srgbClr val="FFFF00"/>
                </a:highlight>
              </a:rPr>
              <a:t>i/2</a:t>
            </a:r>
            <a:endParaRPr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i/2 -1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i - 2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lphaUcParenR"/>
            </a:pPr>
            <a:r>
              <a:rPr lang="en"/>
              <a:t>None of these</a:t>
            </a:r>
            <a:endParaRPr/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025" y="931700"/>
            <a:ext cx="5109926" cy="3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819150" y="1990725"/>
            <a:ext cx="2910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Is this a valid Heap?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lphaUcParenR"/>
            </a:pPr>
            <a:r>
              <a:rPr lang="en" sz="2000"/>
              <a:t>No</a:t>
            </a:r>
            <a:endParaRPr sz="2000"/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950" y="1271725"/>
            <a:ext cx="368108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