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1" r:id="rId4"/>
    <p:sldId id="754" r:id="rId5"/>
    <p:sldId id="755" r:id="rId6"/>
    <p:sldId id="757" r:id="rId7"/>
    <p:sldId id="758" r:id="rId8"/>
    <p:sldId id="760" r:id="rId9"/>
    <p:sldId id="761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libri Light" panose="020F0302020204030204" pitchFamily="34" charset="0"/>
      <p:regular r:id="rId16"/>
      <p: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75" autoAdjust="0"/>
    <p:restoredTop sz="95984" autoAdjust="0"/>
  </p:normalViewPr>
  <p:slideViewPr>
    <p:cSldViewPr snapToGrid="0">
      <p:cViewPr varScale="1">
        <p:scale>
          <a:sx n="117" d="100"/>
          <a:sy n="117" d="100"/>
        </p:scale>
        <p:origin x="75" y="4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10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5478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Quiz 10 due Wednesday @ </a:t>
            </a:r>
            <a:r>
              <a:rPr lang="en-US" dirty="0" err="1"/>
              <a:t>12pm</a:t>
            </a:r>
            <a:endParaRPr lang="en-US" dirty="0"/>
          </a:p>
          <a:p>
            <a:r>
              <a:rPr lang="en-US" dirty="0" err="1"/>
              <a:t>PA3</a:t>
            </a:r>
            <a:r>
              <a:rPr lang="en-US" dirty="0"/>
              <a:t> due Wednesday @ </a:t>
            </a:r>
            <a:r>
              <a:rPr lang="en-US" dirty="0" err="1"/>
              <a:t>11:59pm</a:t>
            </a:r>
            <a:r>
              <a:rPr lang="en-US" dirty="0"/>
              <a:t> (open collaboration)</a:t>
            </a:r>
          </a:p>
          <a:p>
            <a:r>
              <a:rPr lang="en-US" dirty="0"/>
              <a:t>Survey 4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Exam 1 on Friday (no class)</a:t>
            </a:r>
          </a:p>
          <a:p>
            <a:pPr lvl="1"/>
            <a:r>
              <a:rPr lang="en-US" dirty="0"/>
              <a:t>Released @ </a:t>
            </a:r>
            <a:r>
              <a:rPr lang="en-US" dirty="0" err="1"/>
              <a:t>2pm</a:t>
            </a:r>
            <a:r>
              <a:rPr lang="en-US" dirty="0"/>
              <a:t> on Friday</a:t>
            </a:r>
          </a:p>
          <a:p>
            <a:pPr lvl="1"/>
            <a:r>
              <a:rPr lang="en-US" dirty="0"/>
              <a:t>Closes @ </a:t>
            </a:r>
            <a:r>
              <a:rPr lang="en-US" dirty="0" err="1"/>
              <a:t>6pm</a:t>
            </a:r>
            <a:r>
              <a:rPr lang="en-US" dirty="0"/>
              <a:t> on Saturday</a:t>
            </a:r>
          </a:p>
          <a:p>
            <a:pPr lvl="1"/>
            <a:r>
              <a:rPr lang="en-US" dirty="0"/>
              <a:t>More details to be released on Piazza soon</a:t>
            </a:r>
          </a:p>
          <a:p>
            <a:pPr lvl="2"/>
            <a:r>
              <a:rPr lang="en-US" dirty="0"/>
              <a:t>Lectures 1 – 8</a:t>
            </a:r>
          </a:p>
          <a:p>
            <a:pPr lvl="2"/>
            <a:r>
              <a:rPr lang="en-US" dirty="0"/>
              <a:t>Up to and including </a:t>
            </a:r>
            <a:r>
              <a:rPr lang="en-US" dirty="0" err="1"/>
              <a:t>PA3</a:t>
            </a:r>
            <a:endParaRPr lang="en-US" dirty="0"/>
          </a:p>
          <a:p>
            <a:pPr lvl="2"/>
            <a:r>
              <a:rPr lang="en-US" dirty="0"/>
              <a:t>90 minutes</a:t>
            </a:r>
          </a:p>
          <a:p>
            <a:pPr lvl="2"/>
            <a:r>
              <a:rPr lang="en-US" dirty="0"/>
              <a:t>No make-ups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on Lecture 10?</a:t>
            </a:r>
          </a:p>
          <a:p>
            <a:r>
              <a:rPr lang="en-US" dirty="0"/>
              <a:t>Big O</a:t>
            </a:r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925618" y="342900"/>
            <a:ext cx="5268558" cy="857250"/>
          </a:xfrm>
        </p:spPr>
        <p:txBody>
          <a:bodyPr>
            <a:normAutofit/>
          </a:bodyPr>
          <a:lstStyle/>
          <a:p>
            <a:r>
              <a:rPr lang="en-US" sz="2400" dirty="0"/>
              <a:t>Let f(n) = 100</a:t>
            </a:r>
            <a:endParaRPr lang="en-US" sz="2400" baseline="30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Which of the following is NOT a correct bound?</a:t>
            </a:r>
          </a:p>
          <a:p>
            <a:endParaRPr lang="en-US" dirty="0"/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O(2</a:t>
            </a:r>
            <a:r>
              <a:rPr lang="en-US" baseline="30000" dirty="0"/>
              <a:t>n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</a:t>
            </a:r>
            <a:r>
              <a:rPr lang="en-US" baseline="30000" dirty="0"/>
              <a:t>100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None of these</a:t>
            </a:r>
          </a:p>
        </p:txBody>
      </p:sp>
    </p:spTree>
    <p:extLst>
      <p:ext uri="{BB962C8B-B14F-4D97-AF65-F5344CB8AC3E}">
        <p14:creationId xmlns:p14="http://schemas.microsoft.com/office/powerpoint/2010/main" val="1572054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4;p14">
            <a:extLst>
              <a:ext uri="{FF2B5EF4-FFF2-40B4-BE49-F238E27FC236}">
                <a16:creationId xmlns:a16="http://schemas.microsoft.com/office/drawing/2014/main" id="{748727A9-9641-4544-9AAA-206E37D6AC61}"/>
              </a:ext>
            </a:extLst>
          </p:cNvPr>
          <p:cNvSpPr txBox="1"/>
          <p:nvPr/>
        </p:nvSpPr>
        <p:spPr>
          <a:xfrm>
            <a:off x="326188" y="765475"/>
            <a:ext cx="3417600" cy="3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For each function in the list below, it is related to the function below it by O, and the reverse is </a:t>
            </a:r>
            <a:r>
              <a:rPr lang="en" sz="1000" b="1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not</a:t>
            </a: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 true. That is, </a:t>
            </a:r>
            <a:r>
              <a:rPr lang="en" sz="1000" i="1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n is O(n</a:t>
            </a:r>
            <a:r>
              <a:rPr lang="en" sz="1000" i="1" baseline="30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000" i="1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) </a:t>
            </a: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but </a:t>
            </a:r>
            <a:r>
              <a:rPr lang="en" sz="1000" i="1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" sz="1000" i="1" baseline="30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000" i="1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 is </a:t>
            </a:r>
            <a:r>
              <a:rPr lang="en" sz="1000" b="1" i="1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not</a:t>
            </a:r>
            <a:r>
              <a:rPr lang="en" sz="1000" i="1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 O(n)</a:t>
            </a: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1/(n</a:t>
            </a:r>
            <a:r>
              <a:rPr lang="en" sz="1000" baseline="30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1/n</a:t>
            </a:r>
            <a:endParaRPr sz="1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1</a:t>
            </a:r>
            <a:endParaRPr sz="1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log(n)</a:t>
            </a:r>
            <a:endParaRPr sz="1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sqrt(n)</a:t>
            </a:r>
            <a:endParaRPr sz="1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n</a:t>
            </a:r>
            <a:endParaRPr sz="1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n</a:t>
            </a:r>
            <a:r>
              <a:rPr lang="en" sz="1000" baseline="30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000" baseline="30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n</a:t>
            </a:r>
            <a:r>
              <a:rPr lang="en" sz="1000" baseline="30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000" baseline="30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n</a:t>
            </a:r>
            <a:r>
              <a:rPr lang="en" sz="1000" baseline="30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000" baseline="30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… and so on for constant polynomials …</a:t>
            </a:r>
            <a:endParaRPr sz="1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2</a:t>
            </a:r>
            <a:r>
              <a:rPr lang="en" sz="1000" baseline="30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 sz="1000" baseline="30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n!</a:t>
            </a:r>
            <a:endParaRPr sz="1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n</a:t>
            </a:r>
            <a:r>
              <a:rPr lang="en" sz="1000" baseline="30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 sz="1000" baseline="30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670098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925618" y="342900"/>
            <a:ext cx="5268558" cy="857250"/>
          </a:xfrm>
        </p:spPr>
        <p:txBody>
          <a:bodyPr>
            <a:normAutofit/>
          </a:bodyPr>
          <a:lstStyle/>
          <a:p>
            <a:r>
              <a:rPr lang="en-US" sz="2400" dirty="0"/>
              <a:t>Let f(n) = </a:t>
            </a:r>
            <a:r>
              <a:rPr lang="en-US" sz="2400" dirty="0" err="1"/>
              <a:t>3n3</a:t>
            </a:r>
            <a:r>
              <a:rPr lang="en-US" sz="2400" dirty="0"/>
              <a:t> + </a:t>
            </a:r>
            <a:r>
              <a:rPr lang="en-US" sz="2400" dirty="0" err="1"/>
              <a:t>2n</a:t>
            </a:r>
            <a:r>
              <a:rPr lang="en-US" sz="2400" dirty="0"/>
              <a:t> + 7</a:t>
            </a:r>
            <a:endParaRPr lang="en-US" sz="2400" baseline="30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Which of the following is a correct bound?</a:t>
            </a:r>
          </a:p>
          <a:p>
            <a:endParaRPr lang="en-US" dirty="0"/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O(log(n))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</a:t>
            </a:r>
            <a:r>
              <a:rPr lang="en-US" dirty="0" err="1"/>
              <a:t>n</a:t>
            </a:r>
            <a:r>
              <a:rPr lang="en-US" baseline="30000" dirty="0" err="1"/>
              <a:t>3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None of these</a:t>
            </a:r>
          </a:p>
        </p:txBody>
      </p:sp>
    </p:spTree>
    <p:extLst>
      <p:ext uri="{BB962C8B-B14F-4D97-AF65-F5344CB8AC3E}">
        <p14:creationId xmlns:p14="http://schemas.microsoft.com/office/powerpoint/2010/main" val="2400240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98946" y="44903"/>
            <a:ext cx="5483471" cy="1253217"/>
          </a:xfrm>
        </p:spPr>
        <p:txBody>
          <a:bodyPr>
            <a:noAutofit/>
          </a:bodyPr>
          <a:lstStyle/>
          <a:p>
            <a:r>
              <a:rPr lang="en-US" sz="1600" dirty="0"/>
              <a:t>void </a:t>
            </a:r>
            <a:r>
              <a:rPr lang="en-US" sz="1600" dirty="0" err="1"/>
              <a:t>printAllElementOfArray</a:t>
            </a:r>
            <a:r>
              <a:rPr lang="en-US" sz="1600" dirty="0"/>
              <a:t>(int[] </a:t>
            </a:r>
            <a:r>
              <a:rPr lang="en-US" sz="1600" dirty="0" err="1"/>
              <a:t>arr</a:t>
            </a:r>
            <a:r>
              <a:rPr lang="en-US" sz="1600" dirty="0"/>
              <a:t>) {</a:t>
            </a:r>
            <a:br>
              <a:rPr lang="en-US" sz="1600" dirty="0"/>
            </a:br>
            <a:r>
              <a:rPr lang="en-US" sz="1600" dirty="0"/>
              <a:t>    for (int 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 </a:t>
            </a:r>
            <a:r>
              <a:rPr lang="en-US" sz="1600" dirty="0" err="1"/>
              <a:t>arr.legnth</a:t>
            </a:r>
            <a:r>
              <a:rPr lang="en-US" sz="1600" dirty="0"/>
              <a:t>; </a:t>
            </a:r>
            <a:r>
              <a:rPr lang="en-US" sz="1600" dirty="0" err="1"/>
              <a:t>i</a:t>
            </a:r>
            <a:r>
              <a:rPr lang="en-US" sz="1600" dirty="0"/>
              <a:t>++)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printf</a:t>
            </a:r>
            <a:r>
              <a:rPr lang="en-US" sz="1600" dirty="0"/>
              <a:t>("%d\n", </a:t>
            </a:r>
            <a:r>
              <a:rPr lang="en-US" sz="1600" dirty="0" err="1"/>
              <a:t>arr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]);</a:t>
            </a:r>
            <a:br>
              <a:rPr lang="en-US" sz="1600" dirty="0"/>
            </a:br>
            <a:r>
              <a:rPr lang="en-US" sz="1600" dirty="0"/>
              <a:t>    }</a:t>
            </a:r>
            <a:br>
              <a:rPr lang="en-US" sz="1600" dirty="0"/>
            </a:br>
            <a:r>
              <a:rPr lang="en-US" sz="1600" dirty="0"/>
              <a:t>}</a:t>
            </a:r>
            <a:endParaRPr lang="en-US" sz="1600" baseline="30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Which of the following is a correct bound?</a:t>
            </a:r>
          </a:p>
          <a:p>
            <a:endParaRPr lang="en-US" dirty="0"/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O(log(n))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</a:t>
            </a:r>
            <a:r>
              <a:rPr lang="en-US" dirty="0" err="1"/>
              <a:t>n</a:t>
            </a:r>
            <a:r>
              <a:rPr lang="en-US" baseline="30000" dirty="0" err="1"/>
              <a:t>3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None of these</a:t>
            </a:r>
          </a:p>
          <a:p>
            <a:pPr marL="394335" indent="-342900">
              <a:buFont typeface="+mj-lt"/>
              <a:buAutoNum type="alpha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520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98946" y="44903"/>
            <a:ext cx="5483471" cy="1253217"/>
          </a:xfrm>
        </p:spPr>
        <p:txBody>
          <a:bodyPr>
            <a:noAutofit/>
          </a:bodyPr>
          <a:lstStyle/>
          <a:p>
            <a:r>
              <a:rPr lang="en-US" sz="1200" dirty="0"/>
              <a:t>void </a:t>
            </a:r>
            <a:r>
              <a:rPr lang="en-US" sz="1200" dirty="0" err="1"/>
              <a:t>printAllPossibleOrderedPairs</a:t>
            </a:r>
            <a:r>
              <a:rPr lang="en-US" sz="1200" dirty="0"/>
              <a:t>(int </a:t>
            </a:r>
            <a:r>
              <a:rPr lang="en-US" sz="1200" dirty="0" err="1"/>
              <a:t>arr</a:t>
            </a:r>
            <a:r>
              <a:rPr lang="en-US" sz="1200" dirty="0"/>
              <a:t>[]) {</a:t>
            </a:r>
            <a:br>
              <a:rPr lang="en-US" sz="1200" dirty="0"/>
            </a:br>
            <a:r>
              <a:rPr lang="en-US" sz="1200" dirty="0"/>
              <a:t>    for (int </a:t>
            </a:r>
            <a:r>
              <a:rPr lang="en-US" sz="1200" dirty="0" err="1"/>
              <a:t>i</a:t>
            </a:r>
            <a:r>
              <a:rPr lang="en-US" sz="1200" dirty="0"/>
              <a:t> = 0; </a:t>
            </a:r>
            <a:r>
              <a:rPr lang="en-US" sz="1200" dirty="0" err="1"/>
              <a:t>i</a:t>
            </a:r>
            <a:r>
              <a:rPr lang="en-US" sz="1200" dirty="0"/>
              <a:t> &lt; </a:t>
            </a:r>
            <a:r>
              <a:rPr lang="en-US" sz="1200" dirty="0" err="1"/>
              <a:t>arr.length</a:t>
            </a:r>
            <a:r>
              <a:rPr lang="en-US" sz="1200" dirty="0"/>
              <a:t>; </a:t>
            </a:r>
            <a:r>
              <a:rPr lang="en-US" sz="1200" dirty="0" err="1"/>
              <a:t>i</a:t>
            </a:r>
            <a:r>
              <a:rPr lang="en-US" sz="1200" dirty="0"/>
              <a:t>++) {</a:t>
            </a:r>
            <a:br>
              <a:rPr lang="en-US" sz="1200" dirty="0"/>
            </a:br>
            <a:r>
              <a:rPr lang="en-US" sz="1200" dirty="0"/>
              <a:t>        for (int j = 0; j &lt; </a:t>
            </a:r>
            <a:r>
              <a:rPr lang="en-US" sz="1200" dirty="0" err="1"/>
              <a:t>arr.length</a:t>
            </a:r>
            <a:r>
              <a:rPr lang="en-US" sz="1200" dirty="0"/>
              <a:t>; </a:t>
            </a:r>
            <a:r>
              <a:rPr lang="en-US" sz="1200" dirty="0" err="1"/>
              <a:t>j++</a:t>
            </a:r>
            <a:r>
              <a:rPr lang="en-US" sz="1200" dirty="0"/>
              <a:t>) {</a:t>
            </a:r>
            <a:br>
              <a:rPr lang="en-US" sz="1200" dirty="0"/>
            </a:br>
            <a:r>
              <a:rPr lang="en-US" sz="1200" dirty="0"/>
              <a:t>            </a:t>
            </a:r>
            <a:r>
              <a:rPr lang="en-US" sz="1200" dirty="0" err="1"/>
              <a:t>printf</a:t>
            </a:r>
            <a:r>
              <a:rPr lang="en-US" sz="1200" dirty="0"/>
              <a:t>("%d = %d\n", </a:t>
            </a:r>
            <a:r>
              <a:rPr lang="en-US" sz="1200" dirty="0" err="1"/>
              <a:t>arr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], </a:t>
            </a:r>
            <a:r>
              <a:rPr lang="en-US" sz="1200" dirty="0" err="1"/>
              <a:t>arr</a:t>
            </a:r>
            <a:r>
              <a:rPr lang="en-US" sz="1200" dirty="0"/>
              <a:t>[j]);</a:t>
            </a:r>
            <a:br>
              <a:rPr lang="en-US" sz="1200" dirty="0"/>
            </a:br>
            <a:r>
              <a:rPr lang="en-US" sz="1200" dirty="0"/>
              <a:t>        }</a:t>
            </a:r>
            <a:br>
              <a:rPr lang="en-US" sz="1200" dirty="0"/>
            </a:br>
            <a:r>
              <a:rPr lang="en-US" sz="1200" dirty="0"/>
              <a:t>     }</a:t>
            </a:r>
            <a:br>
              <a:rPr lang="en-US" sz="1200" dirty="0"/>
            </a:br>
            <a:r>
              <a:rPr lang="en-US" sz="1200" dirty="0"/>
              <a:t>}</a:t>
            </a:r>
            <a:endParaRPr lang="en-US" sz="1200" baseline="30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Which of the following is a correct bound?</a:t>
            </a:r>
          </a:p>
          <a:p>
            <a:endParaRPr lang="en-US" dirty="0"/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O(log(n))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</a:t>
            </a:r>
            <a:r>
              <a:rPr lang="en-US" dirty="0" err="1"/>
              <a:t>n</a:t>
            </a:r>
            <a:r>
              <a:rPr lang="en-US" baseline="30000" dirty="0" err="1"/>
              <a:t>3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None of these</a:t>
            </a:r>
          </a:p>
          <a:p>
            <a:pPr marL="394335" indent="-342900">
              <a:buFont typeface="+mj-lt"/>
              <a:buAutoNum type="alpha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016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98946" y="44903"/>
            <a:ext cx="5483471" cy="1253217"/>
          </a:xfrm>
        </p:spPr>
        <p:txBody>
          <a:bodyPr>
            <a:noAutofit/>
          </a:bodyPr>
          <a:lstStyle/>
          <a:p>
            <a:r>
              <a:rPr lang="en-US" sz="1400" dirty="0"/>
              <a:t>int </a:t>
            </a:r>
            <a:r>
              <a:rPr lang="en-US" sz="1400" dirty="0" err="1"/>
              <a:t>fibonacci</a:t>
            </a:r>
            <a:r>
              <a:rPr lang="en-US" sz="1400" dirty="0"/>
              <a:t>(int num) {</a:t>
            </a:r>
            <a:br>
              <a:rPr lang="en-US" sz="1400" dirty="0"/>
            </a:br>
            <a:r>
              <a:rPr lang="en-US" sz="1400" dirty="0"/>
              <a:t>    if (num &lt;= 1) return num;</a:t>
            </a:r>
            <a:br>
              <a:rPr lang="en-US" sz="1400" dirty="0"/>
            </a:br>
            <a:r>
              <a:rPr lang="en-US" sz="1400" dirty="0"/>
              <a:t>    return </a:t>
            </a:r>
            <a:r>
              <a:rPr lang="en-US" sz="1400" dirty="0" err="1"/>
              <a:t>fibonacci</a:t>
            </a:r>
            <a:r>
              <a:rPr lang="en-US" sz="1400" dirty="0"/>
              <a:t>(num - 2) + </a:t>
            </a:r>
            <a:r>
              <a:rPr lang="en-US" sz="1400" dirty="0" err="1"/>
              <a:t>fibonacci</a:t>
            </a:r>
            <a:r>
              <a:rPr lang="en-US" sz="1400" dirty="0"/>
              <a:t>(num - 1);</a:t>
            </a:r>
            <a:br>
              <a:rPr lang="en-US" sz="1400" dirty="0"/>
            </a:br>
            <a:r>
              <a:rPr lang="en-US" sz="1400" dirty="0"/>
              <a:t>}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Which of the following is a correct bound?</a:t>
            </a:r>
          </a:p>
          <a:p>
            <a:endParaRPr lang="en-US" dirty="0"/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</a:t>
            </a:r>
            <a:r>
              <a:rPr lang="en-US" dirty="0" err="1"/>
              <a:t>2</a:t>
            </a:r>
            <a:r>
              <a:rPr lang="en-US" baseline="30000" dirty="0" err="1"/>
              <a:t>n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</a:t>
            </a:r>
            <a:r>
              <a:rPr lang="en-US" dirty="0" err="1"/>
              <a:t>n</a:t>
            </a:r>
            <a:r>
              <a:rPr lang="en-US" baseline="30000" dirty="0" err="1"/>
              <a:t>3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None of these</a:t>
            </a:r>
          </a:p>
          <a:p>
            <a:pPr marL="394335" indent="-342900">
              <a:buFont typeface="+mj-lt"/>
              <a:buAutoNum type="alpha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0619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3377</TotalTime>
  <Words>640</Words>
  <Application>Microsoft Office PowerPoint</Application>
  <PresentationFormat>On-screen Show (16:9)</PresentationFormat>
  <Paragraphs>72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Roboto</vt:lpstr>
      <vt:lpstr>Calibri Light</vt:lpstr>
      <vt:lpstr>Arial</vt:lpstr>
      <vt:lpstr>Office Theme</vt:lpstr>
      <vt:lpstr>CSE 12 – Basic Data Structures and Object-Oriented Design Lecture 10</vt:lpstr>
      <vt:lpstr>Announcements</vt:lpstr>
      <vt:lpstr>Topics</vt:lpstr>
      <vt:lpstr>Let f(n) = 100</vt:lpstr>
      <vt:lpstr>PowerPoint Presentation</vt:lpstr>
      <vt:lpstr>Let f(n) = 3n3 + 2n + 7</vt:lpstr>
      <vt:lpstr>void printAllElementOfArray(int[] arr) {     for (int i = 0; i &lt; arr.legnth; i++) {         printf("%d\n", arr[i]);     } }</vt:lpstr>
      <vt:lpstr>void printAllPossibleOrderedPairs(int arr[]) {     for (int i = 0; i &lt; arr.length; i++) {         for (int j = 0; j &lt; arr.length; j++) {             printf("%d = %d\n", arr[i], arr[j]);         }      } }</vt:lpstr>
      <vt:lpstr>int fibonacci(int num) {     if (num &lt;= 1) return num;     return fibonacci(num - 2) + fibonacci(num - 1); 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156</cp:revision>
  <dcterms:modified xsi:type="dcterms:W3CDTF">2021-04-19T17:11:18Z</dcterms:modified>
</cp:coreProperties>
</file>