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61" r:id="rId4"/>
    <p:sldId id="266" r:id="rId5"/>
    <p:sldId id="416" r:id="rId6"/>
    <p:sldId id="435" r:id="rId7"/>
    <p:sldId id="440" r:id="rId8"/>
    <p:sldId id="418" r:id="rId9"/>
    <p:sldId id="436" r:id="rId10"/>
    <p:sldId id="433" r:id="rId11"/>
    <p:sldId id="437" r:id="rId12"/>
    <p:sldId id="444" r:id="rId13"/>
    <p:sldId id="466" r:id="rId14"/>
    <p:sldId id="467" r:id="rId15"/>
    <p:sldId id="267" r:id="rId16"/>
    <p:sldId id="269" r:id="rId17"/>
    <p:sldId id="268" r:id="rId18"/>
    <p:sldId id="270" r:id="rId1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Calibri Light" panose="020F0302020204030204" pitchFamily="34" charset="0"/>
      <p:regular r:id="rId25"/>
      <p:italic r:id="rId26"/>
    </p:embeddedFont>
    <p:embeddedFont>
      <p:font typeface="Consolas" panose="020B0609020204030204" pitchFamily="49" charset="0"/>
      <p:regular r:id="rId27"/>
      <p:bold r:id="rId28"/>
      <p:italic r:id="rId29"/>
      <p:boldItalic r:id="rId30"/>
    </p:embeddedFont>
    <p:embeddedFont>
      <p:font typeface="Roboto Mono" panose="020B0604020202020204" charset="0"/>
      <p:regular r:id="rId31"/>
      <p:bold r:id="rId32"/>
      <p:italic r:id="rId33"/>
      <p:boldItalic r:id="rId3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28" autoAdjust="0"/>
    <p:restoredTop sz="95984" autoAdjust="0"/>
  </p:normalViewPr>
  <p:slideViewPr>
    <p:cSldViewPr snapToGrid="0">
      <p:cViewPr varScale="1">
        <p:scale>
          <a:sx n="117" d="100"/>
          <a:sy n="117" d="100"/>
        </p:scale>
        <p:origin x="87" y="4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1-15T19:07:53.4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 2304 0 0,'2'0'5866'0'0,"15"-1"-3612"0"0,-3 1-1592 0 0,0 0-1 0 0,0 1 1 0 0,18 3-1 0 0,-8 0-939 0 0,-12-2-178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 is correct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4024C-DF7D-46AE-AAB7-E1E472E9470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5052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Answer:</a:t>
            </a:r>
            <a:r>
              <a:rPr lang="en-US" baseline="0" dirty="0"/>
              <a:t> No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RecentRememberer</a:t>
            </a:r>
            <a:r>
              <a:rPr lang="en-US" baseline="0" dirty="0"/>
              <a:t>&lt;Integer&gt; </a:t>
            </a:r>
            <a:r>
              <a:rPr lang="en-US" baseline="0" dirty="0" err="1"/>
              <a:t>rr</a:t>
            </a:r>
            <a:r>
              <a:rPr lang="en-US" baseline="0" dirty="0"/>
              <a:t> = new </a:t>
            </a:r>
            <a:r>
              <a:rPr lang="en-US" baseline="0" dirty="0" err="1"/>
              <a:t>RecentRememberer</a:t>
            </a:r>
            <a:r>
              <a:rPr lang="en-US" baseline="0" dirty="0"/>
              <a:t>&lt;Integer&gt;();</a:t>
            </a:r>
          </a:p>
          <a:p>
            <a:r>
              <a:rPr lang="en-US" baseline="0" dirty="0" err="1"/>
              <a:t>RecentRememberer</a:t>
            </a:r>
            <a:r>
              <a:rPr lang="en-US" baseline="0" dirty="0"/>
              <a:t>&lt;String&gt; rr2 = new </a:t>
            </a:r>
            <a:r>
              <a:rPr lang="en-US" baseline="0" dirty="0" err="1"/>
              <a:t>RecentRememberer</a:t>
            </a:r>
            <a:r>
              <a:rPr lang="en-US" baseline="0" dirty="0"/>
              <a:t>&lt;String&gt;();</a:t>
            </a:r>
          </a:p>
          <a:p>
            <a:endParaRPr lang="en-US" baseline="0" dirty="0"/>
          </a:p>
          <a:p>
            <a:r>
              <a:rPr lang="en-US" baseline="0" dirty="0"/>
              <a:t>List&lt;Book&gt; book = new </a:t>
            </a:r>
            <a:r>
              <a:rPr lang="en-US" baseline="0" dirty="0" err="1"/>
              <a:t>ArrayList</a:t>
            </a:r>
            <a:r>
              <a:rPr lang="en-US" baseline="0" dirty="0"/>
              <a:t>&lt;Book&gt;();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4024C-DF7D-46AE-AAB7-E1E472E9470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591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Answer:</a:t>
            </a:r>
            <a:r>
              <a:rPr lang="en-US" baseline="0" dirty="0"/>
              <a:t> yes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E4024C-DF7D-46AE-AAB7-E1E472E9470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127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2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2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5" indent="0" algn="ctr">
              <a:buNone/>
              <a:defRPr sz="1500"/>
            </a:lvl2pPr>
            <a:lvl3pPr marL="685808" indent="0" algn="ctr">
              <a:buNone/>
              <a:defRPr sz="1350"/>
            </a:lvl3pPr>
            <a:lvl4pPr marL="1028713" indent="0" algn="ctr">
              <a:buNone/>
              <a:defRPr sz="1200"/>
            </a:lvl4pPr>
            <a:lvl5pPr marL="1371617" indent="0" algn="ctr">
              <a:buNone/>
              <a:defRPr sz="1200"/>
            </a:lvl5pPr>
            <a:lvl6pPr marL="1714521" indent="0" algn="ctr">
              <a:buNone/>
              <a:defRPr sz="1200"/>
            </a:lvl6pPr>
            <a:lvl7pPr marL="2057426" indent="0" algn="ctr">
              <a:buNone/>
              <a:defRPr sz="1200"/>
            </a:lvl7pPr>
            <a:lvl8pPr marL="2400330" indent="0" algn="ctr">
              <a:buNone/>
              <a:defRPr sz="1200"/>
            </a:lvl8pPr>
            <a:lvl9pPr marL="274323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7" y="273845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273845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9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9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8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1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1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2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2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5" indent="0">
              <a:buNone/>
              <a:defRPr sz="2100"/>
            </a:lvl2pPr>
            <a:lvl3pPr marL="685808" indent="0">
              <a:buNone/>
              <a:defRPr sz="1800"/>
            </a:lvl3pPr>
            <a:lvl4pPr marL="1028713" indent="0">
              <a:buNone/>
              <a:defRPr sz="1500"/>
            </a:lvl4pPr>
            <a:lvl5pPr marL="1371617" indent="0">
              <a:buNone/>
              <a:defRPr sz="1500"/>
            </a:lvl5pPr>
            <a:lvl6pPr marL="1714521" indent="0">
              <a:buNone/>
              <a:defRPr sz="1500"/>
            </a:lvl6pPr>
            <a:lvl7pPr marL="2057426" indent="0">
              <a:buNone/>
              <a:defRPr sz="1500"/>
            </a:lvl7pPr>
            <a:lvl8pPr marL="2400330" indent="0">
              <a:buNone/>
              <a:defRPr sz="1500"/>
            </a:lvl8pPr>
            <a:lvl9pPr marL="2743234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2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2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49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4/9/2021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2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8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2" indent="-171452" algn="l" defTabSz="685808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6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61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65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69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74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78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82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87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5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8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13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17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21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26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3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34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42" Type="http://schemas.openxmlformats.org/officeDocument/2006/relationships/image" Target="../media/image15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CSE 12 – Basic Data Structures and Object-Oriented Design</a:t>
            </a:r>
            <a:br>
              <a:rPr lang="en-US" dirty="0"/>
            </a:br>
            <a:r>
              <a:rPr lang="en-US" dirty="0"/>
              <a:t>Lecture 6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Greg Miranda, Spring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28651" y="1334765"/>
            <a:ext cx="6748963" cy="3831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RecentRememberer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private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&lt;T&gt; elements;</a:t>
            </a:r>
          </a:p>
          <a:p>
            <a:endParaRPr lang="en-US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RecentRememberer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() {…}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public T </a:t>
            </a:r>
            <a:r>
              <a:rPr lang="fr-FR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fr-FR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(T </a:t>
            </a:r>
            <a:r>
              <a:rPr lang="fr-FR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fr-FR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) {…}</a:t>
            </a:r>
          </a:p>
          <a:p>
            <a:r>
              <a:rPr lang="fr-FR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fr-FR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getNumElements</a:t>
            </a:r>
            <a:r>
              <a:rPr lang="fr-FR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() {…}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T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getLastElement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() {…}</a:t>
            </a:r>
          </a:p>
          <a:p>
            <a:endParaRPr lang="en-US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RecentRememberer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&lt;T&gt;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rr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RecentRememberer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&lt;T&gt;();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RecentRememberer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&lt;T&gt; rr2 = new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RecentRememberer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&lt;T&gt;();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rr.add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(1);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rr.add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(2);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rr2.add("three");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rr.getNumElements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() + "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elems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added");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("Last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was " +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rr.getLastElement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86400" y="1257300"/>
            <a:ext cx="3257550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0" dirty="0"/>
              <a:t>Will the main method compile?</a:t>
            </a:r>
          </a:p>
          <a:p>
            <a:pPr marL="257175" indent="-257175">
              <a:buAutoNum type="alphaUcPeriod"/>
            </a:pPr>
            <a:r>
              <a:rPr lang="en-US" sz="1650" dirty="0"/>
              <a:t>Yes</a:t>
            </a:r>
          </a:p>
          <a:p>
            <a:pPr marL="257175" indent="-257175">
              <a:buAutoNum type="alphaUcPeriod"/>
            </a:pPr>
            <a:r>
              <a:rPr lang="en-US" sz="1650" dirty="0"/>
              <a:t>No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>
            <a:noAutofit/>
          </a:bodyPr>
          <a:lstStyle/>
          <a:p>
            <a:r>
              <a:rPr lang="en-US" dirty="0"/>
              <a:t>Java Generics</a:t>
            </a:r>
          </a:p>
        </p:txBody>
      </p:sp>
    </p:spTree>
    <p:extLst>
      <p:ext uri="{BB962C8B-B14F-4D97-AF65-F5344CB8AC3E}">
        <p14:creationId xmlns:p14="http://schemas.microsoft.com/office/powerpoint/2010/main" val="2906742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6057" y="1349873"/>
            <a:ext cx="7165744" cy="38318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RecentRememberer</a:t>
            </a:r>
            <a:r>
              <a:rPr lang="en-US" sz="135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private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&lt;T&gt; elements = new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&lt;T&gt;();  </a:t>
            </a:r>
          </a:p>
          <a:p>
            <a:endParaRPr lang="en-US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RecentRememberer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() {…}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public T </a:t>
            </a:r>
            <a:r>
              <a:rPr lang="fr-FR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fr-FR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(T </a:t>
            </a:r>
            <a:r>
              <a:rPr lang="fr-FR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fr-FR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) {…}</a:t>
            </a:r>
          </a:p>
          <a:p>
            <a:r>
              <a:rPr lang="fr-FR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fr-FR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getNumElements</a:t>
            </a:r>
            <a:r>
              <a:rPr lang="fr-FR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() {…}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T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getLastElement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() {…}</a:t>
            </a:r>
          </a:p>
          <a:p>
            <a:endParaRPr lang="en-US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main(String[]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RecentRememberer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&lt;Integer&gt;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rr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RecentRememberer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&lt;Integer&gt;();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RecentRememberer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&lt;String&gt; rr2 = new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RecentRememberer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&lt;String&gt;();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rr.add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(1);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rr.add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(2);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rr2.add("three");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rr.getNumElements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() + "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elems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added");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("Last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was " + </a:t>
            </a:r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rr.getLastElement</a:t>
            </a:r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35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98207" y="1407023"/>
            <a:ext cx="2879634" cy="854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50" dirty="0"/>
              <a:t>Will the main method compile?</a:t>
            </a:r>
          </a:p>
          <a:p>
            <a:pPr marL="257175" indent="-257175">
              <a:buAutoNum type="alphaUcPeriod"/>
            </a:pPr>
            <a:r>
              <a:rPr lang="en-US" sz="1650" dirty="0"/>
              <a:t>Yes</a:t>
            </a:r>
          </a:p>
          <a:p>
            <a:pPr marL="257175" indent="-257175">
              <a:buAutoNum type="alphaUcPeriod"/>
            </a:pPr>
            <a:r>
              <a:rPr lang="en-US" sz="1650" dirty="0"/>
              <a:t>No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>
            <a:noAutofit/>
          </a:bodyPr>
          <a:lstStyle/>
          <a:p>
            <a:r>
              <a:rPr lang="en-US" dirty="0"/>
              <a:t>Java Generics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B503A54E-502A-4828-BE3F-EB1305C49FB8}"/>
                  </a:ext>
                </a:extLst>
              </p14:cNvPr>
              <p14:cNvContentPartPr/>
              <p14:nvPr/>
            </p14:nvContentPartPr>
            <p14:xfrm>
              <a:off x="1535160" y="2849299"/>
              <a:ext cx="46800" cy="432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B503A54E-502A-4828-BE3F-EB1305C49FB8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1526160" y="2840659"/>
                <a:ext cx="64440" cy="21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32257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13C6B-12A3-4B9A-B907-400B7E517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72804-ECA3-4C8D-8465-6F27AFFC5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You are not allowed to use Generics </a:t>
            </a:r>
            <a:r>
              <a:rPr lang="en-US"/>
              <a:t>as follows</a:t>
            </a:r>
          </a:p>
          <a:p>
            <a:r>
              <a:rPr lang="en-US" dirty="0"/>
              <a:t>In creating an object of that type: 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new T() // error</a:t>
            </a:r>
          </a:p>
          <a:p>
            <a:r>
              <a:rPr lang="en-US" dirty="0"/>
              <a:t>In creating an array with elements of that type: 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new T[100] // error</a:t>
            </a:r>
          </a:p>
          <a:p>
            <a:r>
              <a:rPr lang="en-US" dirty="0"/>
              <a:t>As an argument to </a:t>
            </a:r>
            <a:r>
              <a:rPr lang="en-US" dirty="0" err="1"/>
              <a:t>instanceof</a:t>
            </a:r>
            <a:r>
              <a:rPr lang="en-US" dirty="0"/>
              <a:t>: 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someref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 // error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Note: To ensure that certain methods can be called, we can constrain the generic type to be subclass of an interface or class 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MyGenerics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&lt;E extends Comparable&gt;{ ………}</a:t>
            </a:r>
          </a:p>
          <a:p>
            <a:pPr marL="0" indent="0">
              <a:buNone/>
            </a:pPr>
            <a:br>
              <a:rPr lang="en-US" dirty="0"/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0432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4D34C-9AD1-4995-86AF-99967362B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quick words on Generics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6DDC7-D074-4D9B-AC02-EF4E6AEAE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65998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Important for data structures in general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&lt;E&gt;{</a:t>
            </a:r>
          </a:p>
          <a:p>
            <a:pPr marL="3429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//codes that use E</a:t>
            </a:r>
          </a:p>
          <a:p>
            <a:pPr marL="3429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marL="342900" lvl="1" indent="0">
              <a:buNone/>
            </a:pPr>
            <a:endParaRPr lang="en-US" dirty="0"/>
          </a:p>
          <a:p>
            <a:r>
              <a:rPr lang="en-US" dirty="0"/>
              <a:t>Type erasure during compile time</a:t>
            </a:r>
          </a:p>
          <a:p>
            <a:pPr lvl="1"/>
            <a:r>
              <a:rPr lang="en-US" dirty="0"/>
              <a:t>Compiler checks if generic type is used properly. Then replace them with Object</a:t>
            </a:r>
          </a:p>
          <a:p>
            <a:pPr lvl="1"/>
            <a:r>
              <a:rPr lang="en-US" dirty="0"/>
              <a:t>Runtime doesn’t have different generic types</a:t>
            </a:r>
          </a:p>
          <a:p>
            <a:pPr marL="3429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&lt;String&gt;  ref1 =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&lt;String&gt;(); </a:t>
            </a:r>
          </a:p>
          <a:p>
            <a:pPr marL="3429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&lt;Integer&gt; ref2 =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&lt;Integer&gt;();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Compile time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Runtime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1E0CE2-2027-4E2B-83D7-6191FB4C28A1}"/>
              </a:ext>
            </a:extLst>
          </p:cNvPr>
          <p:cNvSpPr/>
          <p:nvPr/>
        </p:nvSpPr>
        <p:spPr>
          <a:xfrm>
            <a:off x="1268857" y="60190"/>
            <a:ext cx="76131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https://docs.oracle.com/javase/tutorial/java/generics/erasure.html</a:t>
            </a:r>
          </a:p>
        </p:txBody>
      </p:sp>
    </p:spTree>
    <p:extLst>
      <p:ext uri="{BB962C8B-B14F-4D97-AF65-F5344CB8AC3E}">
        <p14:creationId xmlns:p14="http://schemas.microsoft.com/office/powerpoint/2010/main" val="1000560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E5FDE-F91C-4445-93CF-2DDE051CC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words on generics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AF920-B091-4CBC-A816-6F17B8727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Pro</a:t>
            </a:r>
          </a:p>
          <a:p>
            <a:pPr lvl="1"/>
            <a:r>
              <a:rPr lang="en-US" dirty="0"/>
              <a:t>Avoid type casting (i.e. limit runtime errors)</a:t>
            </a:r>
          </a:p>
          <a:p>
            <a:pPr marL="342900" lvl="1" indent="0">
              <a:buNone/>
            </a:pPr>
            <a:r>
              <a:rPr lang="en-US" dirty="0"/>
              <a:t>Before Java 5</a:t>
            </a:r>
          </a:p>
          <a:p>
            <a:pPr marL="3429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list =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();// a list of objects</a:t>
            </a:r>
          </a:p>
          <a:p>
            <a:pPr marL="3429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(“paul”)</a:t>
            </a:r>
          </a:p>
          <a:p>
            <a:pPr marL="3429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list.add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(new Integer(12));</a:t>
            </a:r>
          </a:p>
          <a:p>
            <a:pPr marL="3429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Integer data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list.get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(1);</a:t>
            </a:r>
          </a:p>
          <a:p>
            <a:pPr marL="342900" lvl="1" indent="0">
              <a:buNone/>
            </a:pPr>
            <a:r>
              <a:rPr lang="en-US" dirty="0"/>
              <a:t>    </a:t>
            </a:r>
          </a:p>
          <a:p>
            <a:r>
              <a:rPr lang="en-US" dirty="0"/>
              <a:t>Con</a:t>
            </a:r>
          </a:p>
          <a:p>
            <a:pPr lvl="1"/>
            <a:r>
              <a:rPr lang="en-US" dirty="0"/>
              <a:t>Type erasure</a:t>
            </a:r>
          </a:p>
        </p:txBody>
      </p:sp>
    </p:spTree>
    <p:extLst>
      <p:ext uri="{BB962C8B-B14F-4D97-AF65-F5344CB8AC3E}">
        <p14:creationId xmlns:p14="http://schemas.microsoft.com/office/powerpoint/2010/main" val="9189560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4868C-7107-4ABE-A00B-1AFF8D971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AEC54-ACFC-42C9-AEDD-EB41AB82E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 </a:t>
            </a:r>
            <a:r>
              <a:rPr lang="en-US" dirty="0" err="1"/>
              <a:t>LinkedStringList</a:t>
            </a:r>
            <a:r>
              <a:rPr lang="en-US" dirty="0"/>
              <a:t> to be a generic</a:t>
            </a:r>
          </a:p>
        </p:txBody>
      </p:sp>
    </p:spTree>
    <p:extLst>
      <p:ext uri="{BB962C8B-B14F-4D97-AF65-F5344CB8AC3E}">
        <p14:creationId xmlns:p14="http://schemas.microsoft.com/office/powerpoint/2010/main" val="1777918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CBBC1-943E-4D7C-AB58-DF4D03D37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3923541" cy="5143500"/>
          </a:xfrm>
        </p:spPr>
        <p:txBody>
          <a:bodyPr>
            <a:normAutofit/>
          </a:bodyPr>
          <a:lstStyle/>
          <a:p>
            <a:pPr marL="0" indent="0" algn="l">
              <a:spcBef>
                <a:spcPts val="0"/>
              </a:spcBef>
              <a:buNone/>
            </a:pPr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List&lt;Element&gt; {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100" dirty="0">
                <a:solidFill>
                  <a:srgbClr val="3F7F5F"/>
                </a:solidFill>
                <a:latin typeface="Consolas" panose="020B0609020204030204" pitchFamily="49" charset="0"/>
              </a:rPr>
              <a:t>/* Add an element at the end of the list */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add(Element </a:t>
            </a: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spcBef>
                <a:spcPts val="0"/>
              </a:spcBef>
              <a:buNone/>
            </a:pPr>
            <a:endParaRPr lang="en-US" sz="1100" dirty="0">
              <a:latin typeface="Consolas" panose="020B0609020204030204" pitchFamily="49" charset="0"/>
            </a:endParaRPr>
          </a:p>
          <a:p>
            <a:pPr marL="0" indent="0" algn="l"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100" dirty="0">
                <a:solidFill>
                  <a:srgbClr val="3F7F5F"/>
                </a:solidFill>
                <a:latin typeface="Consolas" panose="020B0609020204030204" pitchFamily="49" charset="0"/>
              </a:rPr>
              <a:t>/* Get the element at the given index */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Element get(</a:t>
            </a:r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spcBef>
                <a:spcPts val="0"/>
              </a:spcBef>
              <a:buNone/>
            </a:pPr>
            <a:endParaRPr lang="en-US" sz="1100" dirty="0">
              <a:latin typeface="Consolas" panose="020B0609020204030204" pitchFamily="49" charset="0"/>
            </a:endParaRPr>
          </a:p>
          <a:p>
            <a:pPr marL="0" indent="0" algn="l"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100" dirty="0">
                <a:solidFill>
                  <a:srgbClr val="3F7F5F"/>
                </a:solidFill>
                <a:latin typeface="Consolas" panose="020B0609020204030204" pitchFamily="49" charset="0"/>
              </a:rPr>
              <a:t>/* Get the number of elements in the list */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size();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 algn="l">
              <a:spcBef>
                <a:spcPts val="0"/>
              </a:spcBef>
              <a:buNone/>
            </a:pP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>
              <a:spcBef>
                <a:spcPts val="0"/>
              </a:spcBef>
              <a:buNone/>
            </a:pPr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Node {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String </a:t>
            </a:r>
            <a:r>
              <a:rPr lang="en-US" sz="1100" dirty="0">
                <a:solidFill>
                  <a:srgbClr val="0000C0"/>
                </a:solidFill>
                <a:latin typeface="Consolas" panose="020B0609020204030204" pitchFamily="49" charset="0"/>
              </a:rPr>
              <a:t>value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Node </a:t>
            </a:r>
            <a:r>
              <a:rPr lang="en-US" sz="1100" dirty="0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1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Node(String </a:t>
            </a: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, Node </a:t>
            </a: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</a:rPr>
              <a:t>next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0000C0"/>
                </a:solidFill>
                <a:latin typeface="Consolas" panose="020B0609020204030204" pitchFamily="49" charset="0"/>
              </a:rPr>
              <a:t>value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</a:rPr>
              <a:t>value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>
                <a:solidFill>
                  <a:srgbClr val="6A3E3E"/>
                </a:solidFill>
                <a:latin typeface="Consolas" panose="020B0609020204030204" pitchFamily="49" charset="0"/>
              </a:rPr>
              <a:t>next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 algn="l">
              <a:spcBef>
                <a:spcPts val="0"/>
              </a:spcBef>
              <a:buNone/>
            </a:pP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1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EF3C810-B3CB-4B23-AEF7-68E7D8F9FA44}"/>
              </a:ext>
            </a:extLst>
          </p:cNvPr>
          <p:cNvSpPr txBox="1">
            <a:spLocks/>
          </p:cNvSpPr>
          <p:nvPr/>
        </p:nvSpPr>
        <p:spPr>
          <a:xfrm>
            <a:off x="0" y="1959342"/>
            <a:ext cx="3092931" cy="20370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2" indent="-171452" algn="l" defTabSz="685808" rtl="0" eaLnBrk="1" latinLnBrk="0" hangingPunct="1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6" indent="-171452" algn="l" defTabSz="685808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61" indent="-171452" algn="l" defTabSz="685808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65" indent="-171452" algn="l" defTabSz="685808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69" indent="-171452" algn="l" defTabSz="685808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74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78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82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87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endParaRPr lang="en-US" sz="10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B846BC5-E1CD-423A-9108-387AC5C30455}"/>
              </a:ext>
            </a:extLst>
          </p:cNvPr>
          <p:cNvSpPr txBox="1">
            <a:spLocks/>
          </p:cNvSpPr>
          <p:nvPr/>
        </p:nvSpPr>
        <p:spPr>
          <a:xfrm>
            <a:off x="4810848" y="-1"/>
            <a:ext cx="4333152" cy="5198601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171452" indent="-171452" algn="l" defTabSz="685808" rtl="0" eaLnBrk="1" latinLnBrk="0" hangingPunct="1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6" indent="-171452" algn="l" defTabSz="685808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61" indent="-171452" algn="l" defTabSz="685808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65" indent="-171452" algn="l" defTabSz="685808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69" indent="-171452" algn="l" defTabSz="685808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74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78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82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87" indent="-171452" algn="l" defTabSz="685808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LinkedStringList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StringList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Node </a:t>
            </a:r>
            <a:r>
              <a:rPr lang="en-US" sz="1800" dirty="0">
                <a:solidFill>
                  <a:srgbClr val="0000C0"/>
                </a:solidFill>
                <a:latin typeface="Consolas" panose="020B0609020204030204" pitchFamily="49" charset="0"/>
              </a:rPr>
              <a:t>front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int size;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LinkedStringList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front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Node(</a:t>
            </a:r>
            <a:r>
              <a:rPr lang="en-US" sz="1800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this.size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String get(</a:t>
            </a:r>
            <a:r>
              <a:rPr lang="en-US" sz="18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Node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temp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front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+= 1) {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temp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temp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temp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value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}  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size() {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this.size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}    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add(String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Node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temp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front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temp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sz="1800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temp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temp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  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temp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Node(</a:t>
            </a:r>
            <a:r>
              <a:rPr lang="en-US" sz="1800" dirty="0">
                <a:solidFill>
                  <a:srgbClr val="6A3E3E"/>
                </a:solidFill>
                <a:latin typeface="Consolas" panose="020B0609020204030204" pitchFamily="49" charset="0"/>
              </a:rPr>
              <a:t>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this.size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+= 1;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835373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6E0DE-81C5-43EC-BBC5-3C2BF63E4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F390F-6BD6-4206-BD2C-B5C0899FB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400" dirty="0">
                <a:latin typeface="Consolas" panose="020B0609020204030204" pitchFamily="49" charset="0"/>
              </a:rPr>
              <a:t>What happens if an invalid index is passed to get()?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400" dirty="0">
                <a:latin typeface="Consolas" panose="020B0609020204030204" pitchFamily="49" charset="0"/>
              </a:rPr>
              <a:t>Modify get() to throw an exception if the index is invalid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 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String get(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Node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temp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front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index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+= 1) {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400" dirty="0">
                <a:solidFill>
                  <a:srgbClr val="6A3E3E"/>
                </a:solidFill>
                <a:latin typeface="Consolas" panose="020B0609020204030204" pitchFamily="49" charset="0"/>
              </a:rPr>
              <a:t>temp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temp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next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temp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latin typeface="Consolas" panose="020B0609020204030204" pitchFamily="49" charset="0"/>
              </a:rPr>
              <a:t>value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}  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400" dirty="0">
                <a:latin typeface="Consolas" panose="020B0609020204030204" pitchFamily="49" charset="0"/>
              </a:rPr>
              <a:t>Write a test to verify get() throws an exception with an invalid index</a:t>
            </a:r>
          </a:p>
          <a:p>
            <a:pPr marL="0" indent="0" algn="l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8934727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13B1A7-A14A-47D6-888A-10B5173A1991}"/>
              </a:ext>
            </a:extLst>
          </p:cNvPr>
          <p:cNvSpPr txBox="1"/>
          <p:nvPr/>
        </p:nvSpPr>
        <p:spPr>
          <a:xfrm>
            <a:off x="600075" y="436789"/>
            <a:ext cx="5888215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Roboto Mono"/>
                <a:ea typeface="Roboto Mono"/>
                <a:cs typeface="Roboto Mono"/>
                <a:sym typeface="Roboto Mono"/>
              </a:rPr>
              <a:t>import static </a:t>
            </a:r>
            <a:r>
              <a:rPr lang="en-US" sz="1800" dirty="0" err="1">
                <a:latin typeface="Roboto Mono"/>
                <a:ea typeface="Roboto Mono"/>
                <a:cs typeface="Roboto Mono"/>
                <a:sym typeface="Roboto Mono"/>
              </a:rPr>
              <a:t>org.junit.Assert.assertEquals</a:t>
            </a:r>
            <a:r>
              <a:rPr lang="en-US" sz="1800" dirty="0">
                <a:latin typeface="Roboto Mono"/>
                <a:ea typeface="Roboto Mono"/>
                <a:cs typeface="Roboto Mono"/>
                <a:sym typeface="Roboto Mono"/>
              </a:rPr>
              <a:t>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Roboto Mono"/>
                <a:ea typeface="Roboto Mono"/>
                <a:cs typeface="Roboto Mono"/>
                <a:sym typeface="Roboto Mono"/>
              </a:rPr>
              <a:t>import </a:t>
            </a:r>
            <a:r>
              <a:rPr lang="en-US" sz="1800" dirty="0" err="1">
                <a:latin typeface="Roboto Mono"/>
                <a:ea typeface="Roboto Mono"/>
                <a:cs typeface="Roboto Mono"/>
                <a:sym typeface="Roboto Mono"/>
              </a:rPr>
              <a:t>org.junit.Test</a:t>
            </a:r>
            <a:r>
              <a:rPr lang="en-US" sz="1800" dirty="0">
                <a:latin typeface="Roboto Mono"/>
                <a:ea typeface="Roboto Mono"/>
                <a:cs typeface="Roboto Mono"/>
                <a:sym typeface="Roboto Mono"/>
              </a:rPr>
              <a:t>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Roboto Mono"/>
                <a:ea typeface="Roboto Mono"/>
                <a:cs typeface="Roboto Mono"/>
                <a:sym typeface="Roboto Mono"/>
              </a:rPr>
              <a:t>public class </a:t>
            </a:r>
            <a:r>
              <a:rPr lang="en-US" sz="1800" dirty="0" err="1">
                <a:latin typeface="Roboto Mono"/>
                <a:ea typeface="Roboto Mono"/>
                <a:cs typeface="Roboto Mono"/>
                <a:sym typeface="Roboto Mono"/>
              </a:rPr>
              <a:t>TestList</a:t>
            </a:r>
            <a:r>
              <a:rPr lang="en-US" sz="1800" dirty="0">
                <a:latin typeface="Roboto Mono"/>
                <a:ea typeface="Roboto Mono"/>
                <a:cs typeface="Roboto Mono"/>
                <a:sym typeface="Roboto Mono"/>
              </a:rPr>
              <a:t>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Roboto Mono"/>
                <a:ea typeface="Roboto Mono"/>
                <a:cs typeface="Roboto Mono"/>
                <a:sym typeface="Roboto Mono"/>
              </a:rPr>
              <a:t>  @Test(expected = </a:t>
            </a:r>
            <a:r>
              <a:rPr lang="en-US" sz="1800" dirty="0" err="1">
                <a:latin typeface="Roboto Mono"/>
                <a:ea typeface="Roboto Mono"/>
                <a:cs typeface="Roboto Mono"/>
                <a:sym typeface="Roboto Mono"/>
              </a:rPr>
              <a:t>IndexOutOfBoundsException.class</a:t>
            </a:r>
            <a:r>
              <a:rPr lang="en-US" sz="1800" dirty="0">
                <a:latin typeface="Roboto Mono"/>
                <a:ea typeface="Roboto Mono"/>
                <a:cs typeface="Roboto Mono"/>
                <a:sym typeface="Roboto Mono"/>
              </a:rPr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Roboto Mono"/>
                <a:ea typeface="Roboto Mono"/>
                <a:cs typeface="Roboto Mono"/>
                <a:sym typeface="Roboto Mono"/>
              </a:rPr>
              <a:t>  public void </a:t>
            </a:r>
            <a:r>
              <a:rPr lang="en-US" sz="1800" dirty="0" err="1">
                <a:latin typeface="Roboto Mono"/>
                <a:ea typeface="Roboto Mono"/>
                <a:cs typeface="Roboto Mono"/>
                <a:sym typeface="Roboto Mono"/>
              </a:rPr>
              <a:t>testNegativeIndex</a:t>
            </a:r>
            <a:r>
              <a:rPr lang="en-US" sz="1800" dirty="0">
                <a:latin typeface="Roboto Mono"/>
                <a:ea typeface="Roboto Mono"/>
                <a:cs typeface="Roboto Mono"/>
                <a:sym typeface="Roboto Mono"/>
              </a:rPr>
              <a:t>()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Roboto Mono"/>
                <a:ea typeface="Roboto Mono"/>
                <a:cs typeface="Roboto Mono"/>
                <a:sym typeface="Roboto Mono"/>
              </a:rPr>
              <a:t>    List&lt;String&gt; </a:t>
            </a:r>
            <a:r>
              <a:rPr lang="en-US" sz="1800" dirty="0" err="1">
                <a:latin typeface="Roboto Mono"/>
                <a:ea typeface="Roboto Mono"/>
                <a:cs typeface="Roboto Mono"/>
                <a:sym typeface="Roboto Mono"/>
              </a:rPr>
              <a:t>slist</a:t>
            </a:r>
            <a:r>
              <a:rPr lang="en-US" sz="1800" dirty="0">
                <a:latin typeface="Roboto Mono"/>
                <a:ea typeface="Roboto Mono"/>
                <a:cs typeface="Roboto Mono"/>
                <a:sym typeface="Roboto Mono"/>
              </a:rPr>
              <a:t> = new </a:t>
            </a:r>
            <a:r>
              <a:rPr lang="en-US" sz="1800" dirty="0" err="1">
                <a:latin typeface="Roboto Mono"/>
                <a:ea typeface="Roboto Mono"/>
                <a:cs typeface="Roboto Mono"/>
                <a:sym typeface="Roboto Mono"/>
              </a:rPr>
              <a:t>AList</a:t>
            </a:r>
            <a:r>
              <a:rPr lang="en-US" sz="1800" dirty="0">
                <a:latin typeface="Roboto Mono"/>
                <a:ea typeface="Roboto Mono"/>
                <a:cs typeface="Roboto Mono"/>
                <a:sym typeface="Roboto Mono"/>
              </a:rPr>
              <a:t>&lt;String&gt;();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1800" dirty="0" err="1">
                <a:latin typeface="Roboto Mono"/>
                <a:ea typeface="Roboto Mono"/>
                <a:cs typeface="Roboto Mono"/>
                <a:sym typeface="Roboto Mono"/>
              </a:rPr>
              <a:t>slist.add</a:t>
            </a:r>
            <a:r>
              <a:rPr lang="en-US" sz="1800" dirty="0">
                <a:latin typeface="Roboto Mono"/>
                <a:ea typeface="Roboto Mono"/>
                <a:cs typeface="Roboto Mono"/>
                <a:sym typeface="Roboto Mono"/>
              </a:rPr>
              <a:t>("banana");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-US" sz="1800" dirty="0" err="1">
                <a:latin typeface="Roboto Mono"/>
                <a:ea typeface="Roboto Mono"/>
                <a:cs typeface="Roboto Mono"/>
                <a:sym typeface="Roboto Mono"/>
              </a:rPr>
              <a:t>slist.get</a:t>
            </a:r>
            <a:r>
              <a:rPr lang="en-US" sz="1800" dirty="0">
                <a:latin typeface="Roboto Mono"/>
                <a:ea typeface="Roboto Mono"/>
                <a:cs typeface="Roboto Mono"/>
                <a:sym typeface="Roboto Mono"/>
              </a:rPr>
              <a:t>(-1);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Roboto Mono"/>
                <a:ea typeface="Roboto Mono"/>
                <a:cs typeface="Roboto Mono"/>
                <a:sym typeface="Roboto Mono"/>
              </a:rPr>
              <a:t>  }</a:t>
            </a:r>
          </a:p>
          <a:p>
            <a:endParaRPr lang="en-US" dirty="0"/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71800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Quiz 6 due Monday @ </a:t>
            </a:r>
            <a:r>
              <a:rPr lang="en-US" dirty="0" err="1"/>
              <a:t>12pm</a:t>
            </a:r>
            <a:endParaRPr lang="en-US" dirty="0"/>
          </a:p>
          <a:p>
            <a:r>
              <a:rPr lang="en-US" dirty="0"/>
              <a:t>Survey 2 due tonight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 err="1"/>
              <a:t>PA2</a:t>
            </a:r>
            <a:r>
              <a:rPr lang="en-US" dirty="0"/>
              <a:t> released yesterday – closed PA</a:t>
            </a:r>
          </a:p>
        </p:txBody>
      </p:sp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8C46-C77D-42EC-9C58-516EBF03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FE242-CB18-49BD-8A04-B189EA0A1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Generics &amp; Exception Exercises</a:t>
            </a:r>
          </a:p>
        </p:txBody>
      </p:sp>
    </p:spTree>
    <p:extLst>
      <p:ext uri="{BB962C8B-B14F-4D97-AF65-F5344CB8AC3E}">
        <p14:creationId xmlns:p14="http://schemas.microsoft.com/office/powerpoint/2010/main" val="962691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503B9-E0DF-49D0-86AB-073EEC2E3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Generics and Exceptions</a:t>
            </a:r>
          </a:p>
        </p:txBody>
      </p:sp>
    </p:spTree>
    <p:extLst>
      <p:ext uri="{BB962C8B-B14F-4D97-AF65-F5344CB8AC3E}">
        <p14:creationId xmlns:p14="http://schemas.microsoft.com/office/powerpoint/2010/main" val="3251032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085851"/>
            <a:ext cx="7886700" cy="994172"/>
          </a:xfrm>
        </p:spPr>
        <p:txBody>
          <a:bodyPr>
            <a:noAutofit/>
          </a:bodyPr>
          <a:lstStyle/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interface Collection&lt;E&gt;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extends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Iterable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&lt;E&gt;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514350" y="2286000"/>
            <a:ext cx="7886700" cy="252055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What does the &lt;E&gt; mean in the above code?</a:t>
            </a:r>
          </a:p>
          <a:p>
            <a:endParaRPr lang="en-US" dirty="0"/>
          </a:p>
          <a:p>
            <a:pPr marL="394335" indent="-342900">
              <a:buAutoNum type="alphaUcPeriod"/>
            </a:pPr>
            <a:r>
              <a:rPr lang="en-US" dirty="0"/>
              <a:t>That this collection can only be used with objects of a built-in Java type called E</a:t>
            </a:r>
          </a:p>
          <a:p>
            <a:pPr marL="394335" indent="-342900">
              <a:buAutoNum type="alphaUcPeriod"/>
            </a:pPr>
            <a:r>
              <a:rPr lang="en-US" dirty="0"/>
              <a:t>That an object reference that implements Collection can be instantiated to work with (almost) any object type</a:t>
            </a:r>
          </a:p>
          <a:p>
            <a:pPr marL="394335" indent="-342900">
              <a:buAutoNum type="alphaUcPeriod"/>
            </a:pPr>
            <a:r>
              <a:rPr lang="en-US" dirty="0"/>
              <a:t>That a single collection can hold objects of different types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42900" y="273844"/>
            <a:ext cx="8629650" cy="75485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3300" dirty="0"/>
              <a:t>Java Generics</a:t>
            </a:r>
          </a:p>
        </p:txBody>
      </p:sp>
    </p:spTree>
    <p:extLst>
      <p:ext uri="{BB962C8B-B14F-4D97-AF65-F5344CB8AC3E}">
        <p14:creationId xmlns:p14="http://schemas.microsoft.com/office/powerpoint/2010/main" val="3850302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73844"/>
            <a:ext cx="8629650" cy="754856"/>
          </a:xfrm>
        </p:spPr>
        <p:txBody>
          <a:bodyPr>
            <a:noAutofit/>
          </a:bodyPr>
          <a:lstStyle/>
          <a:p>
            <a:r>
              <a:rPr lang="en-US" dirty="0"/>
              <a:t>Java Generics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1" y="1482363"/>
            <a:ext cx="4871847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RecentRememberer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private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&lt;T&gt; elements;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RecentRememberer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elements =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&lt;T&gt;();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public T add(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element )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ED1B74-CE38-4FC1-933D-719ABF61E44A}"/>
              </a:ext>
            </a:extLst>
          </p:cNvPr>
          <p:cNvSpPr txBox="1"/>
          <p:nvPr/>
        </p:nvSpPr>
        <p:spPr>
          <a:xfrm>
            <a:off x="6115051" y="2171700"/>
            <a:ext cx="1541063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50" dirty="0"/>
              <a:t>Type parameter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C65F7E1-A999-42EA-B78D-9C94B5930D48}"/>
              </a:ext>
            </a:extLst>
          </p:cNvPr>
          <p:cNvCxnSpPr>
            <a:cxnSpLocks/>
          </p:cNvCxnSpPr>
          <p:nvPr/>
        </p:nvCxnSpPr>
        <p:spPr>
          <a:xfrm flipH="1" flipV="1">
            <a:off x="4857750" y="1771650"/>
            <a:ext cx="1227410" cy="53855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42900" y="1028700"/>
            <a:ext cx="702945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Java Generics use parameterized types in class definitions</a:t>
            </a:r>
          </a:p>
        </p:txBody>
      </p:sp>
    </p:spTree>
    <p:extLst>
      <p:ext uri="{BB962C8B-B14F-4D97-AF65-F5344CB8AC3E}">
        <p14:creationId xmlns:p14="http://schemas.microsoft.com/office/powerpoint/2010/main" val="1124377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2951" y="2171701"/>
            <a:ext cx="487184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RecentRememberer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private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&lt;T&gt; elements;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RecentRememberer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{…}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public T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(T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element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) {…}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getNumElements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() {…}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public 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getLastElement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{…}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14350" y="342901"/>
            <a:ext cx="8629650" cy="754856"/>
          </a:xfrm>
        </p:spPr>
        <p:txBody>
          <a:bodyPr>
            <a:noAutofit/>
          </a:bodyPr>
          <a:lstStyle/>
          <a:p>
            <a:r>
              <a:rPr lang="en-US" dirty="0"/>
              <a:t>Java Generics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1500" y="1314450"/>
            <a:ext cx="702945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Java Generics use parameterized types in class definitions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ED1B74-CE38-4FC1-933D-719ABF61E44A}"/>
              </a:ext>
            </a:extLst>
          </p:cNvPr>
          <p:cNvSpPr txBox="1"/>
          <p:nvPr/>
        </p:nvSpPr>
        <p:spPr>
          <a:xfrm>
            <a:off x="6457951" y="2857500"/>
            <a:ext cx="1541063" cy="3462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50" dirty="0"/>
              <a:t>Type parameter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C65F7E1-A999-42EA-B78D-9C94B5930D48}"/>
              </a:ext>
            </a:extLst>
          </p:cNvPr>
          <p:cNvCxnSpPr>
            <a:cxnSpLocks/>
          </p:cNvCxnSpPr>
          <p:nvPr/>
        </p:nvCxnSpPr>
        <p:spPr>
          <a:xfrm flipH="1" flipV="1">
            <a:off x="5200650" y="2457450"/>
            <a:ext cx="1227410" cy="538550"/>
          </a:xfrm>
          <a:prstGeom prst="straightConnector1">
            <a:avLst/>
          </a:prstGeom>
          <a:ln w="3810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1895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1501" y="1143001"/>
            <a:ext cx="497205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RecentRememberer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private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&lt;T&gt; elements;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RecentRememberer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elements =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&lt;T&gt;();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public T add(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element )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{ 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43600" y="1200150"/>
            <a:ext cx="26718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 this line legal Java code?</a:t>
            </a:r>
          </a:p>
          <a:p>
            <a:pPr marL="257175" indent="-257175">
              <a:buAutoNum type="alphaUcPeriod"/>
            </a:pPr>
            <a:r>
              <a:rPr lang="en-US" dirty="0"/>
              <a:t>Yes</a:t>
            </a:r>
          </a:p>
          <a:p>
            <a:pPr marL="257175" indent="-257175">
              <a:buAutoNum type="alphaUcPeriod"/>
            </a:pPr>
            <a:r>
              <a:rPr lang="en-US" dirty="0"/>
              <a:t>No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14350" y="400051"/>
            <a:ext cx="8629650" cy="754856"/>
          </a:xfrm>
        </p:spPr>
        <p:txBody>
          <a:bodyPr>
            <a:noAutofit/>
          </a:bodyPr>
          <a:lstStyle/>
          <a:p>
            <a:r>
              <a:rPr lang="en-US" dirty="0"/>
              <a:t>Java Generics</a:t>
            </a:r>
          </a:p>
        </p:txBody>
      </p:sp>
    </p:spTree>
    <p:extLst>
      <p:ext uri="{BB962C8B-B14F-4D97-AF65-F5344CB8AC3E}">
        <p14:creationId xmlns:p14="http://schemas.microsoft.com/office/powerpoint/2010/main" val="3941399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Java Generics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1" y="1200151"/>
            <a:ext cx="4871847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RecentRememberer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&lt;T&gt;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private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&lt;T&gt; elements;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public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RecentRememberer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elements =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&lt;T&gt;();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public T add(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element )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{ 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AC84B4-6CC8-4138-B0DB-B3806ACB699B}"/>
              </a:ext>
            </a:extLst>
          </p:cNvPr>
          <p:cNvSpPr txBox="1"/>
          <p:nvPr/>
        </p:nvSpPr>
        <p:spPr>
          <a:xfrm>
            <a:off x="5829300" y="1314450"/>
            <a:ext cx="3143250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50" dirty="0"/>
              <a:t>T can be used to stand for a type (to be specified later anywhere in this class (and its inner classes!)</a:t>
            </a:r>
          </a:p>
        </p:txBody>
      </p:sp>
    </p:spTree>
    <p:extLst>
      <p:ext uri="{BB962C8B-B14F-4D97-AF65-F5344CB8AC3E}">
        <p14:creationId xmlns:p14="http://schemas.microsoft.com/office/powerpoint/2010/main" val="1099274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2959</TotalTime>
  <Words>1363</Words>
  <Application>Microsoft Office PowerPoint</Application>
  <PresentationFormat>On-screen Show (16:9)</PresentationFormat>
  <Paragraphs>245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Calibri Light</vt:lpstr>
      <vt:lpstr>Arial</vt:lpstr>
      <vt:lpstr>Courier New</vt:lpstr>
      <vt:lpstr>Calibri</vt:lpstr>
      <vt:lpstr>Consolas</vt:lpstr>
      <vt:lpstr>Roboto Mono</vt:lpstr>
      <vt:lpstr>Office Theme</vt:lpstr>
      <vt:lpstr>CSE 12 – Basic Data Structures and Object-Oriented Design Lecture 6</vt:lpstr>
      <vt:lpstr>Announcements</vt:lpstr>
      <vt:lpstr>Topics</vt:lpstr>
      <vt:lpstr>Generics and Exceptions</vt:lpstr>
      <vt:lpstr>public interface Collection&lt;E&gt; extends Iterable&lt;E&gt;</vt:lpstr>
      <vt:lpstr>Java Generics</vt:lpstr>
      <vt:lpstr>Java Generics</vt:lpstr>
      <vt:lpstr>Java Generics</vt:lpstr>
      <vt:lpstr>Java Generics</vt:lpstr>
      <vt:lpstr>Java Generics</vt:lpstr>
      <vt:lpstr>Java Generics</vt:lpstr>
      <vt:lpstr>A few Notes</vt:lpstr>
      <vt:lpstr>Some quick words on Generics</vt:lpstr>
      <vt:lpstr>More words on generics</vt:lpstr>
      <vt:lpstr>Generics</vt:lpstr>
      <vt:lpstr>PowerPoint Presentation</vt:lpstr>
      <vt:lpstr>Exceptions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131</cp:revision>
  <dcterms:modified xsi:type="dcterms:W3CDTF">2021-04-09T17:30:25Z</dcterms:modified>
</cp:coreProperties>
</file>