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5"/>
    <p:sldMasterId id="2147483682" r:id="rId6"/>
    <p:sldMasterId id="214748368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</p:sldIdLst>
  <p:sldSz cy="5143500" cx="9144000"/>
  <p:notesSz cx="6858000" cy="9144000"/>
  <p:embeddedFontLst>
    <p:embeddedFont>
      <p:font typeface="Roboto"/>
      <p:regular r:id="rId73"/>
      <p:bold r:id="rId74"/>
      <p:italic r:id="rId75"/>
      <p:boldItalic r:id="rId76"/>
    </p:embeddedFont>
    <p:embeddedFont>
      <p:font typeface="Nunito"/>
      <p:regular r:id="rId77"/>
      <p:bold r:id="rId78"/>
      <p:italic r:id="rId79"/>
      <p:boldItalic r:id="rId80"/>
    </p:embeddedFont>
    <p:embeddedFont>
      <p:font typeface="Roboto Mono"/>
      <p:regular r:id="rId81"/>
      <p:bold r:id="rId82"/>
      <p:italic r:id="rId83"/>
      <p:boldItalic r:id="rId8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79C5D5B-D950-46FE-A247-924851EB08F9}">
  <a:tblStyle styleId="{479C5D5B-D950-46FE-A247-924851EB08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A99E507-8172-4F45-8EC3-CA11E00A4D5B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84" Type="http://schemas.openxmlformats.org/officeDocument/2006/relationships/font" Target="fonts/RobotoMono-boldItalic.fntdata"/><Relationship Id="rId83" Type="http://schemas.openxmlformats.org/officeDocument/2006/relationships/font" Target="fonts/RobotoMono-italic.fntdata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80" Type="http://schemas.openxmlformats.org/officeDocument/2006/relationships/font" Target="fonts/Nunito-boldItalic.fntdata"/><Relationship Id="rId82" Type="http://schemas.openxmlformats.org/officeDocument/2006/relationships/font" Target="fonts/RobotoMono-bold.fntdata"/><Relationship Id="rId81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73" Type="http://schemas.openxmlformats.org/officeDocument/2006/relationships/font" Target="fonts/Roboto-regular.fntdata"/><Relationship Id="rId72" Type="http://schemas.openxmlformats.org/officeDocument/2006/relationships/slide" Target="slides/slide64.xml"/><Relationship Id="rId31" Type="http://schemas.openxmlformats.org/officeDocument/2006/relationships/slide" Target="slides/slide23.xml"/><Relationship Id="rId75" Type="http://schemas.openxmlformats.org/officeDocument/2006/relationships/font" Target="fonts/Roboto-italic.fntdata"/><Relationship Id="rId30" Type="http://schemas.openxmlformats.org/officeDocument/2006/relationships/slide" Target="slides/slide22.xml"/><Relationship Id="rId74" Type="http://schemas.openxmlformats.org/officeDocument/2006/relationships/font" Target="fonts/Roboto-bold.fntdata"/><Relationship Id="rId33" Type="http://schemas.openxmlformats.org/officeDocument/2006/relationships/slide" Target="slides/slide25.xml"/><Relationship Id="rId77" Type="http://schemas.openxmlformats.org/officeDocument/2006/relationships/font" Target="fonts/Nunito-regular.fntdata"/><Relationship Id="rId32" Type="http://schemas.openxmlformats.org/officeDocument/2006/relationships/slide" Target="slides/slide24.xml"/><Relationship Id="rId76" Type="http://schemas.openxmlformats.org/officeDocument/2006/relationships/font" Target="fonts/Roboto-boldItalic.fntdata"/><Relationship Id="rId35" Type="http://schemas.openxmlformats.org/officeDocument/2006/relationships/slide" Target="slides/slide27.xml"/><Relationship Id="rId79" Type="http://schemas.openxmlformats.org/officeDocument/2006/relationships/font" Target="fonts/Nunito-italic.fntdata"/><Relationship Id="rId34" Type="http://schemas.openxmlformats.org/officeDocument/2006/relationships/slide" Target="slides/slide26.xml"/><Relationship Id="rId78" Type="http://schemas.openxmlformats.org/officeDocument/2006/relationships/font" Target="fonts/Nunito-bold.fntdata"/><Relationship Id="rId71" Type="http://schemas.openxmlformats.org/officeDocument/2006/relationships/slide" Target="slides/slide63.xml"/><Relationship Id="rId70" Type="http://schemas.openxmlformats.org/officeDocument/2006/relationships/slide" Target="slides/slide62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2" Type="http://schemas.openxmlformats.org/officeDocument/2006/relationships/slide" Target="slides/slide54.xml"/><Relationship Id="rId61" Type="http://schemas.openxmlformats.org/officeDocument/2006/relationships/slide" Target="slides/slide53.xml"/><Relationship Id="rId20" Type="http://schemas.openxmlformats.org/officeDocument/2006/relationships/slide" Target="slides/slide12.xml"/><Relationship Id="rId64" Type="http://schemas.openxmlformats.org/officeDocument/2006/relationships/slide" Target="slides/slide56.xml"/><Relationship Id="rId63" Type="http://schemas.openxmlformats.org/officeDocument/2006/relationships/slide" Target="slides/slide55.xml"/><Relationship Id="rId22" Type="http://schemas.openxmlformats.org/officeDocument/2006/relationships/slide" Target="slides/slide14.xml"/><Relationship Id="rId66" Type="http://schemas.openxmlformats.org/officeDocument/2006/relationships/slide" Target="slides/slide58.xml"/><Relationship Id="rId21" Type="http://schemas.openxmlformats.org/officeDocument/2006/relationships/slide" Target="slides/slide13.xml"/><Relationship Id="rId65" Type="http://schemas.openxmlformats.org/officeDocument/2006/relationships/slide" Target="slides/slide57.xml"/><Relationship Id="rId24" Type="http://schemas.openxmlformats.org/officeDocument/2006/relationships/slide" Target="slides/slide16.xml"/><Relationship Id="rId68" Type="http://schemas.openxmlformats.org/officeDocument/2006/relationships/slide" Target="slides/slide60.xml"/><Relationship Id="rId23" Type="http://schemas.openxmlformats.org/officeDocument/2006/relationships/slide" Target="slides/slide15.xml"/><Relationship Id="rId67" Type="http://schemas.openxmlformats.org/officeDocument/2006/relationships/slide" Target="slides/slide59.xml"/><Relationship Id="rId60" Type="http://schemas.openxmlformats.org/officeDocument/2006/relationships/slide" Target="slides/slide52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69" Type="http://schemas.openxmlformats.org/officeDocument/2006/relationships/slide" Target="slides/slide6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slide" Target="slides/slide47.xml"/><Relationship Id="rId10" Type="http://schemas.openxmlformats.org/officeDocument/2006/relationships/slide" Target="slides/slide2.xml"/><Relationship Id="rId54" Type="http://schemas.openxmlformats.org/officeDocument/2006/relationships/slide" Target="slides/slide46.xml"/><Relationship Id="rId13" Type="http://schemas.openxmlformats.org/officeDocument/2006/relationships/slide" Target="slides/slide5.xml"/><Relationship Id="rId57" Type="http://schemas.openxmlformats.org/officeDocument/2006/relationships/slide" Target="slides/slide49.xml"/><Relationship Id="rId12" Type="http://schemas.openxmlformats.org/officeDocument/2006/relationships/slide" Target="slides/slide4.xml"/><Relationship Id="rId56" Type="http://schemas.openxmlformats.org/officeDocument/2006/relationships/slide" Target="slides/slide48.xml"/><Relationship Id="rId15" Type="http://schemas.openxmlformats.org/officeDocument/2006/relationships/slide" Target="slides/slide7.xml"/><Relationship Id="rId59" Type="http://schemas.openxmlformats.org/officeDocument/2006/relationships/slide" Target="slides/slide51.xml"/><Relationship Id="rId14" Type="http://schemas.openxmlformats.org/officeDocument/2006/relationships/slide" Target="slides/slide6.xml"/><Relationship Id="rId58" Type="http://schemas.openxmlformats.org/officeDocument/2006/relationships/slide" Target="slides/slide5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b8a074cb3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bb8a074cb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cac3da0c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cac3da0c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cbadb5ef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bcbadb5ef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bcbadb5ef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bcbadb5ef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d4e7e9ed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d4e7e9ed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bcbadb5ef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bcbadb5ef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bcbadb5ef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bcbadb5ef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bcbadb5ef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bcbadb5ef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bcbadb5ef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bcbadb5ef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bcac3da0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bcac3da0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d4dc60fa1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d4dc60fa1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4dc60fa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d4dc60fa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4dc60fa17_0_9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d4dc60fa17_0_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d4dc60fa17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gd4dc60fa17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d4dc60fa17_0_1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d4dc60fa17_0_1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d4dc60fa17_0_1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gd4dc60fa17_0_1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4dc60fa17_0_10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4dc60fa17_0_1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4dc60fa17_0_10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d4dc60fa17_0_1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d4dc60fa17_0_10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d4dc60fa17_0_1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d4dc60fa17_0_1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d4dc60fa17_0_1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d4dc60fa17_0_1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d4dc60fa17_0_1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d4dc60fa17_0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d4dc60fa17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b8a074cb3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bb8a074cb3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d4dc60fa17_0_10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d4dc60fa17_0_1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d4dc60fa17_0_1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d4dc60fa17_0_1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d4dc60fa17_0_1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d4dc60fa17_0_1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d4dc60fa17_0_1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d4dc60fa17_0_1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d4dc60fa17_0_1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d4dc60fa17_0_1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d4dc60fa17_0_1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d4dc60fa17_0_1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d4dc60fa17_0_1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d4dc60fa17_0_1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d4dc60fa17_0_1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d4dc60fa17_0_1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d4dc60fa17_0_1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d4dc60fa17_0_1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d4dc60fa17_0_1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d4dc60fa17_0_1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bb8a074cb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bb8a074cb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d4dc60fa17_0_1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d4dc60fa17_0_1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d4dc60fa17_0_1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d4dc60fa17_0_1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d4dc60fa17_0_1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d4dc60fa17_0_1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d4dc60fa17_0_1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d4dc60fa17_0_1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d4dc60fa17_0_1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d4dc60fa17_0_1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d4dc60fa17_0_1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d4dc60fa17_0_1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d4dc60fa17_0_1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d4dc60fa17_0_1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d4dc60fa17_0_1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d4dc60fa17_0_1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d4dc60fa17_0_1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d4dc60fa17_0_1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d4dc60fa17_0_1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d4dc60fa17_0_1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b8a074cb3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bb8a074cb3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d4dc60fa17_0_1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d4dc60fa17_0_1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d4dc60fa17_0_1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d4dc60fa17_0_1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d4dc60fa17_0_1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d4dc60fa17_0_1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d4dc60fa17_0_1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d4dc60fa17_0_1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d4dc60fa17_0_1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d4dc60fa17_0_1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d4dc60fa17_0_1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d4dc60fa17_0_1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d4dc60fa17_0_1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d4dc60fa17_0_1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d4dc60fa17_0_1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d4dc60fa17_0_1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d4dc60fa17_0_1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d4dc60fa17_0_1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d4dc60fa17_0_1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d4dc60fa17_0_1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bb8a074cb3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bb8a074cb3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d4dc60fa17_0_1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d4dc60fa17_0_1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d4dc60fa17_0_1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d4dc60fa17_0_1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d4dc60fa17_0_1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d4dc60fa17_0_1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d4dc60fa17_0_1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d4dc60fa17_0_1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d4dc60fa17_0_1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d4dc60fa17_0_1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cac3da0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bcac3da0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b8a074cb3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bb8a074cb3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Using your DefaultMap implementation from part 1, you will be creating a file system structure where you are capable of doing lookup by names, directories and dates.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cac3da0c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bcac3da0c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60" name="Google Shape;60;p14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14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64" name="Google Shape;64;p1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68" name="Google Shape;68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72" name="Google Shape;72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76" name="Google Shape;76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5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85" name="Google Shape;85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89" name="Google Shape;89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2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126" name="Google Shape;126;p20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2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20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131" name="Google Shape;131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20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135" name="Google Shape;135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2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5" name="Google Shape;145;p21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2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23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57" name="Google Shape;157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2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61" name="Google Shape;161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23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5" name="Google Shape;175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6" name="Google Shape;17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9" name="Google Shape;17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7" name="Google Shape;187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8" name="Google Shape;18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1" name="Google Shape;19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5" name="Google Shape;19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8" name="Google Shape;19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2" name="Google Shape;202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3" name="Google Shape;203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4" name="Google Shape;20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07" name="Google Shape;20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1" name="Google Shape;21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oracle.com/javase/7/docs/api/java/lang/Object.html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4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ctrTitle"/>
          </p:nvPr>
        </p:nvSpPr>
        <p:spPr>
          <a:xfrm>
            <a:off x="1220100" y="1847700"/>
            <a:ext cx="67038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CSE 12: 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Week 6 Discussion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-7-21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7"/>
          <p:cNvSpPr txBox="1"/>
          <p:nvPr>
            <p:ph idx="1" type="subTitle"/>
          </p:nvPr>
        </p:nvSpPr>
        <p:spPr>
          <a:xfrm>
            <a:off x="1187450" y="3405750"/>
            <a:ext cx="67038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Focus: PA6 HashMaps and File Systems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6"/>
          <p:cNvSpPr txBox="1"/>
          <p:nvPr>
            <p:ph type="title"/>
          </p:nvPr>
        </p:nvSpPr>
        <p:spPr>
          <a:xfrm>
            <a:off x="819150" y="438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FileSystem.java</a:t>
            </a:r>
            <a:endParaRPr/>
          </a:p>
        </p:txBody>
      </p:sp>
      <p:sp>
        <p:nvSpPr>
          <p:cNvPr id="270" name="Google Shape;270;p46"/>
          <p:cNvSpPr txBox="1"/>
          <p:nvPr>
            <p:ph idx="1" type="body"/>
          </p:nvPr>
        </p:nvSpPr>
        <p:spPr>
          <a:xfrm>
            <a:off x="705600" y="949075"/>
            <a:ext cx="7732800" cy="11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FileSystem represents the entire structure of the system where you can add, remove, and search for files.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One of the constructors populates nameMap and dateMap based on a given file, an example is provided in the starter code “input.txt”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MyHashMap&lt;String, ArrayList&lt;FileData&gt;&gt;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6"/>
          <p:cNvSpPr txBox="1"/>
          <p:nvPr>
            <p:ph idx="1" type="body"/>
          </p:nvPr>
        </p:nvSpPr>
        <p:spPr>
          <a:xfrm>
            <a:off x="445300" y="2109150"/>
            <a:ext cx="2784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nameMap</a:t>
            </a:r>
            <a:endParaRPr sz="1600"/>
          </a:p>
        </p:txBody>
      </p:sp>
      <p:graphicFrame>
        <p:nvGraphicFramePr>
          <p:cNvPr id="272" name="Google Shape;272;p46"/>
          <p:cNvGraphicFramePr/>
          <p:nvPr/>
        </p:nvGraphicFramePr>
        <p:xfrm>
          <a:off x="445300" y="272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{479C5D5B-D950-46FE-A247-924851EB08F9}</a:tableStyleId>
              </a:tblPr>
              <a:tblGrid>
                <a:gridCol w="1803400"/>
              </a:tblGrid>
              <a:tr h="42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“homework1.pdf”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“data.txt”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3" name="Google Shape;273;p46"/>
          <p:cNvSpPr txBox="1"/>
          <p:nvPr>
            <p:ph idx="1" type="body"/>
          </p:nvPr>
        </p:nvSpPr>
        <p:spPr>
          <a:xfrm>
            <a:off x="4710800" y="2204050"/>
            <a:ext cx="2784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dateMap</a:t>
            </a:r>
            <a:endParaRPr sz="1600"/>
          </a:p>
        </p:txBody>
      </p:sp>
      <p:graphicFrame>
        <p:nvGraphicFramePr>
          <p:cNvPr id="274" name="Google Shape;274;p46"/>
          <p:cNvGraphicFramePr/>
          <p:nvPr/>
        </p:nvGraphicFramePr>
        <p:xfrm>
          <a:off x="4835088" y="2826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{479C5D5B-D950-46FE-A247-924851EB08F9}</a:tableStyleId>
              </a:tblPr>
              <a:tblGrid>
                <a:gridCol w="1803400"/>
              </a:tblGrid>
              <a:tr h="43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“01/31/2021”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“02/10/1995”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5" name="Google Shape;275;p46"/>
          <p:cNvGraphicFramePr/>
          <p:nvPr/>
        </p:nvGraphicFramePr>
        <p:xfrm>
          <a:off x="2608700" y="241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{479C5D5B-D950-46FE-A247-924851EB08F9}</a:tableStyleId>
              </a:tblPr>
              <a:tblGrid>
                <a:gridCol w="1540300"/>
              </a:tblGrid>
              <a:tr h="151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6" name="Google Shape;276;p46"/>
          <p:cNvGraphicFramePr/>
          <p:nvPr/>
        </p:nvGraphicFramePr>
        <p:xfrm>
          <a:off x="2959750" y="250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{479C5D5B-D950-46FE-A247-924851EB08F9}</a:tableStyleId>
              </a:tblPr>
              <a:tblGrid>
                <a:gridCol w="835250"/>
              </a:tblGrid>
              <a:tr h="23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500"/>
                        <a:t>FileData</a:t>
                      </a:r>
                      <a:endParaRPr b="1" sz="500"/>
                    </a:p>
                  </a:txBody>
                  <a:tcPr marT="91425" marB="91425" marR="91425" marL="91425"/>
                </a:tc>
              </a:tr>
              <a:tr h="23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Name: “homework.pdf”</a:t>
                      </a:r>
                      <a:endParaRPr sz="500"/>
                    </a:p>
                  </a:txBody>
                  <a:tcPr marT="91425" marB="91425" marR="91425" marL="91425"/>
                </a:tc>
              </a:tr>
              <a:tr h="23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Dir: “/Documents”</a:t>
                      </a:r>
                      <a:endParaRPr sz="500"/>
                    </a:p>
                  </a:txBody>
                  <a:tcPr marT="91425" marB="91425" marR="91425" marL="91425"/>
                </a:tc>
              </a:tr>
              <a:tr h="23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Date: “01/31/2021”</a:t>
                      </a:r>
                      <a:endParaRPr sz="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7" name="Google Shape;277;p46"/>
          <p:cNvGraphicFramePr/>
          <p:nvPr/>
        </p:nvGraphicFramePr>
        <p:xfrm>
          <a:off x="6960650" y="241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{479C5D5B-D950-46FE-A247-924851EB08F9}</a:tableStyleId>
              </a:tblPr>
              <a:tblGrid>
                <a:gridCol w="1540300"/>
              </a:tblGrid>
              <a:tr h="122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8" name="Google Shape;278;p46"/>
          <p:cNvGraphicFramePr/>
          <p:nvPr/>
        </p:nvGraphicFramePr>
        <p:xfrm>
          <a:off x="7311700" y="250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{479C5D5B-D950-46FE-A247-924851EB08F9}</a:tableStyleId>
              </a:tblPr>
              <a:tblGrid>
                <a:gridCol w="8352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500"/>
                        <a:t>FileData</a:t>
                      </a:r>
                      <a:endParaRPr b="1" sz="500"/>
                    </a:p>
                  </a:txBody>
                  <a:tcPr marT="91425" marB="91425" marR="91425" marL="91425"/>
                </a:tc>
              </a:tr>
              <a:tr h="23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Name: “homework.pdf”</a:t>
                      </a:r>
                      <a:endParaRPr sz="500"/>
                    </a:p>
                  </a:txBody>
                  <a:tcPr marT="91425" marB="91425" marR="91425" marL="91425"/>
                </a:tc>
              </a:tr>
              <a:tr h="23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Dir: “/Documents”</a:t>
                      </a:r>
                      <a:endParaRPr sz="500"/>
                    </a:p>
                  </a:txBody>
                  <a:tcPr marT="91425" marB="91425" marR="91425" marL="91425"/>
                </a:tc>
              </a:tr>
              <a:tr h="23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Date: “01/31/2021”</a:t>
                      </a:r>
                      <a:endParaRPr sz="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79" name="Google Shape;279;p46"/>
          <p:cNvCxnSpPr/>
          <p:nvPr/>
        </p:nvCxnSpPr>
        <p:spPr>
          <a:xfrm>
            <a:off x="2135000" y="2930600"/>
            <a:ext cx="473700" cy="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46"/>
          <p:cNvCxnSpPr/>
          <p:nvPr/>
        </p:nvCxnSpPr>
        <p:spPr>
          <a:xfrm flipH="1" rot="10800000">
            <a:off x="6533025" y="2988275"/>
            <a:ext cx="431100" cy="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46"/>
          <p:cNvSpPr txBox="1"/>
          <p:nvPr/>
        </p:nvSpPr>
        <p:spPr>
          <a:xfrm>
            <a:off x="2848150" y="3546100"/>
            <a:ext cx="1061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…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2" name="Google Shape;282;p46"/>
          <p:cNvGraphicFramePr/>
          <p:nvPr/>
        </p:nvGraphicFramePr>
        <p:xfrm>
          <a:off x="2580675" y="412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{479C5D5B-D950-46FE-A247-924851EB08F9}</a:tableStyleId>
              </a:tblPr>
              <a:tblGrid>
                <a:gridCol w="1593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3" name="Google Shape;283;p46"/>
          <p:cNvGraphicFramePr/>
          <p:nvPr/>
        </p:nvGraphicFramePr>
        <p:xfrm>
          <a:off x="6932625" y="393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{479C5D5B-D950-46FE-A247-924851EB08F9}</a:tableStyleId>
              </a:tblPr>
              <a:tblGrid>
                <a:gridCol w="1593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84" name="Google Shape;284;p46"/>
          <p:cNvCxnSpPr/>
          <p:nvPr/>
        </p:nvCxnSpPr>
        <p:spPr>
          <a:xfrm>
            <a:off x="2114550" y="3763725"/>
            <a:ext cx="465300" cy="49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46"/>
          <p:cNvCxnSpPr/>
          <p:nvPr/>
        </p:nvCxnSpPr>
        <p:spPr>
          <a:xfrm flipH="1" rot="10800000">
            <a:off x="6400800" y="4155075"/>
            <a:ext cx="531900" cy="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type="title"/>
          </p:nvPr>
        </p:nvSpPr>
        <p:spPr>
          <a:xfrm>
            <a:off x="819150" y="385525"/>
            <a:ext cx="75057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1" name="Google Shape;291;p47"/>
          <p:cNvSpPr txBox="1"/>
          <p:nvPr>
            <p:ph idx="1" type="body"/>
          </p:nvPr>
        </p:nvSpPr>
        <p:spPr>
          <a:xfrm>
            <a:off x="4035953" y="3749375"/>
            <a:ext cx="959700" cy="15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nameMap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dateMap</a:t>
            </a:r>
            <a:endParaRPr/>
          </a:p>
        </p:txBody>
      </p:sp>
      <p:sp>
        <p:nvSpPr>
          <p:cNvPr id="292" name="Google Shape;292;p47"/>
          <p:cNvSpPr txBox="1"/>
          <p:nvPr>
            <p:ph idx="1" type="body"/>
          </p:nvPr>
        </p:nvSpPr>
        <p:spPr>
          <a:xfrm>
            <a:off x="1100950" y="1152175"/>
            <a:ext cx="58230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add(“homework1.pdf”, /Documents”, “01/31/2021”);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293" name="Google Shape;293;p47"/>
          <p:cNvGraphicFramePr/>
          <p:nvPr/>
        </p:nvGraphicFramePr>
        <p:xfrm>
          <a:off x="3477050" y="171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{479C5D5B-D950-46FE-A247-924851EB08F9}</a:tableStyleId>
              </a:tblPr>
              <a:tblGrid>
                <a:gridCol w="20775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FileData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Name: “homework.pdf”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Dir: “/Documents”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Date: “01/31/2021”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94" name="Google Shape;294;p47"/>
          <p:cNvCxnSpPr>
            <a:endCxn id="291" idx="0"/>
          </p:cNvCxnSpPr>
          <p:nvPr/>
        </p:nvCxnSpPr>
        <p:spPr>
          <a:xfrm>
            <a:off x="4514003" y="3468875"/>
            <a:ext cx="1800" cy="2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8"/>
          <p:cNvSpPr txBox="1"/>
          <p:nvPr>
            <p:ph idx="1" type="body"/>
          </p:nvPr>
        </p:nvSpPr>
        <p:spPr>
          <a:xfrm>
            <a:off x="486100" y="1872400"/>
            <a:ext cx="2784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name</a:t>
            </a:r>
            <a:r>
              <a:rPr lang="en" sz="1600"/>
              <a:t>Map</a:t>
            </a:r>
            <a:endParaRPr sz="1600"/>
          </a:p>
        </p:txBody>
      </p:sp>
      <p:sp>
        <p:nvSpPr>
          <p:cNvPr id="300" name="Google Shape;300;p48"/>
          <p:cNvSpPr txBox="1"/>
          <p:nvPr>
            <p:ph type="title"/>
          </p:nvPr>
        </p:nvSpPr>
        <p:spPr>
          <a:xfrm>
            <a:off x="819150" y="730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adding</a:t>
            </a:r>
            <a:endParaRPr/>
          </a:p>
        </p:txBody>
      </p:sp>
      <p:sp>
        <p:nvSpPr>
          <p:cNvPr id="301" name="Google Shape;301;p48"/>
          <p:cNvSpPr txBox="1"/>
          <p:nvPr>
            <p:ph idx="1" type="body"/>
          </p:nvPr>
        </p:nvSpPr>
        <p:spPr>
          <a:xfrm>
            <a:off x="863550" y="1400225"/>
            <a:ext cx="47448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MyHashMap&lt;String, ArrayList&lt;FileData&gt;&gt;</a:t>
            </a:r>
            <a:endParaRPr/>
          </a:p>
        </p:txBody>
      </p:sp>
      <p:graphicFrame>
        <p:nvGraphicFramePr>
          <p:cNvPr id="302" name="Google Shape;302;p48"/>
          <p:cNvGraphicFramePr/>
          <p:nvPr/>
        </p:nvGraphicFramePr>
        <p:xfrm>
          <a:off x="486100" y="248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{479C5D5B-D950-46FE-A247-924851EB08F9}</a:tableStyleId>
              </a:tblPr>
              <a:tblGrid>
                <a:gridCol w="1803400"/>
              </a:tblGrid>
              <a:tr h="42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“homework1.pdf”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3" name="Google Shape;303;p48"/>
          <p:cNvSpPr txBox="1"/>
          <p:nvPr>
            <p:ph idx="1" type="body"/>
          </p:nvPr>
        </p:nvSpPr>
        <p:spPr>
          <a:xfrm>
            <a:off x="4572000" y="1857125"/>
            <a:ext cx="2784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dateMap</a:t>
            </a:r>
            <a:endParaRPr sz="1600"/>
          </a:p>
        </p:txBody>
      </p:sp>
      <p:graphicFrame>
        <p:nvGraphicFramePr>
          <p:cNvPr id="304" name="Google Shape;304;p48"/>
          <p:cNvGraphicFramePr/>
          <p:nvPr/>
        </p:nvGraphicFramePr>
        <p:xfrm>
          <a:off x="4696288" y="2479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{479C5D5B-D950-46FE-A247-924851EB08F9}</a:tableStyleId>
              </a:tblPr>
              <a:tblGrid>
                <a:gridCol w="1803400"/>
              </a:tblGrid>
              <a:tr h="43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“01/31/2021”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05" name="Google Shape;305;p48"/>
          <p:cNvGraphicFramePr/>
          <p:nvPr/>
        </p:nvGraphicFramePr>
        <p:xfrm>
          <a:off x="2662075" y="25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{479C5D5B-D950-46FE-A247-924851EB08F9}</a:tableStyleId>
              </a:tblPr>
              <a:tblGrid>
                <a:gridCol w="1540300"/>
              </a:tblGrid>
              <a:tr h="122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06" name="Google Shape;306;p48"/>
          <p:cNvGraphicFramePr/>
          <p:nvPr/>
        </p:nvGraphicFramePr>
        <p:xfrm>
          <a:off x="3013125" y="267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{479C5D5B-D950-46FE-A247-924851EB08F9}</a:tableStyleId>
              </a:tblPr>
              <a:tblGrid>
                <a:gridCol w="835250"/>
              </a:tblGrid>
              <a:tr h="23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500"/>
                        <a:t>FileData</a:t>
                      </a:r>
                      <a:endParaRPr b="1" sz="500"/>
                    </a:p>
                  </a:txBody>
                  <a:tcPr marT="91425" marB="91425" marR="91425" marL="91425"/>
                </a:tc>
              </a:tr>
              <a:tr h="23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Name: “homework.pdf”</a:t>
                      </a:r>
                      <a:endParaRPr sz="500"/>
                    </a:p>
                  </a:txBody>
                  <a:tcPr marT="91425" marB="91425" marR="91425" marL="91425"/>
                </a:tc>
              </a:tr>
              <a:tr h="23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Dir: “/Documents”</a:t>
                      </a:r>
                      <a:endParaRPr sz="500"/>
                    </a:p>
                  </a:txBody>
                  <a:tcPr marT="91425" marB="91425" marR="91425" marL="91425"/>
                </a:tc>
              </a:tr>
              <a:tr h="23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Date: “01/31/2021”</a:t>
                      </a:r>
                      <a:endParaRPr sz="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07" name="Google Shape;307;p48"/>
          <p:cNvGraphicFramePr/>
          <p:nvPr/>
        </p:nvGraphicFramePr>
        <p:xfrm>
          <a:off x="6862675" y="25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{479C5D5B-D950-46FE-A247-924851EB08F9}</a:tableStyleId>
              </a:tblPr>
              <a:tblGrid>
                <a:gridCol w="1540300"/>
              </a:tblGrid>
              <a:tr h="122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08" name="Google Shape;308;p48"/>
          <p:cNvGraphicFramePr/>
          <p:nvPr/>
        </p:nvGraphicFramePr>
        <p:xfrm>
          <a:off x="7213725" y="267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{479C5D5B-D950-46FE-A247-924851EB08F9}</a:tableStyleId>
              </a:tblPr>
              <a:tblGrid>
                <a:gridCol w="8352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500"/>
                        <a:t>FileData</a:t>
                      </a:r>
                      <a:endParaRPr b="1" sz="500"/>
                    </a:p>
                  </a:txBody>
                  <a:tcPr marT="91425" marB="91425" marR="91425" marL="91425"/>
                </a:tc>
              </a:tr>
              <a:tr h="23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Name: “homework.pdf”</a:t>
                      </a:r>
                      <a:endParaRPr sz="500"/>
                    </a:p>
                  </a:txBody>
                  <a:tcPr marT="91425" marB="91425" marR="91425" marL="91425"/>
                </a:tc>
              </a:tr>
              <a:tr h="23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Dir: “/Documents”</a:t>
                      </a:r>
                      <a:endParaRPr sz="500"/>
                    </a:p>
                  </a:txBody>
                  <a:tcPr marT="91425" marB="91425" marR="91425" marL="91425"/>
                </a:tc>
              </a:tr>
              <a:tr h="23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Date: “01/31/2021”</a:t>
                      </a:r>
                      <a:endParaRPr sz="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9" name="Google Shape;309;p48"/>
          <p:cNvCxnSpPr/>
          <p:nvPr/>
        </p:nvCxnSpPr>
        <p:spPr>
          <a:xfrm>
            <a:off x="2175800" y="2693850"/>
            <a:ext cx="473700" cy="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48"/>
          <p:cNvCxnSpPr/>
          <p:nvPr/>
        </p:nvCxnSpPr>
        <p:spPr>
          <a:xfrm>
            <a:off x="6394225" y="2693850"/>
            <a:ext cx="473700" cy="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and Removing</a:t>
            </a:r>
            <a:endParaRPr/>
          </a:p>
        </p:txBody>
      </p:sp>
      <p:sp>
        <p:nvSpPr>
          <p:cNvPr id="316" name="Google Shape;316;p49"/>
          <p:cNvSpPr txBox="1"/>
          <p:nvPr>
            <p:ph idx="1" type="body"/>
          </p:nvPr>
        </p:nvSpPr>
        <p:spPr>
          <a:xfrm>
            <a:off x="819150" y="17275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Adding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First check if the key exists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If the key exists, add FileData to the end of the ArrayList, which is the value to the key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If the key doesn’t exist, create an ArrayList first, and then add the FileData to the new ArrayList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Removing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Remove fail if the key doesn’t exist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Remove the FileData by looking for it in the key’s corresponding ArrayList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If the ArrayList is empty after removing the FileData, remove the key from the map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0"/>
          <p:cNvSpPr txBox="1"/>
          <p:nvPr>
            <p:ph type="title"/>
          </p:nvPr>
        </p:nvSpPr>
        <p:spPr>
          <a:xfrm>
            <a:off x="819150" y="512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Watch out!</a:t>
            </a:r>
            <a:endParaRPr/>
          </a:p>
        </p:txBody>
      </p:sp>
      <p:sp>
        <p:nvSpPr>
          <p:cNvPr id="322" name="Google Shape;322;p50"/>
          <p:cNvSpPr txBox="1"/>
          <p:nvPr>
            <p:ph idx="1" type="body"/>
          </p:nvPr>
        </p:nvSpPr>
        <p:spPr>
          <a:xfrm>
            <a:off x="819150" y="1732500"/>
            <a:ext cx="3062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File System allows duplicates, ONLY if they are in different directories.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the file already exists with the same name, then return “false” when adding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 this chart as a reference to help figure out when to deal with duplicates. </a:t>
            </a:r>
            <a:endParaRPr/>
          </a:p>
        </p:txBody>
      </p:sp>
      <p:graphicFrame>
        <p:nvGraphicFramePr>
          <p:cNvPr id="323" name="Google Shape;323;p50"/>
          <p:cNvGraphicFramePr/>
          <p:nvPr/>
        </p:nvGraphicFramePr>
        <p:xfrm>
          <a:off x="4208950" y="117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{479C5D5B-D950-46FE-A247-924851EB08F9}</a:tableStyleId>
              </a:tblPr>
              <a:tblGrid>
                <a:gridCol w="1099875"/>
                <a:gridCol w="1099875"/>
                <a:gridCol w="1099875"/>
                <a:gridCol w="1099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directory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ok?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diff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r>
                        <a:rPr lang="en"/>
                        <a:t>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diff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diff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diff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diff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diff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diff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diff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no!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diff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no!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diff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diff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diff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ok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Methods are Similar</a:t>
            </a:r>
            <a:endParaRPr/>
          </a:p>
        </p:txBody>
      </p:sp>
      <p:sp>
        <p:nvSpPr>
          <p:cNvPr id="329" name="Google Shape;329;p51"/>
          <p:cNvSpPr txBox="1"/>
          <p:nvPr>
            <p:ph idx="1" type="body"/>
          </p:nvPr>
        </p:nvSpPr>
        <p:spPr>
          <a:xfrm>
            <a:off x="819150" y="1605875"/>
            <a:ext cx="7505700" cy="27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ArrayList&lt;FileData&gt; findFilesByName(String name)</a:t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ArrayList&lt;FileData&gt; findFilesByDate(String modifiedDate)</a:t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Same method, just different variable to work with!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500"/>
            </a:b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2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 txBox="1"/>
          <p:nvPr>
            <p:ph type="title"/>
          </p:nvPr>
        </p:nvSpPr>
        <p:spPr>
          <a:xfrm>
            <a:off x="819150" y="845600"/>
            <a:ext cx="7505700" cy="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test the FileSystem?</a:t>
            </a:r>
            <a:endParaRPr/>
          </a:p>
        </p:txBody>
      </p:sp>
      <p:sp>
        <p:nvSpPr>
          <p:cNvPr id="340" name="Google Shape;340;p53"/>
          <p:cNvSpPr txBox="1"/>
          <p:nvPr>
            <p:ph idx="1" type="body"/>
          </p:nvPr>
        </p:nvSpPr>
        <p:spPr>
          <a:xfrm>
            <a:off x="819150" y="1649175"/>
            <a:ext cx="7505700" cy="27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Create helper methods for comparing FileData objects and ArrayLists of FileData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 the constructor that takes an input file to quickly populate your FileSystem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Utilize the toString() method in the FileData class to get a string representation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most crucial method is the add() method, focus on this method and then from there you can use it in your tests for other methods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Tips</a:t>
            </a:r>
            <a:endParaRPr/>
          </a:p>
        </p:txBody>
      </p:sp>
      <p:sp>
        <p:nvSpPr>
          <p:cNvPr id="346" name="Google Shape;346;p54"/>
          <p:cNvSpPr txBox="1"/>
          <p:nvPr>
            <p:ph idx="1" type="body"/>
          </p:nvPr>
        </p:nvSpPr>
        <p:spPr>
          <a:xfrm>
            <a:off x="819150" y="1747150"/>
            <a:ext cx="7505700" cy="26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Test your MyHashMap </a:t>
            </a:r>
            <a:r>
              <a:rPr lang="en" sz="1400"/>
              <a:t>thoroughly</a:t>
            </a:r>
            <a:r>
              <a:rPr lang="en" sz="1400"/>
              <a:t> before moving on to part 2</a:t>
            </a:r>
            <a:endParaRPr sz="14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The autograder will use our implementation of MyHashMap to ensure you do not get penalized for both parts but you may have a hard time working on part 2 if your hash map has bugs</a:t>
            </a:r>
            <a:endParaRPr sz="12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Look at the method headers, specifically, what does the method return. This can help you keep track of what each method is supposed to do.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Use </a:t>
            </a:r>
            <a:r>
              <a:rPr lang="en" sz="1400"/>
              <a:t>Separate</a:t>
            </a:r>
            <a:r>
              <a:rPr lang="en" sz="1400"/>
              <a:t> Chaining! This way you do not have to deal with tombstones and finding a good key value for place holding.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5"/>
          <p:cNvSpPr txBox="1"/>
          <p:nvPr>
            <p:ph type="ctrTitle"/>
          </p:nvPr>
        </p:nvSpPr>
        <p:spPr>
          <a:xfrm>
            <a:off x="1891350" y="2170354"/>
            <a:ext cx="53613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Maps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Reminders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819150" y="15335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Start early! Start often!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PA6 is a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open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assignment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Due Wednesday, May 12th 11:59 PM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PA3 Resubmission due TODAY at 11:59 PM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PA4 Resubmission due Friday, May 14th 11:59 PM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PA5 Resubmission due Friday, May 21st 11:59 PM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Maps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56"/>
          <p:cNvSpPr txBox="1"/>
          <p:nvPr>
            <p:ph idx="1" type="body"/>
          </p:nvPr>
        </p:nvSpPr>
        <p:spPr>
          <a:xfrm>
            <a:off x="819150" y="1536500"/>
            <a:ext cx="7505700" cy="28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Maps are an Abstract Data Type (ADT)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Assign a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to each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we are trying to keep track of. 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Key 1 ---&gt; Some value a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Key 2 ---&gt; Some value b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Key 3 ---&gt; Some value c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etc...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Map&lt;K,V&gt; Interface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57"/>
          <p:cNvSpPr txBox="1"/>
          <p:nvPr>
            <p:ph idx="1" type="body"/>
          </p:nvPr>
        </p:nvSpPr>
        <p:spPr>
          <a:xfrm>
            <a:off x="819150" y="169470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Implemented in Java by AbstractMap, HashMap, TreeMap etc.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Index for an entry is determined by a hash function that calculates an index using the key value (useful for quick lookup and insert)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Contains methods such as get(Object key), put(K key, V value), size(), replace(K key, V value) etc.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Keys need to be unique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Existing data structures can be used to implement this - ArrayList!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8"/>
          <p:cNvSpPr txBox="1"/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Inserting Into Map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9" name="Google Shape;369;p58"/>
          <p:cNvSpPr txBox="1"/>
          <p:nvPr>
            <p:ph idx="1" type="body"/>
          </p:nvPr>
        </p:nvSpPr>
        <p:spPr>
          <a:xfrm>
            <a:off x="4138075" y="1152475"/>
            <a:ext cx="4694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Can we insert the following as a new entry?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put(“c”, “orange”)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 Mono"/>
              <a:buAutoNum type="alphaU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Yes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AutoNum type="alphaU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AutoNum type="alphaU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 don’t know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370" name="Google Shape;370;p58"/>
          <p:cNvGraphicFramePr/>
          <p:nvPr/>
        </p:nvGraphicFramePr>
        <p:xfrm>
          <a:off x="55835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{EA99E507-8172-4F45-8EC3-CA11E00A4D5B}</a:tableStyleId>
              </a:tblPr>
              <a:tblGrid>
                <a:gridCol w="1664225"/>
                <a:gridCol w="1664225"/>
              </a:tblGrid>
              <a:tr h="4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Key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Value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“a”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“apple”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“o”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“orange”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1" name="Google Shape;371;p58"/>
          <p:cNvSpPr txBox="1"/>
          <p:nvPr/>
        </p:nvSpPr>
        <p:spPr>
          <a:xfrm>
            <a:off x="306925" y="3765550"/>
            <a:ext cx="38313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- this is a simplified view of map entries. May not be in this exact order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9"/>
          <p:cNvSpPr txBox="1"/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Answer - 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7" name="Google Shape;377;p59"/>
          <p:cNvSpPr txBox="1"/>
          <p:nvPr>
            <p:ph idx="1" type="body"/>
          </p:nvPr>
        </p:nvSpPr>
        <p:spPr>
          <a:xfrm>
            <a:off x="4138075" y="1152475"/>
            <a:ext cx="4694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Values across key-value pairs in maps do not need to be unique.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378" name="Google Shape;378;p59"/>
          <p:cNvGraphicFramePr/>
          <p:nvPr/>
        </p:nvGraphicFramePr>
        <p:xfrm>
          <a:off x="55835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{EA99E507-8172-4F45-8EC3-CA11E00A4D5B}</a:tableStyleId>
              </a:tblPr>
              <a:tblGrid>
                <a:gridCol w="1664225"/>
                <a:gridCol w="1664225"/>
              </a:tblGrid>
              <a:tr h="4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Key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Value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“a”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“apple”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“o”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“orange”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“c”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“orange”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9" name="Google Shape;379;p59"/>
          <p:cNvSpPr txBox="1"/>
          <p:nvPr/>
        </p:nvSpPr>
        <p:spPr>
          <a:xfrm>
            <a:off x="306925" y="3765550"/>
            <a:ext cx="38313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- this is a simplified view of map entries. May not be in this exact order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HashMaps - Separate Chaining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1"/>
          <p:cNvSpPr txBox="1"/>
          <p:nvPr>
            <p:ph type="title"/>
          </p:nvPr>
        </p:nvSpPr>
        <p:spPr>
          <a:xfrm>
            <a:off x="819150" y="632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Hash Functions</a:t>
            </a:r>
            <a:endParaRPr/>
          </a:p>
        </p:txBody>
      </p:sp>
      <p:sp>
        <p:nvSpPr>
          <p:cNvPr id="390" name="Google Shape;390;p61"/>
          <p:cNvSpPr txBox="1"/>
          <p:nvPr>
            <p:ph idx="1" type="body"/>
          </p:nvPr>
        </p:nvSpPr>
        <p:spPr>
          <a:xfrm>
            <a:off x="819150" y="1510525"/>
            <a:ext cx="7505700" cy="31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int hash1(String s) {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return s.length();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int hash2(String s) {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int hash = 0;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for(int i = 0; i &lt; s.length(); i += 1) {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hash += Character.codePointAt(s, i);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return hash;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int hash3(String s) {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int h = 0;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for (int i = 0; i &lt; s.length(); i++) {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h = 31 * h + Character.codePointAt(s, i);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return h;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2"/>
          <p:cNvSpPr txBox="1"/>
          <p:nvPr/>
        </p:nvSpPr>
        <p:spPr>
          <a:xfrm>
            <a:off x="4716375" y="806775"/>
            <a:ext cx="4171800" cy="412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 HashMap&lt;Key, Value&gt; using Separate Chaining has: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buckets: an array of lists of Entries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update that Entry to contain value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increment size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bucket = buckets[index]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add {key: value} to end of bucket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the value of that entry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null/report an error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6" name="Google Shape;396;p62"/>
          <p:cNvSpPr txBox="1"/>
          <p:nvPr/>
        </p:nvSpPr>
        <p:spPr>
          <a:xfrm>
            <a:off x="239175" y="806775"/>
            <a:ext cx="4171800" cy="17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Start buckets array with size 4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Use string length as the hash function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(In general this is a BAD hash function)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set("red", 70)</a:t>
            </a:r>
            <a:endParaRPr sz="10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set("blue", 90)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set("pink", 100)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set("orange", 40)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</a:t>
            </a:r>
            <a:r>
              <a:rPr lang="en" sz="10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purplish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", 30)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7" name="Google Shape;397;p62"/>
          <p:cNvSpPr txBox="1"/>
          <p:nvPr/>
        </p:nvSpPr>
        <p:spPr>
          <a:xfrm>
            <a:off x="162975" y="268700"/>
            <a:ext cx="8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Given the example below, what does the HashMap look like after line: </a:t>
            </a: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set(“red”, 70)</a:t>
            </a:r>
            <a:r>
              <a:rPr b="1" lang="en" sz="1500">
                <a:solidFill>
                  <a:schemeClr val="dk1"/>
                </a:solidFill>
              </a:rPr>
              <a:t>?</a:t>
            </a:r>
            <a:endParaRPr sz="1500">
              <a:solidFill>
                <a:schemeClr val="dk1"/>
              </a:solidFill>
            </a:endParaRPr>
          </a:p>
        </p:txBody>
      </p:sp>
      <p:graphicFrame>
        <p:nvGraphicFramePr>
          <p:cNvPr id="398" name="Google Shape;398;p62"/>
          <p:cNvGraphicFramePr/>
          <p:nvPr/>
        </p:nvGraphicFramePr>
        <p:xfrm>
          <a:off x="237744" y="27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{479C5D5B-D950-46FE-A247-924851EB08F9}</a:tableStyleId>
              </a:tblPr>
              <a:tblGrid>
                <a:gridCol w="604125"/>
                <a:gridCol w="511850"/>
              </a:tblGrid>
              <a:tr h="57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3"/>
          <p:cNvSpPr txBox="1"/>
          <p:nvPr/>
        </p:nvSpPr>
        <p:spPr>
          <a:xfrm>
            <a:off x="4716375" y="806775"/>
            <a:ext cx="4171800" cy="412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 HashMap&lt;Key, Value&gt; using Separate Chaining has: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buckets: an array of lists of Entries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update that Entry to contain value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increment size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bucket = buckets[index]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add {key: value} to end of bucket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the value of that entry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null/report an error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4" name="Google Shape;404;p63"/>
          <p:cNvSpPr txBox="1"/>
          <p:nvPr/>
        </p:nvSpPr>
        <p:spPr>
          <a:xfrm>
            <a:off x="239175" y="806775"/>
            <a:ext cx="4171800" cy="17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Start buckets array with size 4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Use string length as the hash function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(In general this is a BAD hash function)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set("red", 70)</a:t>
            </a:r>
            <a:endParaRPr sz="10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set("blue", 90)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set("pink", 100)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set("orange", 40)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</a:t>
            </a:r>
            <a:r>
              <a:rPr lang="en" sz="10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purplish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", 30)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5" name="Google Shape;405;p63"/>
          <p:cNvSpPr txBox="1"/>
          <p:nvPr/>
        </p:nvSpPr>
        <p:spPr>
          <a:xfrm>
            <a:off x="162975" y="268700"/>
            <a:ext cx="8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Given the example below, what does the HashMap look like after line: </a:t>
            </a: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set(“red”, 70)</a:t>
            </a:r>
            <a:r>
              <a:rPr b="1" lang="en" sz="1500">
                <a:solidFill>
                  <a:schemeClr val="dk1"/>
                </a:solidFill>
              </a:rPr>
              <a:t>?</a:t>
            </a:r>
            <a:endParaRPr sz="1500">
              <a:solidFill>
                <a:schemeClr val="dk1"/>
              </a:solidFill>
            </a:endParaRPr>
          </a:p>
        </p:txBody>
      </p:sp>
      <p:graphicFrame>
        <p:nvGraphicFramePr>
          <p:cNvPr id="406" name="Google Shape;406;p63"/>
          <p:cNvGraphicFramePr/>
          <p:nvPr/>
        </p:nvGraphicFramePr>
        <p:xfrm>
          <a:off x="237744" y="27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{479C5D5B-D950-46FE-A247-924851EB08F9}</a:tableStyleId>
              </a:tblPr>
              <a:tblGrid>
                <a:gridCol w="604125"/>
                <a:gridCol w="511850"/>
              </a:tblGrid>
              <a:tr h="57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407" name="Google Shape;407;p63"/>
          <p:cNvSpPr txBox="1"/>
          <p:nvPr/>
        </p:nvSpPr>
        <p:spPr>
          <a:xfrm>
            <a:off x="1419350" y="4540100"/>
            <a:ext cx="1206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{red: 70}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408" name="Google Shape;408;p63"/>
          <p:cNvCxnSpPr/>
          <p:nvPr/>
        </p:nvCxnSpPr>
        <p:spPr>
          <a:xfrm flipH="1" rot="10800000">
            <a:off x="1095875" y="4728475"/>
            <a:ext cx="344400" cy="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4"/>
          <p:cNvSpPr txBox="1"/>
          <p:nvPr/>
        </p:nvSpPr>
        <p:spPr>
          <a:xfrm>
            <a:off x="4716375" y="806775"/>
            <a:ext cx="4171800" cy="412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 HashMap&lt;Key, Value&gt; using Separate Chaining has: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buckets: an array of lists of Entries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update that Entry to contain value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increment size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bucket = buckets[index]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add {key: value} to end of bucket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the value of that entry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null/report an error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4" name="Google Shape;414;p64"/>
          <p:cNvSpPr txBox="1"/>
          <p:nvPr/>
        </p:nvSpPr>
        <p:spPr>
          <a:xfrm>
            <a:off x="239175" y="806775"/>
            <a:ext cx="4171800" cy="17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Start buckets array with size 4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Use string length as the hash function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(In general this is a BAD hash function)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set("red", 70)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set("blue", 90)</a:t>
            </a:r>
            <a:endParaRPr sz="10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set("pink", 100)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set("orange", 40)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</a:t>
            </a:r>
            <a:r>
              <a:rPr lang="en" sz="10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purplish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", 30)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5" name="Google Shape;415;p64"/>
          <p:cNvSpPr txBox="1"/>
          <p:nvPr/>
        </p:nvSpPr>
        <p:spPr>
          <a:xfrm>
            <a:off x="162975" y="268700"/>
            <a:ext cx="8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Given the example below, what does the HashMap look like after line: </a:t>
            </a: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set(“blue”, 90)</a:t>
            </a:r>
            <a:r>
              <a:rPr b="1" lang="en" sz="1500">
                <a:solidFill>
                  <a:schemeClr val="dk1"/>
                </a:solidFill>
              </a:rPr>
              <a:t>?</a:t>
            </a:r>
            <a:endParaRPr sz="1500">
              <a:solidFill>
                <a:schemeClr val="dk1"/>
              </a:solidFill>
            </a:endParaRPr>
          </a:p>
        </p:txBody>
      </p:sp>
      <p:graphicFrame>
        <p:nvGraphicFramePr>
          <p:cNvPr id="416" name="Google Shape;416;p64"/>
          <p:cNvGraphicFramePr/>
          <p:nvPr/>
        </p:nvGraphicFramePr>
        <p:xfrm>
          <a:off x="237744" y="27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{479C5D5B-D950-46FE-A247-924851EB08F9}</a:tableStyleId>
              </a:tblPr>
              <a:tblGrid>
                <a:gridCol w="604125"/>
                <a:gridCol w="511850"/>
              </a:tblGrid>
              <a:tr h="57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417" name="Google Shape;417;p64"/>
          <p:cNvSpPr txBox="1"/>
          <p:nvPr/>
        </p:nvSpPr>
        <p:spPr>
          <a:xfrm>
            <a:off x="1419350" y="4540100"/>
            <a:ext cx="1206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{red: 70}</a:t>
            </a:r>
            <a:endParaRPr/>
          </a:p>
        </p:txBody>
      </p:sp>
      <p:cxnSp>
        <p:nvCxnSpPr>
          <p:cNvPr id="418" name="Google Shape;418;p64"/>
          <p:cNvCxnSpPr/>
          <p:nvPr/>
        </p:nvCxnSpPr>
        <p:spPr>
          <a:xfrm flipH="1" rot="10800000">
            <a:off x="1095875" y="47284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5"/>
          <p:cNvSpPr txBox="1"/>
          <p:nvPr/>
        </p:nvSpPr>
        <p:spPr>
          <a:xfrm>
            <a:off x="4716375" y="806775"/>
            <a:ext cx="4171800" cy="412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 HashMap&lt;Key, Value&gt; using Separate Chaining has: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buckets: an array of lists of Entries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update that Entry to contain value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increment size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bucket = buckets[index]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add {key: value} to end of bucket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the value of that entry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null/report an error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4" name="Google Shape;424;p65"/>
          <p:cNvSpPr txBox="1"/>
          <p:nvPr/>
        </p:nvSpPr>
        <p:spPr>
          <a:xfrm>
            <a:off x="239175" y="806775"/>
            <a:ext cx="4171800" cy="17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Start buckets array with size 4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Use string length as the hash function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(In general this is a BAD hash function)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set("red", 70)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set("blue", 90)</a:t>
            </a:r>
            <a:endParaRPr sz="10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set("pink", 100)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set("orange", 40)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</a:t>
            </a:r>
            <a:r>
              <a:rPr lang="en" sz="10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purplish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", 30)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5" name="Google Shape;425;p65"/>
          <p:cNvSpPr txBox="1"/>
          <p:nvPr/>
        </p:nvSpPr>
        <p:spPr>
          <a:xfrm>
            <a:off x="162975" y="268700"/>
            <a:ext cx="8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Given the example below, what does the HashMap look like after line: </a:t>
            </a: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set(“blue”, 90)</a:t>
            </a:r>
            <a:r>
              <a:rPr b="1" lang="en" sz="1500">
                <a:solidFill>
                  <a:schemeClr val="dk1"/>
                </a:solidFill>
              </a:rPr>
              <a:t>?</a:t>
            </a:r>
            <a:endParaRPr sz="1500">
              <a:solidFill>
                <a:schemeClr val="dk1"/>
              </a:solidFill>
            </a:endParaRPr>
          </a:p>
        </p:txBody>
      </p:sp>
      <p:graphicFrame>
        <p:nvGraphicFramePr>
          <p:cNvPr id="426" name="Google Shape;426;p65"/>
          <p:cNvGraphicFramePr/>
          <p:nvPr/>
        </p:nvGraphicFramePr>
        <p:xfrm>
          <a:off x="237744" y="27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{479C5D5B-D950-46FE-A247-924851EB08F9}</a:tableStyleId>
              </a:tblPr>
              <a:tblGrid>
                <a:gridCol w="604125"/>
                <a:gridCol w="511850"/>
              </a:tblGrid>
              <a:tr h="57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427" name="Google Shape;427;p65"/>
          <p:cNvSpPr txBox="1"/>
          <p:nvPr/>
        </p:nvSpPr>
        <p:spPr>
          <a:xfrm>
            <a:off x="1419350" y="4540100"/>
            <a:ext cx="1206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{red: 70}</a:t>
            </a:r>
            <a:endParaRPr/>
          </a:p>
        </p:txBody>
      </p:sp>
      <p:cxnSp>
        <p:nvCxnSpPr>
          <p:cNvPr id="428" name="Google Shape;428;p65"/>
          <p:cNvCxnSpPr/>
          <p:nvPr/>
        </p:nvCxnSpPr>
        <p:spPr>
          <a:xfrm flipH="1" rot="10800000">
            <a:off x="1095875" y="3052075"/>
            <a:ext cx="344400" cy="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9" name="Google Shape;429;p65"/>
          <p:cNvSpPr txBox="1"/>
          <p:nvPr/>
        </p:nvSpPr>
        <p:spPr>
          <a:xfrm>
            <a:off x="1440750" y="2863700"/>
            <a:ext cx="990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{blue: 90}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430" name="Google Shape;430;p65"/>
          <p:cNvCxnSpPr/>
          <p:nvPr/>
        </p:nvCxnSpPr>
        <p:spPr>
          <a:xfrm flipH="1" rot="10800000">
            <a:off x="1095875" y="47284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1393925" y="1716975"/>
            <a:ext cx="63669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PA6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6"/>
          <p:cNvSpPr txBox="1"/>
          <p:nvPr/>
        </p:nvSpPr>
        <p:spPr>
          <a:xfrm>
            <a:off x="4716375" y="806775"/>
            <a:ext cx="4171800" cy="412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 HashMap&lt;Key, Value&gt; using Separate Chaining has: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buckets: an array of lists of Entries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update that Entry to contain value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increment size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bucket = buckets[index]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add {key: value} to end of bucket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the value of that entry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null/report an error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6" name="Google Shape;436;p66"/>
          <p:cNvSpPr txBox="1"/>
          <p:nvPr/>
        </p:nvSpPr>
        <p:spPr>
          <a:xfrm>
            <a:off x="239175" y="806775"/>
            <a:ext cx="4171800" cy="17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Start buckets array with size 4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Use string length as the hash function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(In general this is a BAD hash function)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set("red", 70)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set("blue", 90)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set("pink", 100)</a:t>
            </a:r>
            <a:endParaRPr sz="10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set("orange", 40)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</a:t>
            </a:r>
            <a:r>
              <a:rPr lang="en" sz="10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purplish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", 30)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7" name="Google Shape;437;p66"/>
          <p:cNvSpPr txBox="1"/>
          <p:nvPr/>
        </p:nvSpPr>
        <p:spPr>
          <a:xfrm>
            <a:off x="162975" y="268700"/>
            <a:ext cx="8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Given the example below, what does the HashMap look like after line: </a:t>
            </a: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set(“pink”, 100)</a:t>
            </a:r>
            <a:r>
              <a:rPr b="1" lang="en" sz="1500">
                <a:solidFill>
                  <a:schemeClr val="dk1"/>
                </a:solidFill>
              </a:rPr>
              <a:t>?</a:t>
            </a:r>
            <a:endParaRPr sz="1500">
              <a:solidFill>
                <a:schemeClr val="dk1"/>
              </a:solidFill>
            </a:endParaRPr>
          </a:p>
        </p:txBody>
      </p:sp>
      <p:graphicFrame>
        <p:nvGraphicFramePr>
          <p:cNvPr id="438" name="Google Shape;438;p66"/>
          <p:cNvGraphicFramePr/>
          <p:nvPr/>
        </p:nvGraphicFramePr>
        <p:xfrm>
          <a:off x="237744" y="27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{479C5D5B-D950-46FE-A247-924851EB08F9}</a:tableStyleId>
              </a:tblPr>
              <a:tblGrid>
                <a:gridCol w="604125"/>
                <a:gridCol w="511850"/>
              </a:tblGrid>
              <a:tr h="57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439" name="Google Shape;439;p66"/>
          <p:cNvSpPr txBox="1"/>
          <p:nvPr/>
        </p:nvSpPr>
        <p:spPr>
          <a:xfrm>
            <a:off x="1419350" y="4540100"/>
            <a:ext cx="1206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{red: 70}</a:t>
            </a:r>
            <a:endParaRPr/>
          </a:p>
        </p:txBody>
      </p:sp>
      <p:cxnSp>
        <p:nvCxnSpPr>
          <p:cNvPr id="440" name="Google Shape;440;p66"/>
          <p:cNvCxnSpPr/>
          <p:nvPr/>
        </p:nvCxnSpPr>
        <p:spPr>
          <a:xfrm flipH="1" rot="10800000">
            <a:off x="1095875" y="30520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" name="Google Shape;441;p66"/>
          <p:cNvSpPr txBox="1"/>
          <p:nvPr/>
        </p:nvSpPr>
        <p:spPr>
          <a:xfrm>
            <a:off x="1440750" y="2863700"/>
            <a:ext cx="990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{blue: 90}</a:t>
            </a:r>
            <a:endParaRPr/>
          </a:p>
        </p:txBody>
      </p:sp>
      <p:cxnSp>
        <p:nvCxnSpPr>
          <p:cNvPr id="442" name="Google Shape;442;p66"/>
          <p:cNvCxnSpPr/>
          <p:nvPr/>
        </p:nvCxnSpPr>
        <p:spPr>
          <a:xfrm flipH="1" rot="10800000">
            <a:off x="1095875" y="47284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7"/>
          <p:cNvSpPr txBox="1"/>
          <p:nvPr/>
        </p:nvSpPr>
        <p:spPr>
          <a:xfrm>
            <a:off x="4716375" y="806775"/>
            <a:ext cx="4171800" cy="412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 HashMap&lt;Key, Value&gt; using Separate Chaining has: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buckets: an array of lists of Entries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update that Entry to contain value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increment size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bucket = buckets[index]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add {key: value} to end of bucket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the value of that entry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null/report an error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8" name="Google Shape;448;p67"/>
          <p:cNvSpPr txBox="1"/>
          <p:nvPr/>
        </p:nvSpPr>
        <p:spPr>
          <a:xfrm>
            <a:off x="239175" y="806775"/>
            <a:ext cx="4171800" cy="17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Start buckets array with size 4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Use string length as the hash function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(In general this is a BAD hash function)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set("red", 70)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set("blue", 90)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set("pink", 100)</a:t>
            </a:r>
            <a:endParaRPr sz="10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set("orange", 40)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</a:t>
            </a:r>
            <a:r>
              <a:rPr lang="en" sz="10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purplish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", 30)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9" name="Google Shape;449;p67"/>
          <p:cNvSpPr txBox="1"/>
          <p:nvPr/>
        </p:nvSpPr>
        <p:spPr>
          <a:xfrm>
            <a:off x="162975" y="268700"/>
            <a:ext cx="8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Given the example below, what does the HashMap look like after line: </a:t>
            </a: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set(“pink”, 100)</a:t>
            </a:r>
            <a:r>
              <a:rPr b="1" lang="en" sz="1500">
                <a:solidFill>
                  <a:schemeClr val="dk1"/>
                </a:solidFill>
              </a:rPr>
              <a:t>?</a:t>
            </a:r>
            <a:endParaRPr sz="1500">
              <a:solidFill>
                <a:schemeClr val="dk1"/>
              </a:solidFill>
            </a:endParaRPr>
          </a:p>
        </p:txBody>
      </p:sp>
      <p:graphicFrame>
        <p:nvGraphicFramePr>
          <p:cNvPr id="450" name="Google Shape;450;p67"/>
          <p:cNvGraphicFramePr/>
          <p:nvPr/>
        </p:nvGraphicFramePr>
        <p:xfrm>
          <a:off x="237744" y="27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{479C5D5B-D950-46FE-A247-924851EB08F9}</a:tableStyleId>
              </a:tblPr>
              <a:tblGrid>
                <a:gridCol w="604125"/>
                <a:gridCol w="511850"/>
              </a:tblGrid>
              <a:tr h="57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451" name="Google Shape;451;p67"/>
          <p:cNvSpPr txBox="1"/>
          <p:nvPr/>
        </p:nvSpPr>
        <p:spPr>
          <a:xfrm>
            <a:off x="1419350" y="4540100"/>
            <a:ext cx="1206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{red: 70}</a:t>
            </a:r>
            <a:endParaRPr/>
          </a:p>
        </p:txBody>
      </p:sp>
      <p:cxnSp>
        <p:nvCxnSpPr>
          <p:cNvPr id="452" name="Google Shape;452;p67"/>
          <p:cNvCxnSpPr/>
          <p:nvPr/>
        </p:nvCxnSpPr>
        <p:spPr>
          <a:xfrm flipH="1" rot="10800000">
            <a:off x="1095875" y="30520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3" name="Google Shape;453;p67"/>
          <p:cNvSpPr txBox="1"/>
          <p:nvPr/>
        </p:nvSpPr>
        <p:spPr>
          <a:xfrm>
            <a:off x="1440750" y="2863700"/>
            <a:ext cx="990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{blue: 90}</a:t>
            </a:r>
            <a:endParaRPr/>
          </a:p>
        </p:txBody>
      </p:sp>
      <p:sp>
        <p:nvSpPr>
          <p:cNvPr id="454" name="Google Shape;454;p67"/>
          <p:cNvSpPr txBox="1"/>
          <p:nvPr/>
        </p:nvSpPr>
        <p:spPr>
          <a:xfrm>
            <a:off x="2517775" y="2863700"/>
            <a:ext cx="11211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{pink: 100}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455" name="Google Shape;455;p67"/>
          <p:cNvCxnSpPr/>
          <p:nvPr/>
        </p:nvCxnSpPr>
        <p:spPr>
          <a:xfrm flipH="1" rot="10800000">
            <a:off x="1095875" y="47284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67"/>
          <p:cNvCxnSpPr/>
          <p:nvPr/>
        </p:nvCxnSpPr>
        <p:spPr>
          <a:xfrm>
            <a:off x="2333525" y="3054625"/>
            <a:ext cx="241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8"/>
          <p:cNvSpPr txBox="1"/>
          <p:nvPr/>
        </p:nvSpPr>
        <p:spPr>
          <a:xfrm>
            <a:off x="4716375" y="273375"/>
            <a:ext cx="4171800" cy="457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 HashMap&lt;Key, Value&gt; using Separate Chaining has: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buckets: an array of lists of Entries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update that Entry to contain value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increment size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bucket = buckets[index]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add {key: value} to end of bucket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the value of that entry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null/report an error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2" name="Google Shape;462;p68"/>
          <p:cNvSpPr txBox="1"/>
          <p:nvPr/>
        </p:nvSpPr>
        <p:spPr>
          <a:xfrm>
            <a:off x="196125" y="2319375"/>
            <a:ext cx="3756000" cy="25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Assuming the above example has been executed, </a:t>
            </a:r>
            <a:r>
              <a:rPr b="1" lang="en" sz="1200">
                <a:solidFill>
                  <a:srgbClr val="0000FF"/>
                </a:solidFill>
              </a:rPr>
              <a:t>how many elements are in bucket 0?</a:t>
            </a:r>
            <a:r>
              <a:rPr b="1" lang="en" sz="1200"/>
              <a:t> </a:t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A: 0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B: 1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C: 2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D: 3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E: more than 3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63" name="Google Shape;463;p68"/>
          <p:cNvSpPr txBox="1"/>
          <p:nvPr/>
        </p:nvSpPr>
        <p:spPr>
          <a:xfrm>
            <a:off x="196125" y="273375"/>
            <a:ext cx="4171800" cy="17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Start buckets array with size 4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Use string length as the hash function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(In general this is a BAD hash function)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set("red", 70)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set("blue", 90)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set("pink", 100)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set("orange", 40)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</a:t>
            </a:r>
            <a:r>
              <a:rPr lang="en" sz="10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purplish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", 30)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9"/>
          <p:cNvSpPr txBox="1"/>
          <p:nvPr/>
        </p:nvSpPr>
        <p:spPr>
          <a:xfrm>
            <a:off x="4716375" y="273375"/>
            <a:ext cx="4171800" cy="457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 HashMap&lt;Key, Value&gt; using Separate Chaining has: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buckets: an array of lists of Entries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update that Entry to contain value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increment size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bucket = buckets[index]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add {key: value} to end of bucket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the value of that entry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null/report an error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9" name="Google Shape;469;p69"/>
          <p:cNvSpPr txBox="1"/>
          <p:nvPr/>
        </p:nvSpPr>
        <p:spPr>
          <a:xfrm>
            <a:off x="196125" y="2319375"/>
            <a:ext cx="3756000" cy="25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Assuming the above example has been executed, </a:t>
            </a:r>
            <a:r>
              <a:rPr b="1" lang="en" sz="1200">
                <a:solidFill>
                  <a:srgbClr val="0000FF"/>
                </a:solidFill>
              </a:rPr>
              <a:t>how many elements are in bucket 0?</a:t>
            </a:r>
            <a:r>
              <a:rPr b="1" lang="en" sz="1200"/>
              <a:t> </a:t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A: 0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B: 1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C: 2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highlight>
                  <a:srgbClr val="FFFF00"/>
                </a:highlight>
              </a:rPr>
              <a:t>D: 3	</a:t>
            </a:r>
            <a:endParaRPr b="1" sz="120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E: more than 3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70" name="Google Shape;470;p69"/>
          <p:cNvSpPr txBox="1"/>
          <p:nvPr/>
        </p:nvSpPr>
        <p:spPr>
          <a:xfrm>
            <a:off x="196125" y="273375"/>
            <a:ext cx="4171800" cy="17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Start buckets array with size 4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Use string length as the hash function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(In general this is a BAD hash function)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set("red", 70)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set("blue", 90)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set("pink", 100)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set("orange", 40)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</a:t>
            </a:r>
            <a:r>
              <a:rPr lang="en" sz="10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purplish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", 30)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0"/>
          <p:cNvSpPr txBox="1"/>
          <p:nvPr/>
        </p:nvSpPr>
        <p:spPr>
          <a:xfrm>
            <a:off x="4716375" y="273375"/>
            <a:ext cx="4171800" cy="457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 HashMap&lt;Key, Value&gt; using Separate Chaining has: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buckets: an array of lists of Entries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update that Entry to contain value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increment size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bucket = buckets[index]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add {key: value} to end of bucket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the value of that entry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null/report an error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6" name="Google Shape;476;p70"/>
          <p:cNvSpPr txBox="1"/>
          <p:nvPr/>
        </p:nvSpPr>
        <p:spPr>
          <a:xfrm>
            <a:off x="196125" y="2319375"/>
            <a:ext cx="3756000" cy="25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Assuming the above example has been executed, </a:t>
            </a:r>
            <a:r>
              <a:rPr b="1" lang="en" sz="1200">
                <a:solidFill>
                  <a:srgbClr val="0000FF"/>
                </a:solidFill>
              </a:rPr>
              <a:t>how many elements are in bucket 2?</a:t>
            </a:r>
            <a:r>
              <a:rPr b="1" lang="en" sz="1200"/>
              <a:t> </a:t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A: 0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B: 1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C: 2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D: 3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E: more than 3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77" name="Google Shape;477;p70"/>
          <p:cNvSpPr txBox="1"/>
          <p:nvPr/>
        </p:nvSpPr>
        <p:spPr>
          <a:xfrm>
            <a:off x="196125" y="273375"/>
            <a:ext cx="4171800" cy="17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Start buckets array with size 4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Use string length as the hash function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(In general this is a BAD hash function)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set("red", 70)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set("blue", 90)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set("pink", 100)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set("orange", 40)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</a:t>
            </a:r>
            <a:r>
              <a:rPr lang="en" sz="10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purplish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", 30)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1"/>
          <p:cNvSpPr txBox="1"/>
          <p:nvPr/>
        </p:nvSpPr>
        <p:spPr>
          <a:xfrm>
            <a:off x="4716375" y="273375"/>
            <a:ext cx="4171800" cy="457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 HashMap&lt;Key, Value&gt; using Separate Chaining has: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buckets: an array of lists of Entries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update that Entry to contain value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increment size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bucket = buckets[index]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add {key: value} to end of bucket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the value of that entry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null/report an error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3" name="Google Shape;483;p71"/>
          <p:cNvSpPr txBox="1"/>
          <p:nvPr/>
        </p:nvSpPr>
        <p:spPr>
          <a:xfrm>
            <a:off x="196125" y="2319375"/>
            <a:ext cx="3756000" cy="25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Assuming the above example has been executed, </a:t>
            </a:r>
            <a:r>
              <a:rPr b="1" lang="en" sz="1200">
                <a:solidFill>
                  <a:srgbClr val="0000FF"/>
                </a:solidFill>
              </a:rPr>
              <a:t>how many elements are in bucket 2?</a:t>
            </a:r>
            <a:r>
              <a:rPr b="1" lang="en" sz="1200"/>
              <a:t> </a:t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A: 0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highlight>
                  <a:srgbClr val="FFFF00"/>
                </a:highlight>
              </a:rPr>
              <a:t>B: 1	</a:t>
            </a:r>
            <a:endParaRPr b="1" sz="120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C: 2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D: 3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E: more than 3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84" name="Google Shape;484;p71"/>
          <p:cNvSpPr txBox="1"/>
          <p:nvPr/>
        </p:nvSpPr>
        <p:spPr>
          <a:xfrm>
            <a:off x="196125" y="273375"/>
            <a:ext cx="4171800" cy="17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Start buckets array with size 4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Use string length as the hash function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(In general this is a BAD hash function)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set("red", 70)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set("blue", 90)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set("pink", 100)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set("orange", 40)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</a:t>
            </a:r>
            <a:r>
              <a:rPr lang="en" sz="10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purplish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", 30)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2"/>
          <p:cNvSpPr txBox="1"/>
          <p:nvPr/>
        </p:nvSpPr>
        <p:spPr>
          <a:xfrm>
            <a:off x="4716375" y="273375"/>
            <a:ext cx="4171800" cy="457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 HashMap&lt;Key, Value&gt; using Separate Chaining has: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buckets: an array of lists of Entries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update that Entry to contain value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increment size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bucket = buckets[index]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add {key: value} to end of bucket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the value of that entry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null/report an error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0" name="Google Shape;490;p72"/>
          <p:cNvSpPr txBox="1"/>
          <p:nvPr/>
        </p:nvSpPr>
        <p:spPr>
          <a:xfrm>
            <a:off x="196125" y="2319375"/>
            <a:ext cx="3756000" cy="25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Assuming the above example has been executed, </a:t>
            </a:r>
            <a:r>
              <a:rPr b="1" lang="en" sz="1200">
                <a:solidFill>
                  <a:srgbClr val="0000FF"/>
                </a:solidFill>
              </a:rPr>
              <a:t>how many entries are checked for </a:t>
            </a:r>
            <a:r>
              <a:rPr b="1"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get(“purplish”)</a:t>
            </a:r>
            <a:r>
              <a:rPr b="1" lang="en" sz="1200">
                <a:solidFill>
                  <a:srgbClr val="0000FF"/>
                </a:solidFill>
              </a:rPr>
              <a:t>?</a:t>
            </a:r>
            <a:r>
              <a:rPr b="1" lang="en" sz="1200"/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A: 0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B: 1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C: 2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D: 3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E: more than 3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91" name="Google Shape;491;p72"/>
          <p:cNvSpPr txBox="1"/>
          <p:nvPr/>
        </p:nvSpPr>
        <p:spPr>
          <a:xfrm>
            <a:off x="196125" y="273375"/>
            <a:ext cx="4171800" cy="17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Start buckets array with size 4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Use string length as the hash function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(In general this is a BAD hash function)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set("red", 70)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set("blue", 90)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set("pink", 100)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set("orange", 40)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</a:t>
            </a:r>
            <a:r>
              <a:rPr lang="en" sz="10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purplish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", 30)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3"/>
          <p:cNvSpPr txBox="1"/>
          <p:nvPr/>
        </p:nvSpPr>
        <p:spPr>
          <a:xfrm>
            <a:off x="4716375" y="273375"/>
            <a:ext cx="4171800" cy="457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 HashMap&lt;Key, Value&gt; using Separate Chaining has: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buckets: an array of lists of Entries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update that Entry to contain value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increment size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bucket = buckets[index]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add {key: value} to end of bucket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the value of that entry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null/report an error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7" name="Google Shape;497;p73"/>
          <p:cNvSpPr txBox="1"/>
          <p:nvPr/>
        </p:nvSpPr>
        <p:spPr>
          <a:xfrm>
            <a:off x="196125" y="2319375"/>
            <a:ext cx="3756000" cy="25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Assuming the above example has been executed, </a:t>
            </a:r>
            <a:r>
              <a:rPr b="1" lang="en" sz="1200">
                <a:solidFill>
                  <a:srgbClr val="0000FF"/>
                </a:solidFill>
              </a:rPr>
              <a:t>how many entries are checked for </a:t>
            </a:r>
            <a:r>
              <a:rPr b="1"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get(“purplish”)</a:t>
            </a:r>
            <a:r>
              <a:rPr b="1" lang="en" sz="1200">
                <a:solidFill>
                  <a:srgbClr val="0000FF"/>
                </a:solidFill>
              </a:rPr>
              <a:t>?</a:t>
            </a:r>
            <a:r>
              <a:rPr b="1" lang="en" sz="1200"/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A: 0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B: 1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C: 2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highlight>
                  <a:srgbClr val="FFFF00"/>
                </a:highlight>
              </a:rPr>
              <a:t>D: 3	</a:t>
            </a:r>
            <a:endParaRPr b="1" sz="120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E: more than 3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98" name="Google Shape;498;p73"/>
          <p:cNvSpPr txBox="1"/>
          <p:nvPr/>
        </p:nvSpPr>
        <p:spPr>
          <a:xfrm>
            <a:off x="196125" y="273375"/>
            <a:ext cx="4171800" cy="17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Start buckets array with size 4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Use string length as the hash function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(In general this is a BAD hash function)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set("red", 70)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set("blue", 90)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set("pink", 100)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set("orange", 40)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</a:t>
            </a:r>
            <a:r>
              <a:rPr lang="en" sz="10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purplish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", 30)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4"/>
          <p:cNvSpPr txBox="1"/>
          <p:nvPr/>
        </p:nvSpPr>
        <p:spPr>
          <a:xfrm>
            <a:off x="4716375" y="806775"/>
            <a:ext cx="4171800" cy="412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 HashMap&lt;Key, Value&gt; using Separate Chaining has: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buckets: an array of lists of Entries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update that Entry to contain value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increment size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bucket = buckets[index]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add {key: value} to end of bucket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the value of that entry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   return null/report an error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4" name="Google Shape;504;p74"/>
          <p:cNvSpPr txBox="1"/>
          <p:nvPr/>
        </p:nvSpPr>
        <p:spPr>
          <a:xfrm>
            <a:off x="239175" y="806775"/>
            <a:ext cx="4171800" cy="17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Start buckets array with size 4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Use string length as the hash function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(In general this is a BAD hash function)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set("red", 70)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set("blue", 90)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set("pink", 100)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set("orange", 40)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</a:t>
            </a:r>
            <a:r>
              <a:rPr lang="en" sz="10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purplish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", 30)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5" name="Google Shape;505;p74"/>
          <p:cNvSpPr txBox="1"/>
          <p:nvPr/>
        </p:nvSpPr>
        <p:spPr>
          <a:xfrm>
            <a:off x="162975" y="268700"/>
            <a:ext cx="8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Please complete the below HashMap, assuming the entire example code has executed.</a:t>
            </a:r>
            <a:endParaRPr sz="1500">
              <a:solidFill>
                <a:schemeClr val="dk1"/>
              </a:solidFill>
            </a:endParaRPr>
          </a:p>
        </p:txBody>
      </p:sp>
      <p:graphicFrame>
        <p:nvGraphicFramePr>
          <p:cNvPr id="506" name="Google Shape;506;p74"/>
          <p:cNvGraphicFramePr/>
          <p:nvPr/>
        </p:nvGraphicFramePr>
        <p:xfrm>
          <a:off x="237744" y="27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{479C5D5B-D950-46FE-A247-924851EB08F9}</a:tableStyleId>
              </a:tblPr>
              <a:tblGrid>
                <a:gridCol w="604125"/>
                <a:gridCol w="511850"/>
              </a:tblGrid>
              <a:tr h="57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507" name="Google Shape;507;p74"/>
          <p:cNvSpPr txBox="1"/>
          <p:nvPr/>
        </p:nvSpPr>
        <p:spPr>
          <a:xfrm>
            <a:off x="1419350" y="4540100"/>
            <a:ext cx="1206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{red: 70}</a:t>
            </a:r>
            <a:endParaRPr/>
          </a:p>
        </p:txBody>
      </p:sp>
      <p:cxnSp>
        <p:nvCxnSpPr>
          <p:cNvPr id="508" name="Google Shape;508;p74"/>
          <p:cNvCxnSpPr/>
          <p:nvPr/>
        </p:nvCxnSpPr>
        <p:spPr>
          <a:xfrm flipH="1" rot="10800000">
            <a:off x="1095875" y="30520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9" name="Google Shape;509;p74"/>
          <p:cNvSpPr txBox="1"/>
          <p:nvPr/>
        </p:nvSpPr>
        <p:spPr>
          <a:xfrm>
            <a:off x="1440750" y="2863700"/>
            <a:ext cx="990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{blue: 90}</a:t>
            </a:r>
            <a:endParaRPr/>
          </a:p>
        </p:txBody>
      </p:sp>
      <p:sp>
        <p:nvSpPr>
          <p:cNvPr id="510" name="Google Shape;510;p74"/>
          <p:cNvSpPr txBox="1"/>
          <p:nvPr/>
        </p:nvSpPr>
        <p:spPr>
          <a:xfrm>
            <a:off x="2517775" y="2863700"/>
            <a:ext cx="11211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{pink: 100}</a:t>
            </a:r>
            <a:endParaRPr/>
          </a:p>
        </p:txBody>
      </p:sp>
      <p:cxnSp>
        <p:nvCxnSpPr>
          <p:cNvPr id="511" name="Google Shape;511;p74"/>
          <p:cNvCxnSpPr/>
          <p:nvPr/>
        </p:nvCxnSpPr>
        <p:spPr>
          <a:xfrm flipH="1" rot="10800000">
            <a:off x="1095875" y="47284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74"/>
          <p:cNvCxnSpPr/>
          <p:nvPr/>
        </p:nvCxnSpPr>
        <p:spPr>
          <a:xfrm>
            <a:off x="2333525" y="3054625"/>
            <a:ext cx="241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3" name="Google Shape;513;p74"/>
          <p:cNvSpPr txBox="1"/>
          <p:nvPr/>
        </p:nvSpPr>
        <p:spPr>
          <a:xfrm>
            <a:off x="1419350" y="3978200"/>
            <a:ext cx="13836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{orange: 40}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14" name="Google Shape;514;p74"/>
          <p:cNvSpPr txBox="1"/>
          <p:nvPr/>
        </p:nvSpPr>
        <p:spPr>
          <a:xfrm>
            <a:off x="3671450" y="2863700"/>
            <a:ext cx="13836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{purplish: 30}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515" name="Google Shape;515;p74"/>
          <p:cNvCxnSpPr/>
          <p:nvPr/>
        </p:nvCxnSpPr>
        <p:spPr>
          <a:xfrm flipH="1" rot="10800000">
            <a:off x="1095875" y="41950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74"/>
          <p:cNvCxnSpPr/>
          <p:nvPr/>
        </p:nvCxnSpPr>
        <p:spPr>
          <a:xfrm>
            <a:off x="3476525" y="3054625"/>
            <a:ext cx="241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What is the load factor? 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22" name="Google Shape;522;p75"/>
          <p:cNvSpPr txBox="1"/>
          <p:nvPr/>
        </p:nvSpPr>
        <p:spPr>
          <a:xfrm>
            <a:off x="422525" y="1574900"/>
            <a:ext cx="6983400" cy="31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A: # elements * # buckets / 2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B: </a:t>
            </a:r>
            <a:r>
              <a:rPr lang="en" sz="2000">
                <a:solidFill>
                  <a:schemeClr val="dk1"/>
                </a:solidFill>
              </a:rPr>
              <a:t># buckets * # elements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C: # buckets / # elements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D: # elements / # buckets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type="title"/>
          </p:nvPr>
        </p:nvSpPr>
        <p:spPr>
          <a:xfrm>
            <a:off x="819150" y="601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PA6</a:t>
            </a:r>
            <a:endParaRPr/>
          </a:p>
        </p:txBody>
      </p:sp>
      <p:sp>
        <p:nvSpPr>
          <p:cNvPr id="236" name="Google Shape;236;p40"/>
          <p:cNvSpPr txBox="1"/>
          <p:nvPr>
            <p:ph idx="1" type="body"/>
          </p:nvPr>
        </p:nvSpPr>
        <p:spPr>
          <a:xfrm>
            <a:off x="661200" y="1350350"/>
            <a:ext cx="7821600" cy="31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highlight>
                  <a:srgbClr val="FFFFFF"/>
                </a:highlight>
              </a:rPr>
              <a:t>Part I: An Implementation of </a:t>
            </a:r>
            <a:r>
              <a:rPr lang="en" sz="15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DefaultMap</a:t>
            </a:r>
            <a:endParaRPr sz="15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>
                <a:highlight>
                  <a:srgbClr val="FFFFFF"/>
                </a:highlight>
              </a:rPr>
              <a:t>Given the interface </a:t>
            </a:r>
            <a:r>
              <a:rPr lang="en" sz="15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DefaultMap</a:t>
            </a:r>
            <a:r>
              <a:rPr lang="en" sz="1500">
                <a:highlight>
                  <a:srgbClr val="FFFFFF"/>
                </a:highlight>
              </a:rPr>
              <a:t>, implement</a:t>
            </a:r>
            <a:r>
              <a:rPr lang="en" sz="15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MyHashMap.java</a:t>
            </a:r>
            <a:endParaRPr sz="15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highlight>
                  <a:srgbClr val="FFFFFF"/>
                </a:highlight>
              </a:rPr>
              <a:t>You may use Linear Probing or Separate Chaining for collision handling</a:t>
            </a:r>
            <a:endParaRPr sz="1500">
              <a:highlight>
                <a:srgbClr val="FFFFFF"/>
              </a:highlight>
            </a:endParaRPr>
          </a:p>
          <a:p>
            <a:pPr indent="-3238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highlight>
                  <a:srgbClr val="FFFFFF"/>
                </a:highlight>
              </a:rPr>
              <a:t>9 methods + 1 constructor  in all (use the lecture and discussion slides to help you!)</a:t>
            </a:r>
            <a:endParaRPr sz="1500"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highlight>
                  <a:srgbClr val="FFFFFF"/>
                </a:highlight>
              </a:rPr>
              <a:t>Part II: </a:t>
            </a:r>
            <a:r>
              <a:rPr lang="en" sz="15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FileSystem</a:t>
            </a:r>
            <a:r>
              <a:rPr lang="en" sz="1500">
                <a:highlight>
                  <a:srgbClr val="FFFFFF"/>
                </a:highlight>
              </a:rPr>
              <a:t> Implementation</a:t>
            </a:r>
            <a:endParaRPr sz="1500">
              <a:highlight>
                <a:srgbClr val="FFFFFF"/>
              </a:highlight>
            </a:endParaRPr>
          </a:p>
          <a:p>
            <a:pPr indent="-3238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highlight>
                  <a:srgbClr val="FFFFFF"/>
                </a:highlight>
              </a:rPr>
              <a:t>Implement the </a:t>
            </a:r>
            <a:r>
              <a:rPr lang="en" sz="15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FileData</a:t>
            </a:r>
            <a:r>
              <a:rPr lang="en" sz="1500">
                <a:highlight>
                  <a:srgbClr val="FFFFFF"/>
                </a:highlight>
              </a:rPr>
              <a:t> class (this stores the information for a specific file)</a:t>
            </a:r>
            <a:endParaRPr sz="1500">
              <a:highlight>
                <a:srgbClr val="FFFFFF"/>
              </a:highlight>
            </a:endParaRPr>
          </a:p>
          <a:p>
            <a:pPr indent="-32385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>
                <a:highlight>
                  <a:srgbClr val="FFFFFF"/>
                </a:highlight>
              </a:rPr>
              <a:t>Two methods: constructor and toString()</a:t>
            </a:r>
            <a:endParaRPr sz="1500">
              <a:highlight>
                <a:srgbClr val="FFFFFF"/>
              </a:highlight>
            </a:endParaRPr>
          </a:p>
          <a:p>
            <a:pPr indent="-3238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highlight>
                  <a:srgbClr val="FFFFFF"/>
                </a:highlight>
              </a:rPr>
              <a:t>Implement the </a:t>
            </a:r>
            <a:r>
              <a:rPr lang="en" sz="15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FileSystem</a:t>
            </a:r>
            <a:r>
              <a:rPr lang="en" sz="1500">
                <a:highlight>
                  <a:srgbClr val="FFFFFF"/>
                </a:highlight>
              </a:rPr>
              <a:t> class</a:t>
            </a:r>
            <a:endParaRPr sz="1500">
              <a:highlight>
                <a:srgbClr val="FFFFFF"/>
              </a:highlight>
            </a:endParaRPr>
          </a:p>
          <a:p>
            <a:pPr indent="-32385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>
                <a:highlight>
                  <a:srgbClr val="FFFFFF"/>
                </a:highlight>
              </a:rPr>
              <a:t>Ten methods: some methods are very similar!</a:t>
            </a:r>
            <a:endParaRPr sz="1500"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highlight>
                  <a:srgbClr val="FFFFFF"/>
                </a:highlight>
              </a:rPr>
              <a:t>Tester Files</a:t>
            </a:r>
            <a:endParaRPr sz="1500"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highlight>
                  <a:srgbClr val="FFFFFF"/>
                </a:highlight>
              </a:rPr>
              <a:t>Part III: Gradescope Questions</a:t>
            </a:r>
            <a:endParaRPr sz="1500"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highlight>
                  <a:srgbClr val="FFFFFF"/>
                </a:highlight>
              </a:rPr>
              <a:t>Style - must follow all indicated guidelines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What is the load factor? 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28" name="Google Shape;528;p76"/>
          <p:cNvSpPr txBox="1"/>
          <p:nvPr/>
        </p:nvSpPr>
        <p:spPr>
          <a:xfrm>
            <a:off x="422525" y="1574900"/>
            <a:ext cx="6983400" cy="31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A: # elements * # buckets / 2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B: </a:t>
            </a:r>
            <a:r>
              <a:rPr lang="en" sz="2000">
                <a:solidFill>
                  <a:schemeClr val="dk1"/>
                </a:solidFill>
              </a:rPr>
              <a:t># buckets * # elements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C: # buckets / # elements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D: # elements / # buckets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What is the load factor of the HashMap below? </a:t>
            </a:r>
            <a:endParaRPr sz="2800">
              <a:solidFill>
                <a:srgbClr val="000000"/>
              </a:solidFill>
            </a:endParaRPr>
          </a:p>
        </p:txBody>
      </p:sp>
      <p:graphicFrame>
        <p:nvGraphicFramePr>
          <p:cNvPr id="534" name="Google Shape;534;p77"/>
          <p:cNvGraphicFramePr/>
          <p:nvPr/>
        </p:nvGraphicFramePr>
        <p:xfrm>
          <a:off x="390144" y="18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{479C5D5B-D950-46FE-A247-924851EB08F9}</a:tableStyleId>
              </a:tblPr>
              <a:tblGrid>
                <a:gridCol w="604125"/>
                <a:gridCol w="511850"/>
              </a:tblGrid>
              <a:tr h="57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535" name="Google Shape;535;p77"/>
          <p:cNvSpPr txBox="1"/>
          <p:nvPr/>
        </p:nvSpPr>
        <p:spPr>
          <a:xfrm>
            <a:off x="1571750" y="3549500"/>
            <a:ext cx="1206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{red: 70}</a:t>
            </a:r>
            <a:endParaRPr/>
          </a:p>
        </p:txBody>
      </p:sp>
      <p:cxnSp>
        <p:nvCxnSpPr>
          <p:cNvPr id="536" name="Google Shape;536;p77"/>
          <p:cNvCxnSpPr/>
          <p:nvPr/>
        </p:nvCxnSpPr>
        <p:spPr>
          <a:xfrm flipH="1" rot="10800000">
            <a:off x="1248275" y="20614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7" name="Google Shape;537;p77"/>
          <p:cNvSpPr txBox="1"/>
          <p:nvPr/>
        </p:nvSpPr>
        <p:spPr>
          <a:xfrm>
            <a:off x="1593150" y="1873100"/>
            <a:ext cx="990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{blue: 90}</a:t>
            </a:r>
            <a:endParaRPr/>
          </a:p>
        </p:txBody>
      </p:sp>
      <p:sp>
        <p:nvSpPr>
          <p:cNvPr id="538" name="Google Shape;538;p77"/>
          <p:cNvSpPr txBox="1"/>
          <p:nvPr/>
        </p:nvSpPr>
        <p:spPr>
          <a:xfrm>
            <a:off x="2670175" y="1873100"/>
            <a:ext cx="11211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{pink: 100}</a:t>
            </a:r>
            <a:endParaRPr/>
          </a:p>
        </p:txBody>
      </p:sp>
      <p:cxnSp>
        <p:nvCxnSpPr>
          <p:cNvPr id="539" name="Google Shape;539;p77"/>
          <p:cNvCxnSpPr/>
          <p:nvPr/>
        </p:nvCxnSpPr>
        <p:spPr>
          <a:xfrm flipH="1" rot="10800000">
            <a:off x="1248275" y="37378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77"/>
          <p:cNvCxnSpPr/>
          <p:nvPr/>
        </p:nvCxnSpPr>
        <p:spPr>
          <a:xfrm>
            <a:off x="2485925" y="2064025"/>
            <a:ext cx="241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1" name="Google Shape;541;p77"/>
          <p:cNvSpPr txBox="1"/>
          <p:nvPr/>
        </p:nvSpPr>
        <p:spPr>
          <a:xfrm>
            <a:off x="1571750" y="2987600"/>
            <a:ext cx="13836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{orange: 40}</a:t>
            </a:r>
            <a:endParaRPr/>
          </a:p>
        </p:txBody>
      </p:sp>
      <p:sp>
        <p:nvSpPr>
          <p:cNvPr id="542" name="Google Shape;542;p77"/>
          <p:cNvSpPr txBox="1"/>
          <p:nvPr/>
        </p:nvSpPr>
        <p:spPr>
          <a:xfrm>
            <a:off x="3823850" y="1873100"/>
            <a:ext cx="13836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{purplish: 30}</a:t>
            </a:r>
            <a:endParaRPr/>
          </a:p>
        </p:txBody>
      </p:sp>
      <p:cxnSp>
        <p:nvCxnSpPr>
          <p:cNvPr id="543" name="Google Shape;543;p77"/>
          <p:cNvCxnSpPr/>
          <p:nvPr/>
        </p:nvCxnSpPr>
        <p:spPr>
          <a:xfrm flipH="1" rot="10800000">
            <a:off x="1248275" y="32044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77"/>
          <p:cNvCxnSpPr/>
          <p:nvPr/>
        </p:nvCxnSpPr>
        <p:spPr>
          <a:xfrm>
            <a:off x="3628925" y="2064025"/>
            <a:ext cx="241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What is the load factor of the HashMap below? </a:t>
            </a:r>
            <a:endParaRPr sz="2800">
              <a:solidFill>
                <a:srgbClr val="000000"/>
              </a:solidFill>
            </a:endParaRPr>
          </a:p>
        </p:txBody>
      </p:sp>
      <p:graphicFrame>
        <p:nvGraphicFramePr>
          <p:cNvPr id="550" name="Google Shape;550;p78"/>
          <p:cNvGraphicFramePr/>
          <p:nvPr/>
        </p:nvGraphicFramePr>
        <p:xfrm>
          <a:off x="390144" y="18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{479C5D5B-D950-46FE-A247-924851EB08F9}</a:tableStyleId>
              </a:tblPr>
              <a:tblGrid>
                <a:gridCol w="604125"/>
                <a:gridCol w="511850"/>
              </a:tblGrid>
              <a:tr h="57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551" name="Google Shape;551;p78"/>
          <p:cNvSpPr txBox="1"/>
          <p:nvPr/>
        </p:nvSpPr>
        <p:spPr>
          <a:xfrm>
            <a:off x="1571750" y="3549500"/>
            <a:ext cx="1206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{red: 70}</a:t>
            </a:r>
            <a:endParaRPr/>
          </a:p>
        </p:txBody>
      </p:sp>
      <p:cxnSp>
        <p:nvCxnSpPr>
          <p:cNvPr id="552" name="Google Shape;552;p78"/>
          <p:cNvCxnSpPr/>
          <p:nvPr/>
        </p:nvCxnSpPr>
        <p:spPr>
          <a:xfrm flipH="1" rot="10800000">
            <a:off x="1248275" y="20614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3" name="Google Shape;553;p78"/>
          <p:cNvSpPr txBox="1"/>
          <p:nvPr/>
        </p:nvSpPr>
        <p:spPr>
          <a:xfrm>
            <a:off x="1593150" y="1873100"/>
            <a:ext cx="990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{blue: 90}</a:t>
            </a:r>
            <a:endParaRPr/>
          </a:p>
        </p:txBody>
      </p:sp>
      <p:sp>
        <p:nvSpPr>
          <p:cNvPr id="554" name="Google Shape;554;p78"/>
          <p:cNvSpPr txBox="1"/>
          <p:nvPr/>
        </p:nvSpPr>
        <p:spPr>
          <a:xfrm>
            <a:off x="2670175" y="1873100"/>
            <a:ext cx="11211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{pink: 100}</a:t>
            </a:r>
            <a:endParaRPr/>
          </a:p>
        </p:txBody>
      </p:sp>
      <p:cxnSp>
        <p:nvCxnSpPr>
          <p:cNvPr id="555" name="Google Shape;555;p78"/>
          <p:cNvCxnSpPr/>
          <p:nvPr/>
        </p:nvCxnSpPr>
        <p:spPr>
          <a:xfrm flipH="1" rot="10800000">
            <a:off x="1248275" y="37378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78"/>
          <p:cNvCxnSpPr/>
          <p:nvPr/>
        </p:nvCxnSpPr>
        <p:spPr>
          <a:xfrm>
            <a:off x="2485925" y="2064025"/>
            <a:ext cx="241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7" name="Google Shape;557;p78"/>
          <p:cNvSpPr txBox="1"/>
          <p:nvPr/>
        </p:nvSpPr>
        <p:spPr>
          <a:xfrm>
            <a:off x="1571750" y="2987600"/>
            <a:ext cx="13836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{orange: 40}</a:t>
            </a:r>
            <a:endParaRPr/>
          </a:p>
        </p:txBody>
      </p:sp>
      <p:sp>
        <p:nvSpPr>
          <p:cNvPr id="558" name="Google Shape;558;p78"/>
          <p:cNvSpPr txBox="1"/>
          <p:nvPr/>
        </p:nvSpPr>
        <p:spPr>
          <a:xfrm>
            <a:off x="3823850" y="1873100"/>
            <a:ext cx="13836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{purplish: 30}</a:t>
            </a:r>
            <a:endParaRPr/>
          </a:p>
        </p:txBody>
      </p:sp>
      <p:cxnSp>
        <p:nvCxnSpPr>
          <p:cNvPr id="559" name="Google Shape;559;p78"/>
          <p:cNvCxnSpPr/>
          <p:nvPr/>
        </p:nvCxnSpPr>
        <p:spPr>
          <a:xfrm flipH="1" rot="10800000">
            <a:off x="1248275" y="32044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" name="Google Shape;560;p78"/>
          <p:cNvCxnSpPr/>
          <p:nvPr/>
        </p:nvCxnSpPr>
        <p:spPr>
          <a:xfrm>
            <a:off x="3628925" y="2064025"/>
            <a:ext cx="241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1" name="Google Shape;561;p78"/>
          <p:cNvSpPr txBox="1"/>
          <p:nvPr/>
        </p:nvSpPr>
        <p:spPr>
          <a:xfrm>
            <a:off x="5665325" y="2418600"/>
            <a:ext cx="232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FF0000"/>
                </a:solidFill>
              </a:rPr>
              <a:t>Load Factor:</a:t>
            </a:r>
            <a:r>
              <a:rPr lang="en" sz="2000">
                <a:solidFill>
                  <a:srgbClr val="FF0000"/>
                </a:solidFill>
              </a:rPr>
              <a:t> 5/4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9"/>
          <p:cNvSpPr txBox="1"/>
          <p:nvPr/>
        </p:nvSpPr>
        <p:spPr>
          <a:xfrm>
            <a:off x="4716375" y="806775"/>
            <a:ext cx="4171800" cy="423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HashMap&lt;Key, Value&gt; using Separate Chaining has: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buckets: an array of lists of Entries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LoadFactor &gt; 0.5: expandCapacity()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... as before ...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newBuckets = new List[this.buckets.length * 2];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oldBuckets = this.buckets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 = newBuckets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 each list of entries in oldBuckets: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for each {k: v} in the list: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this.set(k, v)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7" name="Google Shape;567;p79"/>
          <p:cNvSpPr txBox="1"/>
          <p:nvPr/>
        </p:nvSpPr>
        <p:spPr>
          <a:xfrm>
            <a:off x="239175" y="806775"/>
            <a:ext cx="4171800" cy="17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Start buckets array with size 4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Use string length as the hash function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(In general this is a BAD hash function)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set("red", 70)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set("blue", 90)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set("pink", 100)</a:t>
            </a:r>
            <a:endParaRPr sz="10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set("orange", 40)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</a:t>
            </a:r>
            <a:r>
              <a:rPr lang="en" sz="10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purplish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", 30)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8" name="Google Shape;568;p79"/>
          <p:cNvSpPr txBox="1"/>
          <p:nvPr/>
        </p:nvSpPr>
        <p:spPr>
          <a:xfrm>
            <a:off x="162975" y="268700"/>
            <a:ext cx="8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What is the load factor after the line </a:t>
            </a: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set(“pink”, 100)</a:t>
            </a:r>
            <a:r>
              <a:rPr b="1" lang="en" sz="1500">
                <a:solidFill>
                  <a:schemeClr val="dk1"/>
                </a:solidFill>
              </a:rPr>
              <a:t> is executed?</a:t>
            </a:r>
            <a:endParaRPr sz="1500">
              <a:solidFill>
                <a:schemeClr val="dk1"/>
              </a:solidFill>
            </a:endParaRPr>
          </a:p>
        </p:txBody>
      </p:sp>
      <p:graphicFrame>
        <p:nvGraphicFramePr>
          <p:cNvPr id="569" name="Google Shape;569;p79"/>
          <p:cNvGraphicFramePr/>
          <p:nvPr/>
        </p:nvGraphicFramePr>
        <p:xfrm>
          <a:off x="237744" y="27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{479C5D5B-D950-46FE-A247-924851EB08F9}</a:tableStyleId>
              </a:tblPr>
              <a:tblGrid>
                <a:gridCol w="604125"/>
                <a:gridCol w="511850"/>
              </a:tblGrid>
              <a:tr h="57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570" name="Google Shape;570;p79"/>
          <p:cNvSpPr txBox="1"/>
          <p:nvPr/>
        </p:nvSpPr>
        <p:spPr>
          <a:xfrm>
            <a:off x="1419350" y="4540100"/>
            <a:ext cx="1206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{red: 70}</a:t>
            </a:r>
            <a:endParaRPr/>
          </a:p>
        </p:txBody>
      </p:sp>
      <p:cxnSp>
        <p:nvCxnSpPr>
          <p:cNvPr id="571" name="Google Shape;571;p79"/>
          <p:cNvCxnSpPr/>
          <p:nvPr/>
        </p:nvCxnSpPr>
        <p:spPr>
          <a:xfrm flipH="1" rot="10800000">
            <a:off x="1095875" y="47284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2" name="Google Shape;572;p79"/>
          <p:cNvSpPr txBox="1"/>
          <p:nvPr/>
        </p:nvSpPr>
        <p:spPr>
          <a:xfrm>
            <a:off x="2549450" y="4333925"/>
            <a:ext cx="2049000" cy="57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FF0000"/>
                </a:solidFill>
              </a:rPr>
              <a:t>Load Factor:</a:t>
            </a:r>
            <a:r>
              <a:rPr lang="en" sz="2000">
                <a:solidFill>
                  <a:srgbClr val="FF0000"/>
                </a:solidFill>
              </a:rPr>
              <a:t> 3/4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  <p:cxnSp>
        <p:nvCxnSpPr>
          <p:cNvPr id="573" name="Google Shape;573;p79"/>
          <p:cNvCxnSpPr/>
          <p:nvPr/>
        </p:nvCxnSpPr>
        <p:spPr>
          <a:xfrm flipH="1" rot="10800000">
            <a:off x="1095875" y="30520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4" name="Google Shape;574;p79"/>
          <p:cNvSpPr txBox="1"/>
          <p:nvPr/>
        </p:nvSpPr>
        <p:spPr>
          <a:xfrm>
            <a:off x="1440750" y="2863700"/>
            <a:ext cx="990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{blue: 90}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80"/>
          <p:cNvSpPr txBox="1"/>
          <p:nvPr/>
        </p:nvSpPr>
        <p:spPr>
          <a:xfrm>
            <a:off x="4716375" y="806775"/>
            <a:ext cx="4171800" cy="423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HashMap&lt;Key, Value&gt; using Separate Chaining has: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buckets: an array of lists of Entries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LoadFactor &gt; 0.5: expandCapacity()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... as before ...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newBuckets = new List[this.buckets.length * 2];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oldBuckets = this.buckets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 = newBuckets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 each list of entries in oldBuckets: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for each {k: v} in the list: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this.set(k, v)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0" name="Google Shape;580;p80"/>
          <p:cNvSpPr txBox="1"/>
          <p:nvPr/>
        </p:nvSpPr>
        <p:spPr>
          <a:xfrm>
            <a:off x="239175" y="806775"/>
            <a:ext cx="4171800" cy="17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Start buckets array with size 4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Use string length as the hash function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(In general this is a BAD hash function)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set("red", 70)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set("blue", 90)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set("pink", 100)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set("orange", 40)</a:t>
            </a:r>
            <a:endParaRPr sz="10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</a:t>
            </a:r>
            <a:r>
              <a:rPr lang="en" sz="10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purplish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", 30)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1" name="Google Shape;581;p80"/>
          <p:cNvSpPr txBox="1"/>
          <p:nvPr/>
        </p:nvSpPr>
        <p:spPr>
          <a:xfrm>
            <a:off x="162975" y="268700"/>
            <a:ext cx="8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What is </a:t>
            </a:r>
            <a:r>
              <a:rPr b="1" lang="en" sz="1500" u="sng">
                <a:solidFill>
                  <a:schemeClr val="dk1"/>
                </a:solidFill>
              </a:rPr>
              <a:t>different</a:t>
            </a:r>
            <a:r>
              <a:rPr b="1" lang="en" sz="1500">
                <a:solidFill>
                  <a:schemeClr val="dk1"/>
                </a:solidFill>
              </a:rPr>
              <a:t> when the line </a:t>
            </a: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set(“orange”, 40)</a:t>
            </a:r>
            <a:r>
              <a:rPr b="1" lang="en" sz="1500">
                <a:solidFill>
                  <a:schemeClr val="dk1"/>
                </a:solidFill>
              </a:rPr>
              <a:t> is executed?</a:t>
            </a:r>
            <a:endParaRPr sz="1500">
              <a:solidFill>
                <a:schemeClr val="dk1"/>
              </a:solidFill>
            </a:endParaRPr>
          </a:p>
        </p:txBody>
      </p:sp>
      <p:graphicFrame>
        <p:nvGraphicFramePr>
          <p:cNvPr id="582" name="Google Shape;582;p80"/>
          <p:cNvGraphicFramePr/>
          <p:nvPr/>
        </p:nvGraphicFramePr>
        <p:xfrm>
          <a:off x="237744" y="27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{479C5D5B-D950-46FE-A247-924851EB08F9}</a:tableStyleId>
              </a:tblPr>
              <a:tblGrid>
                <a:gridCol w="604125"/>
                <a:gridCol w="511850"/>
              </a:tblGrid>
              <a:tr h="57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583" name="Google Shape;583;p80"/>
          <p:cNvSpPr txBox="1"/>
          <p:nvPr/>
        </p:nvSpPr>
        <p:spPr>
          <a:xfrm>
            <a:off x="1419350" y="4540100"/>
            <a:ext cx="1206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{red: 70}</a:t>
            </a:r>
            <a:endParaRPr/>
          </a:p>
        </p:txBody>
      </p:sp>
      <p:cxnSp>
        <p:nvCxnSpPr>
          <p:cNvPr id="584" name="Google Shape;584;p80"/>
          <p:cNvCxnSpPr/>
          <p:nvPr/>
        </p:nvCxnSpPr>
        <p:spPr>
          <a:xfrm flipH="1" rot="10800000">
            <a:off x="1095875" y="30520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5" name="Google Shape;585;p80"/>
          <p:cNvSpPr txBox="1"/>
          <p:nvPr/>
        </p:nvSpPr>
        <p:spPr>
          <a:xfrm>
            <a:off x="1440750" y="2863700"/>
            <a:ext cx="990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{blue: 90}</a:t>
            </a:r>
            <a:endParaRPr/>
          </a:p>
        </p:txBody>
      </p:sp>
      <p:sp>
        <p:nvSpPr>
          <p:cNvPr id="586" name="Google Shape;586;p80"/>
          <p:cNvSpPr txBox="1"/>
          <p:nvPr/>
        </p:nvSpPr>
        <p:spPr>
          <a:xfrm>
            <a:off x="2517775" y="2863700"/>
            <a:ext cx="11211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{pink: 100}</a:t>
            </a:r>
            <a:endParaRPr/>
          </a:p>
        </p:txBody>
      </p:sp>
      <p:cxnSp>
        <p:nvCxnSpPr>
          <p:cNvPr id="587" name="Google Shape;587;p80"/>
          <p:cNvCxnSpPr/>
          <p:nvPr/>
        </p:nvCxnSpPr>
        <p:spPr>
          <a:xfrm flipH="1" rot="10800000">
            <a:off x="1095875" y="47284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8" name="Google Shape;588;p80"/>
          <p:cNvCxnSpPr/>
          <p:nvPr/>
        </p:nvCxnSpPr>
        <p:spPr>
          <a:xfrm>
            <a:off x="2333525" y="3054625"/>
            <a:ext cx="241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81"/>
          <p:cNvSpPr txBox="1"/>
          <p:nvPr/>
        </p:nvSpPr>
        <p:spPr>
          <a:xfrm>
            <a:off x="4716375" y="806775"/>
            <a:ext cx="4171800" cy="423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HashMap&lt;Key, Value&gt; using Separate Chaining has: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buckets: an array of lists of Entries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LoadFactor &gt; 0.5: expandCapacity()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... as before ...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newBuckets = new List[this.buckets.length * 2];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oldBuckets = this.buckets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 = newBuckets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 each list of entries in oldBuckets: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for each {k: v} in the list: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this.set(k, v)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4" name="Google Shape;594;p81"/>
          <p:cNvSpPr txBox="1"/>
          <p:nvPr/>
        </p:nvSpPr>
        <p:spPr>
          <a:xfrm>
            <a:off x="239175" y="806775"/>
            <a:ext cx="4171800" cy="17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Start buckets array with size 4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Use string length as the hash function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(In general this is a BAD hash function)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set("red", 70)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set("blue", 90)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set("pink", 100)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set("orange", 40)</a:t>
            </a:r>
            <a:endParaRPr sz="10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</a:t>
            </a:r>
            <a:r>
              <a:rPr lang="en" sz="10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purplish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", 30)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5" name="Google Shape;595;p81"/>
          <p:cNvSpPr txBox="1"/>
          <p:nvPr/>
        </p:nvSpPr>
        <p:spPr>
          <a:xfrm>
            <a:off x="162975" y="268700"/>
            <a:ext cx="8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What is </a:t>
            </a:r>
            <a:r>
              <a:rPr b="1" lang="en" sz="1500" u="sng">
                <a:solidFill>
                  <a:schemeClr val="dk1"/>
                </a:solidFill>
              </a:rPr>
              <a:t>different</a:t>
            </a:r>
            <a:r>
              <a:rPr b="1" lang="en" sz="1500">
                <a:solidFill>
                  <a:schemeClr val="dk1"/>
                </a:solidFill>
              </a:rPr>
              <a:t> when the line </a:t>
            </a: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set(“orange”, 40)</a:t>
            </a:r>
            <a:r>
              <a:rPr b="1" lang="en" sz="1500">
                <a:solidFill>
                  <a:schemeClr val="dk1"/>
                </a:solidFill>
              </a:rPr>
              <a:t> is executed?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  <p:graphicFrame>
        <p:nvGraphicFramePr>
          <p:cNvPr id="596" name="Google Shape;596;p81"/>
          <p:cNvGraphicFramePr/>
          <p:nvPr/>
        </p:nvGraphicFramePr>
        <p:xfrm>
          <a:off x="237744" y="27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{479C5D5B-D950-46FE-A247-924851EB08F9}</a:tableStyleId>
              </a:tblPr>
              <a:tblGrid>
                <a:gridCol w="604125"/>
                <a:gridCol w="511850"/>
              </a:tblGrid>
              <a:tr h="57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597" name="Google Shape;597;p81"/>
          <p:cNvSpPr txBox="1"/>
          <p:nvPr/>
        </p:nvSpPr>
        <p:spPr>
          <a:xfrm>
            <a:off x="1419350" y="4540100"/>
            <a:ext cx="1206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{red: 70}</a:t>
            </a:r>
            <a:endParaRPr/>
          </a:p>
        </p:txBody>
      </p:sp>
      <p:cxnSp>
        <p:nvCxnSpPr>
          <p:cNvPr id="598" name="Google Shape;598;p81"/>
          <p:cNvCxnSpPr/>
          <p:nvPr/>
        </p:nvCxnSpPr>
        <p:spPr>
          <a:xfrm flipH="1" rot="10800000">
            <a:off x="1095875" y="30520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9" name="Google Shape;599;p81"/>
          <p:cNvSpPr txBox="1"/>
          <p:nvPr/>
        </p:nvSpPr>
        <p:spPr>
          <a:xfrm>
            <a:off x="1440750" y="2863700"/>
            <a:ext cx="990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{blue: 90}</a:t>
            </a:r>
            <a:endParaRPr/>
          </a:p>
        </p:txBody>
      </p:sp>
      <p:sp>
        <p:nvSpPr>
          <p:cNvPr id="600" name="Google Shape;600;p81"/>
          <p:cNvSpPr txBox="1"/>
          <p:nvPr/>
        </p:nvSpPr>
        <p:spPr>
          <a:xfrm>
            <a:off x="2517775" y="2863700"/>
            <a:ext cx="11211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{pink: 100}</a:t>
            </a:r>
            <a:endParaRPr/>
          </a:p>
        </p:txBody>
      </p:sp>
      <p:cxnSp>
        <p:nvCxnSpPr>
          <p:cNvPr id="601" name="Google Shape;601;p81"/>
          <p:cNvCxnSpPr/>
          <p:nvPr/>
        </p:nvCxnSpPr>
        <p:spPr>
          <a:xfrm flipH="1" rot="10800000">
            <a:off x="1095875" y="47284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" name="Google Shape;602;p81"/>
          <p:cNvCxnSpPr/>
          <p:nvPr/>
        </p:nvCxnSpPr>
        <p:spPr>
          <a:xfrm>
            <a:off x="2333525" y="3054625"/>
            <a:ext cx="241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3" name="Google Shape;603;p81"/>
          <p:cNvSpPr txBox="1"/>
          <p:nvPr/>
        </p:nvSpPr>
        <p:spPr>
          <a:xfrm>
            <a:off x="2549450" y="3839825"/>
            <a:ext cx="2049000" cy="1066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0000"/>
                </a:solidFill>
              </a:rPr>
              <a:t>expandCapacityis called!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solidFill>
                <a:srgbClr val="FF0000"/>
              </a:solidFill>
            </a:endParaRPr>
          </a:p>
        </p:txBody>
      </p:sp>
      <p:sp>
        <p:nvSpPr>
          <p:cNvPr id="604" name="Google Shape;604;p81"/>
          <p:cNvSpPr txBox="1"/>
          <p:nvPr/>
        </p:nvSpPr>
        <p:spPr>
          <a:xfrm>
            <a:off x="2473250" y="3267125"/>
            <a:ext cx="216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82"/>
          <p:cNvSpPr txBox="1"/>
          <p:nvPr/>
        </p:nvSpPr>
        <p:spPr>
          <a:xfrm>
            <a:off x="4716375" y="806775"/>
            <a:ext cx="4171800" cy="423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HashMap&lt;Key, Value&gt; using Separate Chaining has: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buckets: an array of lists of Entries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LoadFactor &gt; 0.5: expandCapacity()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... as before ...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newBuckets = new List[this.buckets.length * 2];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oldBuckets = this.buckets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 = newBuckets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 each list of entries in oldBuckets: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for each {k: v} in the list: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this.set(k, v)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0" name="Google Shape;610;p82"/>
          <p:cNvSpPr txBox="1"/>
          <p:nvPr/>
        </p:nvSpPr>
        <p:spPr>
          <a:xfrm>
            <a:off x="239175" y="806775"/>
            <a:ext cx="4171800" cy="17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Start buckets array with size 4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Use string length as the hash function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(In general this is a BAD hash function)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set("red", 70)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set("blue", 90)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set("pink", 100)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set("orange", 40)</a:t>
            </a:r>
            <a:endParaRPr sz="10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</a:t>
            </a:r>
            <a:r>
              <a:rPr lang="en" sz="10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purplish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", 30)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1" name="Google Shape;611;p82"/>
          <p:cNvSpPr txBox="1"/>
          <p:nvPr/>
        </p:nvSpPr>
        <p:spPr>
          <a:xfrm>
            <a:off x="162975" y="268700"/>
            <a:ext cx="8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What does the HashMap look like after </a:t>
            </a: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expandCapacity</a:t>
            </a:r>
            <a:r>
              <a:rPr b="1" lang="en" sz="1500">
                <a:solidFill>
                  <a:schemeClr val="dk1"/>
                </a:solidFill>
              </a:rPr>
              <a:t> is called in </a:t>
            </a: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set(“orange”, 40)</a:t>
            </a:r>
            <a:r>
              <a:rPr b="1" lang="en" sz="1500">
                <a:solidFill>
                  <a:schemeClr val="dk1"/>
                </a:solidFill>
              </a:rPr>
              <a:t>?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  <p:graphicFrame>
        <p:nvGraphicFramePr>
          <p:cNvPr id="612" name="Google Shape;612;p82"/>
          <p:cNvGraphicFramePr/>
          <p:nvPr/>
        </p:nvGraphicFramePr>
        <p:xfrm>
          <a:off x="237744" y="27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{479C5D5B-D950-46FE-A247-924851EB08F9}</a:tableStyleId>
              </a:tblPr>
              <a:tblGrid>
                <a:gridCol w="435000"/>
                <a:gridCol w="382850"/>
              </a:tblGrid>
              <a:tr h="55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613" name="Google Shape;613;p82"/>
          <p:cNvGraphicFramePr/>
          <p:nvPr/>
        </p:nvGraphicFramePr>
        <p:xfrm>
          <a:off x="2447544" y="27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{479C5D5B-D950-46FE-A247-924851EB08F9}</a:tableStyleId>
              </a:tblPr>
              <a:tblGrid>
                <a:gridCol w="435000"/>
                <a:gridCol w="382850"/>
              </a:tblGrid>
              <a:tr h="55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83"/>
          <p:cNvSpPr txBox="1"/>
          <p:nvPr/>
        </p:nvSpPr>
        <p:spPr>
          <a:xfrm>
            <a:off x="4716375" y="806775"/>
            <a:ext cx="4171800" cy="423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HashMap&lt;Key, Value&gt; using Separate Chaining has: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buckets: an array of lists of Entries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LoadFactor &gt; 0.5: expandCapacity()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... as before ...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newBuckets = new List[this.buckets.length * 2];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oldBuckets = this.buckets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 = newBuckets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 each list of entries in oldBuckets: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for each {k: v} in the list: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this.set(k, v)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9" name="Google Shape;619;p83"/>
          <p:cNvSpPr txBox="1"/>
          <p:nvPr/>
        </p:nvSpPr>
        <p:spPr>
          <a:xfrm>
            <a:off x="239175" y="806775"/>
            <a:ext cx="4171800" cy="17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Start buckets array with size 4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Use string length as the hash function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(In general this is a BAD hash function)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set("red", 70)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set("blue", 90)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set("pink", 100)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set("orange", 40)</a:t>
            </a:r>
            <a:endParaRPr sz="10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</a:t>
            </a:r>
            <a:r>
              <a:rPr lang="en" sz="10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purplish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", 30)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0" name="Google Shape;620;p83"/>
          <p:cNvSpPr txBox="1"/>
          <p:nvPr/>
        </p:nvSpPr>
        <p:spPr>
          <a:xfrm>
            <a:off x="162975" y="268700"/>
            <a:ext cx="8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What does the HashMap look like after </a:t>
            </a: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expandCapacity</a:t>
            </a:r>
            <a:r>
              <a:rPr b="1" lang="en" sz="1500">
                <a:solidFill>
                  <a:schemeClr val="dk1"/>
                </a:solidFill>
              </a:rPr>
              <a:t> is called in </a:t>
            </a: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set(“orange”, 40)</a:t>
            </a:r>
            <a:r>
              <a:rPr b="1" lang="en" sz="1500">
                <a:solidFill>
                  <a:schemeClr val="dk1"/>
                </a:solidFill>
              </a:rPr>
              <a:t>?</a:t>
            </a:r>
            <a:endParaRPr sz="1500">
              <a:solidFill>
                <a:schemeClr val="dk1"/>
              </a:solidFill>
            </a:endParaRPr>
          </a:p>
        </p:txBody>
      </p:sp>
      <p:graphicFrame>
        <p:nvGraphicFramePr>
          <p:cNvPr id="621" name="Google Shape;621;p83"/>
          <p:cNvGraphicFramePr/>
          <p:nvPr/>
        </p:nvGraphicFramePr>
        <p:xfrm>
          <a:off x="237744" y="27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{479C5D5B-D950-46FE-A247-924851EB08F9}</a:tableStyleId>
              </a:tblPr>
              <a:tblGrid>
                <a:gridCol w="435000"/>
                <a:gridCol w="382850"/>
              </a:tblGrid>
              <a:tr h="55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622" name="Google Shape;622;p83"/>
          <p:cNvGraphicFramePr/>
          <p:nvPr/>
        </p:nvGraphicFramePr>
        <p:xfrm>
          <a:off x="2447544" y="27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{479C5D5B-D950-46FE-A247-924851EB08F9}</a:tableStyleId>
              </a:tblPr>
              <a:tblGrid>
                <a:gridCol w="435000"/>
                <a:gridCol w="382850"/>
              </a:tblGrid>
              <a:tr h="55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cxnSp>
        <p:nvCxnSpPr>
          <p:cNvPr id="623" name="Google Shape;623;p83"/>
          <p:cNvCxnSpPr/>
          <p:nvPr/>
        </p:nvCxnSpPr>
        <p:spPr>
          <a:xfrm flipH="1" rot="10800000">
            <a:off x="3000875" y="3052075"/>
            <a:ext cx="344400" cy="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4" name="Google Shape;624;p83"/>
          <p:cNvSpPr txBox="1"/>
          <p:nvPr/>
        </p:nvSpPr>
        <p:spPr>
          <a:xfrm>
            <a:off x="3230275" y="2882125"/>
            <a:ext cx="14667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0000"/>
                </a:solidFill>
              </a:rPr>
              <a:t>  {blue: 90} - {pink: 100}</a:t>
            </a:r>
            <a:endParaRPr b="1" sz="800">
              <a:solidFill>
                <a:srgbClr val="FF0000"/>
              </a:solidFill>
            </a:endParaRPr>
          </a:p>
        </p:txBody>
      </p:sp>
      <p:cxnSp>
        <p:nvCxnSpPr>
          <p:cNvPr id="625" name="Google Shape;625;p83"/>
          <p:cNvCxnSpPr/>
          <p:nvPr/>
        </p:nvCxnSpPr>
        <p:spPr>
          <a:xfrm flipH="1" rot="10800000">
            <a:off x="791075" y="4652275"/>
            <a:ext cx="344400" cy="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6" name="Google Shape;626;p83"/>
          <p:cNvSpPr txBox="1"/>
          <p:nvPr/>
        </p:nvSpPr>
        <p:spPr>
          <a:xfrm>
            <a:off x="1020475" y="4482325"/>
            <a:ext cx="14667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0000"/>
                </a:solidFill>
              </a:rPr>
              <a:t>  {red: 70}</a:t>
            </a:r>
            <a:endParaRPr b="1" sz="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84"/>
          <p:cNvSpPr txBox="1"/>
          <p:nvPr/>
        </p:nvSpPr>
        <p:spPr>
          <a:xfrm>
            <a:off x="4716375" y="806775"/>
            <a:ext cx="4171800" cy="423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HashMap&lt;Key, Value&gt; using Separate Chaining has: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buckets: an array of lists of Entries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LoadFactor &gt; 0.5: expandCapacity()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... as before ...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newBuckets = new List[this.buckets.length * 2];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oldBuckets = this.buckets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 = newBuckets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 each list of entries in oldBuckets: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for each {k: v} in the list: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this.set(k, v)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2" name="Google Shape;632;p84"/>
          <p:cNvSpPr txBox="1"/>
          <p:nvPr/>
        </p:nvSpPr>
        <p:spPr>
          <a:xfrm>
            <a:off x="239175" y="806775"/>
            <a:ext cx="4171800" cy="17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Start buckets array with size 4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Use string length as the hash function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(In general this is a BAD hash function)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set("red", 70)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set("blue", 90)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set("pink", 100)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set("orange", 40)</a:t>
            </a:r>
            <a:endParaRPr sz="10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</a:t>
            </a:r>
            <a:r>
              <a:rPr lang="en" sz="10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purplish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", 30)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3" name="Google Shape;633;p84"/>
          <p:cNvSpPr txBox="1"/>
          <p:nvPr/>
        </p:nvSpPr>
        <p:spPr>
          <a:xfrm>
            <a:off x="162975" y="268700"/>
            <a:ext cx="8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What does the HashMap look like after set(“orange”, 40) is called?</a:t>
            </a:r>
            <a:endParaRPr sz="1500">
              <a:solidFill>
                <a:schemeClr val="dk1"/>
              </a:solidFill>
            </a:endParaRPr>
          </a:p>
        </p:txBody>
      </p:sp>
      <p:graphicFrame>
        <p:nvGraphicFramePr>
          <p:cNvPr id="634" name="Google Shape;634;p84"/>
          <p:cNvGraphicFramePr/>
          <p:nvPr/>
        </p:nvGraphicFramePr>
        <p:xfrm>
          <a:off x="237744" y="27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{479C5D5B-D950-46FE-A247-924851EB08F9}</a:tableStyleId>
              </a:tblPr>
              <a:tblGrid>
                <a:gridCol w="435000"/>
                <a:gridCol w="382850"/>
              </a:tblGrid>
              <a:tr h="55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635" name="Google Shape;635;p84"/>
          <p:cNvGraphicFramePr/>
          <p:nvPr/>
        </p:nvGraphicFramePr>
        <p:xfrm>
          <a:off x="2447544" y="27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{479C5D5B-D950-46FE-A247-924851EB08F9}</a:tableStyleId>
              </a:tblPr>
              <a:tblGrid>
                <a:gridCol w="435000"/>
                <a:gridCol w="382850"/>
              </a:tblGrid>
              <a:tr h="55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cxnSp>
        <p:nvCxnSpPr>
          <p:cNvPr id="636" name="Google Shape;636;p84"/>
          <p:cNvCxnSpPr/>
          <p:nvPr/>
        </p:nvCxnSpPr>
        <p:spPr>
          <a:xfrm flipH="1" rot="10800000">
            <a:off x="3000875" y="30520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7" name="Google Shape;637;p84"/>
          <p:cNvSpPr txBox="1"/>
          <p:nvPr/>
        </p:nvSpPr>
        <p:spPr>
          <a:xfrm>
            <a:off x="3230275" y="2882125"/>
            <a:ext cx="14667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  {blue: 90} - {pink: 100}</a:t>
            </a:r>
            <a:endParaRPr b="1" sz="800"/>
          </a:p>
        </p:txBody>
      </p:sp>
      <p:cxnSp>
        <p:nvCxnSpPr>
          <p:cNvPr id="638" name="Google Shape;638;p84"/>
          <p:cNvCxnSpPr/>
          <p:nvPr/>
        </p:nvCxnSpPr>
        <p:spPr>
          <a:xfrm flipH="1" rot="10800000">
            <a:off x="791075" y="46522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9" name="Google Shape;639;p84"/>
          <p:cNvSpPr txBox="1"/>
          <p:nvPr/>
        </p:nvSpPr>
        <p:spPr>
          <a:xfrm>
            <a:off x="1020475" y="4482325"/>
            <a:ext cx="14667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  {red: 70}</a:t>
            </a:r>
            <a:endParaRPr b="1" sz="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85"/>
          <p:cNvSpPr txBox="1"/>
          <p:nvPr/>
        </p:nvSpPr>
        <p:spPr>
          <a:xfrm>
            <a:off x="4716375" y="806775"/>
            <a:ext cx="4171800" cy="423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HashMap&lt;Key, Value&gt; using Separate Chaining has: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buckets: an array of lists of Entries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LoadFactor &gt; 0.5: expandCapacity()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... as before ...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newBuckets = new List[this.buckets.length * 2];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oldBuckets = this.buckets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 = newBuckets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 each list of entries in oldBuckets: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for each {k: v} in the list: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this.set(k, v)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5" name="Google Shape;645;p85"/>
          <p:cNvSpPr txBox="1"/>
          <p:nvPr/>
        </p:nvSpPr>
        <p:spPr>
          <a:xfrm>
            <a:off x="239175" y="806775"/>
            <a:ext cx="4171800" cy="17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Start buckets array with size 4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Use string length as the hash function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(In general this is a BAD hash function)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set("red", 70)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set("blue", 90)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set("pink", 100)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set("orange", 40)</a:t>
            </a:r>
            <a:endParaRPr sz="10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</a:t>
            </a:r>
            <a:r>
              <a:rPr lang="en" sz="10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purplish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", 30)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6" name="Google Shape;646;p85"/>
          <p:cNvSpPr txBox="1"/>
          <p:nvPr/>
        </p:nvSpPr>
        <p:spPr>
          <a:xfrm>
            <a:off x="162975" y="268700"/>
            <a:ext cx="8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What does the HashMap look like after set(“orange”, 40) is called?</a:t>
            </a:r>
            <a:endParaRPr sz="1500">
              <a:solidFill>
                <a:schemeClr val="dk1"/>
              </a:solidFill>
            </a:endParaRPr>
          </a:p>
        </p:txBody>
      </p:sp>
      <p:graphicFrame>
        <p:nvGraphicFramePr>
          <p:cNvPr id="647" name="Google Shape;647;p85"/>
          <p:cNvGraphicFramePr/>
          <p:nvPr/>
        </p:nvGraphicFramePr>
        <p:xfrm>
          <a:off x="237744" y="27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{479C5D5B-D950-46FE-A247-924851EB08F9}</a:tableStyleId>
              </a:tblPr>
              <a:tblGrid>
                <a:gridCol w="435000"/>
                <a:gridCol w="382850"/>
              </a:tblGrid>
              <a:tr h="55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648" name="Google Shape;648;p85"/>
          <p:cNvGraphicFramePr/>
          <p:nvPr/>
        </p:nvGraphicFramePr>
        <p:xfrm>
          <a:off x="2447544" y="27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{479C5D5B-D950-46FE-A247-924851EB08F9}</a:tableStyleId>
              </a:tblPr>
              <a:tblGrid>
                <a:gridCol w="435000"/>
                <a:gridCol w="382850"/>
              </a:tblGrid>
              <a:tr h="55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cxnSp>
        <p:nvCxnSpPr>
          <p:cNvPr id="649" name="Google Shape;649;p85"/>
          <p:cNvCxnSpPr/>
          <p:nvPr/>
        </p:nvCxnSpPr>
        <p:spPr>
          <a:xfrm flipH="1" rot="10800000">
            <a:off x="3000875" y="30520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0" name="Google Shape;650;p85"/>
          <p:cNvSpPr txBox="1"/>
          <p:nvPr/>
        </p:nvSpPr>
        <p:spPr>
          <a:xfrm>
            <a:off x="3230275" y="2882125"/>
            <a:ext cx="14667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  {blue: 90} - {pink: 100}</a:t>
            </a:r>
            <a:endParaRPr b="1" sz="800"/>
          </a:p>
        </p:txBody>
      </p:sp>
      <p:cxnSp>
        <p:nvCxnSpPr>
          <p:cNvPr id="651" name="Google Shape;651;p85"/>
          <p:cNvCxnSpPr/>
          <p:nvPr/>
        </p:nvCxnSpPr>
        <p:spPr>
          <a:xfrm flipH="1" rot="10800000">
            <a:off x="791075" y="46522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2" name="Google Shape;652;p85"/>
          <p:cNvSpPr txBox="1"/>
          <p:nvPr/>
        </p:nvSpPr>
        <p:spPr>
          <a:xfrm>
            <a:off x="1020475" y="4482325"/>
            <a:ext cx="14667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  {red: 70}</a:t>
            </a:r>
            <a:endParaRPr b="1" sz="800"/>
          </a:p>
        </p:txBody>
      </p:sp>
      <p:cxnSp>
        <p:nvCxnSpPr>
          <p:cNvPr id="653" name="Google Shape;653;p85"/>
          <p:cNvCxnSpPr/>
          <p:nvPr/>
        </p:nvCxnSpPr>
        <p:spPr>
          <a:xfrm flipH="1" rot="10800000">
            <a:off x="3000875" y="4118875"/>
            <a:ext cx="344400" cy="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4" name="Google Shape;654;p85"/>
          <p:cNvSpPr txBox="1"/>
          <p:nvPr/>
        </p:nvSpPr>
        <p:spPr>
          <a:xfrm>
            <a:off x="3230275" y="3948925"/>
            <a:ext cx="14667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0000"/>
                </a:solidFill>
              </a:rPr>
              <a:t>  {orange: 40}</a:t>
            </a:r>
            <a:endParaRPr b="1" sz="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DefaultMap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86"/>
          <p:cNvSpPr txBox="1"/>
          <p:nvPr/>
        </p:nvSpPr>
        <p:spPr>
          <a:xfrm>
            <a:off x="4716375" y="806775"/>
            <a:ext cx="4171800" cy="423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HashMap&lt;Key, Value&gt; using Separate Chaining has: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buckets: an array of lists of Entries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LoadFactor &gt; 0.5: expandCapacity()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... as before ...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newBuckets = new List[this.buckets.length * 2];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oldBuckets = this.buckets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 = newBuckets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 each list of entries in oldBuckets: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for each {k: v} in the list: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this.set(k, v)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0" name="Google Shape;660;p86"/>
          <p:cNvSpPr txBox="1"/>
          <p:nvPr/>
        </p:nvSpPr>
        <p:spPr>
          <a:xfrm>
            <a:off x="239175" y="806775"/>
            <a:ext cx="4171800" cy="17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Start buckets array with size 4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Use string length as the hash function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(In general this is a BAD hash function)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set("red", 70)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set("blue", 90)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set("pink", 100)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set("orange", 40)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set("</a:t>
            </a:r>
            <a:r>
              <a:rPr lang="en" sz="1000">
                <a:solidFill>
                  <a:srgbClr val="22222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purplish</a:t>
            </a:r>
            <a:r>
              <a:rPr lang="en" sz="10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", 30)</a:t>
            </a:r>
            <a:endParaRPr sz="10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1" name="Google Shape;661;p86"/>
          <p:cNvSpPr txBox="1"/>
          <p:nvPr/>
        </p:nvSpPr>
        <p:spPr>
          <a:xfrm>
            <a:off x="162975" y="268700"/>
            <a:ext cx="8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What does the HashMap look like after set(“purplish”, 40) is called?</a:t>
            </a:r>
            <a:endParaRPr sz="1500">
              <a:solidFill>
                <a:schemeClr val="dk1"/>
              </a:solidFill>
            </a:endParaRPr>
          </a:p>
        </p:txBody>
      </p:sp>
      <p:graphicFrame>
        <p:nvGraphicFramePr>
          <p:cNvPr id="662" name="Google Shape;662;p86"/>
          <p:cNvGraphicFramePr/>
          <p:nvPr/>
        </p:nvGraphicFramePr>
        <p:xfrm>
          <a:off x="237744" y="27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{479C5D5B-D950-46FE-A247-924851EB08F9}</a:tableStyleId>
              </a:tblPr>
              <a:tblGrid>
                <a:gridCol w="435000"/>
                <a:gridCol w="382850"/>
              </a:tblGrid>
              <a:tr h="55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663" name="Google Shape;663;p86"/>
          <p:cNvGraphicFramePr/>
          <p:nvPr/>
        </p:nvGraphicFramePr>
        <p:xfrm>
          <a:off x="2447544" y="27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{479C5D5B-D950-46FE-A247-924851EB08F9}</a:tableStyleId>
              </a:tblPr>
              <a:tblGrid>
                <a:gridCol w="435000"/>
                <a:gridCol w="382850"/>
              </a:tblGrid>
              <a:tr h="55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cxnSp>
        <p:nvCxnSpPr>
          <p:cNvPr id="664" name="Google Shape;664;p86"/>
          <p:cNvCxnSpPr/>
          <p:nvPr/>
        </p:nvCxnSpPr>
        <p:spPr>
          <a:xfrm flipH="1" rot="10800000">
            <a:off x="3000875" y="30520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5" name="Google Shape;665;p86"/>
          <p:cNvSpPr txBox="1"/>
          <p:nvPr/>
        </p:nvSpPr>
        <p:spPr>
          <a:xfrm>
            <a:off x="3230275" y="2882125"/>
            <a:ext cx="14667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  {blue: 90} - {pink: 100}</a:t>
            </a:r>
            <a:endParaRPr b="1" sz="800"/>
          </a:p>
        </p:txBody>
      </p:sp>
      <p:cxnSp>
        <p:nvCxnSpPr>
          <p:cNvPr id="666" name="Google Shape;666;p86"/>
          <p:cNvCxnSpPr/>
          <p:nvPr/>
        </p:nvCxnSpPr>
        <p:spPr>
          <a:xfrm flipH="1" rot="10800000">
            <a:off x="791075" y="46522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7" name="Google Shape;667;p86"/>
          <p:cNvSpPr txBox="1"/>
          <p:nvPr/>
        </p:nvSpPr>
        <p:spPr>
          <a:xfrm>
            <a:off x="1020475" y="4482325"/>
            <a:ext cx="14667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  {red: 70}</a:t>
            </a:r>
            <a:endParaRPr b="1" sz="800"/>
          </a:p>
        </p:txBody>
      </p:sp>
      <p:cxnSp>
        <p:nvCxnSpPr>
          <p:cNvPr id="668" name="Google Shape;668;p86"/>
          <p:cNvCxnSpPr/>
          <p:nvPr/>
        </p:nvCxnSpPr>
        <p:spPr>
          <a:xfrm flipH="1" rot="10800000">
            <a:off x="3000875" y="41188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9" name="Google Shape;669;p86"/>
          <p:cNvSpPr txBox="1"/>
          <p:nvPr/>
        </p:nvSpPr>
        <p:spPr>
          <a:xfrm>
            <a:off x="3230275" y="3948925"/>
            <a:ext cx="14667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  {orange: 40}</a:t>
            </a:r>
            <a:endParaRPr b="1" sz="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87"/>
          <p:cNvSpPr txBox="1"/>
          <p:nvPr/>
        </p:nvSpPr>
        <p:spPr>
          <a:xfrm>
            <a:off x="4716375" y="806775"/>
            <a:ext cx="4171800" cy="423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HashMap&lt;Key, Value&gt; using Separate Chaining has: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buckets: an array of lists of Entries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LoadFactor &gt; 0.5: expandCapacity()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... as before ...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newBuckets = new List[this.buckets.length * 2];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oldBuckets = this.buckets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 = newBuckets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 each list of entries in oldBuckets: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for each {k: v} in the list: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this.set(k, v)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5" name="Google Shape;675;p87"/>
          <p:cNvSpPr txBox="1"/>
          <p:nvPr/>
        </p:nvSpPr>
        <p:spPr>
          <a:xfrm>
            <a:off x="239175" y="806775"/>
            <a:ext cx="4171800" cy="17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Start buckets array with size 4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Use string length as the hash function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(In general this is a BAD hash function)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set("red", 70)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set("blue", 90)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set("pink", 100)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set("orange", 40)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set("</a:t>
            </a:r>
            <a:r>
              <a:rPr lang="en" sz="1000">
                <a:solidFill>
                  <a:srgbClr val="22222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purplish</a:t>
            </a:r>
            <a:r>
              <a:rPr lang="en" sz="10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", 30)</a:t>
            </a:r>
            <a:endParaRPr sz="10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6" name="Google Shape;676;p87"/>
          <p:cNvSpPr txBox="1"/>
          <p:nvPr/>
        </p:nvSpPr>
        <p:spPr>
          <a:xfrm>
            <a:off x="162975" y="268700"/>
            <a:ext cx="8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What does the HashMap look like after set(“purplish”, 30) is called?</a:t>
            </a:r>
            <a:endParaRPr sz="1500">
              <a:solidFill>
                <a:schemeClr val="dk1"/>
              </a:solidFill>
            </a:endParaRPr>
          </a:p>
        </p:txBody>
      </p:sp>
      <p:graphicFrame>
        <p:nvGraphicFramePr>
          <p:cNvPr id="677" name="Google Shape;677;p87"/>
          <p:cNvGraphicFramePr/>
          <p:nvPr/>
        </p:nvGraphicFramePr>
        <p:xfrm>
          <a:off x="237744" y="27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{479C5D5B-D950-46FE-A247-924851EB08F9}</a:tableStyleId>
              </a:tblPr>
              <a:tblGrid>
                <a:gridCol w="435000"/>
                <a:gridCol w="382850"/>
              </a:tblGrid>
              <a:tr h="55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678" name="Google Shape;678;p87"/>
          <p:cNvGraphicFramePr/>
          <p:nvPr/>
        </p:nvGraphicFramePr>
        <p:xfrm>
          <a:off x="2447544" y="27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{479C5D5B-D950-46FE-A247-924851EB08F9}</a:tableStyleId>
              </a:tblPr>
              <a:tblGrid>
                <a:gridCol w="435000"/>
                <a:gridCol w="382850"/>
              </a:tblGrid>
              <a:tr h="55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cxnSp>
        <p:nvCxnSpPr>
          <p:cNvPr id="679" name="Google Shape;679;p87"/>
          <p:cNvCxnSpPr/>
          <p:nvPr/>
        </p:nvCxnSpPr>
        <p:spPr>
          <a:xfrm flipH="1" rot="10800000">
            <a:off x="3000875" y="30520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0" name="Google Shape;680;p87"/>
          <p:cNvSpPr txBox="1"/>
          <p:nvPr/>
        </p:nvSpPr>
        <p:spPr>
          <a:xfrm>
            <a:off x="3230275" y="2882125"/>
            <a:ext cx="14667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  {blue: 90} - {pink: 100}</a:t>
            </a:r>
            <a:endParaRPr b="1" sz="800"/>
          </a:p>
        </p:txBody>
      </p:sp>
      <p:cxnSp>
        <p:nvCxnSpPr>
          <p:cNvPr id="681" name="Google Shape;681;p87"/>
          <p:cNvCxnSpPr/>
          <p:nvPr/>
        </p:nvCxnSpPr>
        <p:spPr>
          <a:xfrm flipH="1" rot="10800000">
            <a:off x="791075" y="46522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2" name="Google Shape;682;p87"/>
          <p:cNvSpPr txBox="1"/>
          <p:nvPr/>
        </p:nvSpPr>
        <p:spPr>
          <a:xfrm>
            <a:off x="1020475" y="4482325"/>
            <a:ext cx="14667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  {red: 70}</a:t>
            </a:r>
            <a:endParaRPr b="1" sz="800"/>
          </a:p>
        </p:txBody>
      </p:sp>
      <p:cxnSp>
        <p:nvCxnSpPr>
          <p:cNvPr id="683" name="Google Shape;683;p87"/>
          <p:cNvCxnSpPr/>
          <p:nvPr/>
        </p:nvCxnSpPr>
        <p:spPr>
          <a:xfrm flipH="1" rot="10800000">
            <a:off x="3000875" y="4118875"/>
            <a:ext cx="34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4" name="Google Shape;684;p87"/>
          <p:cNvSpPr txBox="1"/>
          <p:nvPr/>
        </p:nvSpPr>
        <p:spPr>
          <a:xfrm>
            <a:off x="3230275" y="3948925"/>
            <a:ext cx="14667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  {orange: 40}</a:t>
            </a:r>
            <a:endParaRPr b="1" sz="800"/>
          </a:p>
        </p:txBody>
      </p:sp>
      <p:cxnSp>
        <p:nvCxnSpPr>
          <p:cNvPr id="685" name="Google Shape;685;p87"/>
          <p:cNvCxnSpPr/>
          <p:nvPr/>
        </p:nvCxnSpPr>
        <p:spPr>
          <a:xfrm flipH="1" rot="10800000">
            <a:off x="791075" y="3052075"/>
            <a:ext cx="344400" cy="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6" name="Google Shape;686;p87"/>
          <p:cNvSpPr txBox="1"/>
          <p:nvPr/>
        </p:nvSpPr>
        <p:spPr>
          <a:xfrm>
            <a:off x="1020475" y="2882125"/>
            <a:ext cx="14667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0000"/>
                </a:solidFill>
              </a:rPr>
              <a:t>  {purplish: 30}</a:t>
            </a:r>
            <a:endParaRPr b="1" sz="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8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HashMaps - Linear Probing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89"/>
          <p:cNvSpPr txBox="1"/>
          <p:nvPr/>
        </p:nvSpPr>
        <p:spPr>
          <a:xfrm>
            <a:off x="4716375" y="806775"/>
            <a:ext cx="4171800" cy="412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HashMap&lt;Key, Value&gt; using Linear Probing has:</a:t>
            </a:r>
            <a:endParaRPr b="1"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Roboto Mono"/>
              <a:buChar char="●"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Roboto Mono"/>
              <a:buChar char="●"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buckets: an array of Entries (not of lists of Entries!)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Roboto Mono"/>
              <a:buChar char="●"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b="1"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loadFactor &gt; 0.67: expandCapacity()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array length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b.value = value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key not in table, add it at first index containing null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this.buckets[index] = {key: value}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 return b.value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haven't found the key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return null/throw exception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b="1"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newEntries = new Entry[this.buckets.length * 2];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oldEntries = this.buckets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 = newEntries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 each entry {k:v} in oldEntries: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this.set(k, v)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7" name="Google Shape;697;p89"/>
          <p:cNvSpPr txBox="1"/>
          <p:nvPr/>
        </p:nvSpPr>
        <p:spPr>
          <a:xfrm>
            <a:off x="239175" y="806775"/>
            <a:ext cx="4171800" cy="129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Start buckets array with size 4, containing null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ASCII code as hash function ("a" = 97)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set("b", 70) # note 98 % 4 is 2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set("f", 90)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set("f", 100)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8" name="Google Shape;698;p89"/>
          <p:cNvSpPr txBox="1"/>
          <p:nvPr/>
        </p:nvSpPr>
        <p:spPr>
          <a:xfrm>
            <a:off x="162975" y="268700"/>
            <a:ext cx="8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What does the HashMap below look like after the example code has executed?</a:t>
            </a:r>
            <a:endParaRPr sz="1500">
              <a:solidFill>
                <a:schemeClr val="dk1"/>
              </a:solidFill>
            </a:endParaRPr>
          </a:p>
        </p:txBody>
      </p:sp>
      <p:graphicFrame>
        <p:nvGraphicFramePr>
          <p:cNvPr id="699" name="Google Shape;699;p89"/>
          <p:cNvGraphicFramePr/>
          <p:nvPr/>
        </p:nvGraphicFramePr>
        <p:xfrm>
          <a:off x="237744" y="24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{479C5D5B-D950-46FE-A247-924851EB08F9}</a:tableStyleId>
              </a:tblPr>
              <a:tblGrid>
                <a:gridCol w="604125"/>
                <a:gridCol w="511850"/>
              </a:tblGrid>
              <a:tr h="57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90"/>
          <p:cNvSpPr txBox="1"/>
          <p:nvPr/>
        </p:nvSpPr>
        <p:spPr>
          <a:xfrm>
            <a:off x="4716375" y="806775"/>
            <a:ext cx="4171800" cy="412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HashMap&lt;Key, Value&gt; using Linear Probing has:</a:t>
            </a:r>
            <a:endParaRPr b="1"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Roboto Mono"/>
              <a:buChar char="●"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Roboto Mono"/>
              <a:buChar char="●"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buckets: an array of Entries (not of lists of Entries!)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Roboto Mono"/>
              <a:buChar char="●"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b="1"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loadFactor &gt; 0.67: expandCapacity()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array length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b.value = value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key not in table, add it at first index containing null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this.buckets[index] = {key: value}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 return b.value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haven't found the key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return null/throw exception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b="1"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newEntries = new Entry[this.buckets.length * 2];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oldEntries = this.buckets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 = newEntries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 each entry {k:v} in oldEntries: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this.set(k, v)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05" name="Google Shape;705;p90"/>
          <p:cNvSpPr txBox="1"/>
          <p:nvPr/>
        </p:nvSpPr>
        <p:spPr>
          <a:xfrm>
            <a:off x="239175" y="806775"/>
            <a:ext cx="4171800" cy="129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Start buckets array with size 4, containing null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ASCII code as hash function ("a" = 97)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set("b", 70) # note 98 % 4 is 2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set("f", 90)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set("f", 100)</a:t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06" name="Google Shape;706;p90"/>
          <p:cNvSpPr txBox="1"/>
          <p:nvPr/>
        </p:nvSpPr>
        <p:spPr>
          <a:xfrm>
            <a:off x="162975" y="268700"/>
            <a:ext cx="8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What does the HashMap below look like after the example code has executed?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  <p:graphicFrame>
        <p:nvGraphicFramePr>
          <p:cNvPr id="707" name="Google Shape;707;p90"/>
          <p:cNvGraphicFramePr/>
          <p:nvPr/>
        </p:nvGraphicFramePr>
        <p:xfrm>
          <a:off x="237744" y="24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{479C5D5B-D950-46FE-A247-924851EB08F9}</a:tableStyleId>
              </a:tblPr>
              <a:tblGrid>
                <a:gridCol w="604125"/>
                <a:gridCol w="511850"/>
              </a:tblGrid>
              <a:tr h="57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708" name="Google Shape;708;p90"/>
          <p:cNvSpPr txBox="1"/>
          <p:nvPr/>
        </p:nvSpPr>
        <p:spPr>
          <a:xfrm>
            <a:off x="1419350" y="4235300"/>
            <a:ext cx="1206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{f: 100}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709" name="Google Shape;709;p90"/>
          <p:cNvCxnSpPr/>
          <p:nvPr/>
        </p:nvCxnSpPr>
        <p:spPr>
          <a:xfrm flipH="1" rot="10800000">
            <a:off x="1095875" y="3890275"/>
            <a:ext cx="344400" cy="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0" name="Google Shape;710;p90"/>
          <p:cNvSpPr txBox="1"/>
          <p:nvPr/>
        </p:nvSpPr>
        <p:spPr>
          <a:xfrm>
            <a:off x="1440750" y="3701900"/>
            <a:ext cx="990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{b: 70}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711" name="Google Shape;711;p90"/>
          <p:cNvCxnSpPr/>
          <p:nvPr/>
        </p:nvCxnSpPr>
        <p:spPr>
          <a:xfrm flipH="1" rot="10800000">
            <a:off x="1095875" y="4423675"/>
            <a:ext cx="344400" cy="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91"/>
          <p:cNvSpPr txBox="1"/>
          <p:nvPr/>
        </p:nvSpPr>
        <p:spPr>
          <a:xfrm>
            <a:off x="4716375" y="273375"/>
            <a:ext cx="4171800" cy="457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HashMap&lt;Key, Value&gt; using Linear Probing has: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 Mono"/>
              <a:buChar char="●"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 Mono"/>
              <a:buChar char="●"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buckets: an array of Entries (not of lists of Entries!)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 Mono"/>
              <a:buChar char="●"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loadFactor &gt; 0.67: expandCapacity()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array length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b.value = value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key not in table, add it at first index containing null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this.buckets[index] = {key: value}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 return b.value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haven't found the key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return null/throw exception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newEntries = new Entry[this.buckets.length * 2];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oldEntries = this.buckets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 = newEntries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 each entry {k:v} in oldEntries: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this.set(k, v)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17" name="Google Shape;717;p91"/>
          <p:cNvSpPr txBox="1"/>
          <p:nvPr/>
        </p:nvSpPr>
        <p:spPr>
          <a:xfrm>
            <a:off x="196125" y="1938375"/>
            <a:ext cx="4058400" cy="25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Assuming the above example has been executed, </a:t>
            </a:r>
            <a:r>
              <a:rPr b="1" lang="en" sz="1200">
                <a:solidFill>
                  <a:srgbClr val="0000FF"/>
                </a:solidFill>
              </a:rPr>
              <a:t>how many entries are checked when doing 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set(“f”, 100)</a:t>
            </a:r>
            <a:r>
              <a:rPr b="1" lang="en" sz="1200">
                <a:solidFill>
                  <a:srgbClr val="0000FF"/>
                </a:solidFill>
              </a:rPr>
              <a:t>?</a:t>
            </a:r>
            <a:r>
              <a:rPr b="1" lang="en" sz="1200"/>
              <a:t> </a:t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A: 0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B: 1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C: 2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D: 3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E: more than 3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18" name="Google Shape;718;p91"/>
          <p:cNvSpPr txBox="1"/>
          <p:nvPr/>
        </p:nvSpPr>
        <p:spPr>
          <a:xfrm>
            <a:off x="196125" y="273375"/>
            <a:ext cx="4171800" cy="1274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Start buckets array with size 4, containing null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ASCII code as hash function ("a" = 97)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set("b", 70) # note 98 % 4 is 2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set("f", 90)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set("f", 100)</a:t>
            </a:r>
            <a:endParaRPr sz="1000" u="sng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2"/>
          <p:cNvSpPr txBox="1"/>
          <p:nvPr/>
        </p:nvSpPr>
        <p:spPr>
          <a:xfrm>
            <a:off x="4716375" y="273375"/>
            <a:ext cx="4171800" cy="457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HashMap&lt;Key, Value&gt; using Linear Probing has: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 Mono"/>
              <a:buChar char="●"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 Mono"/>
              <a:buChar char="●"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buckets: an array of Entries (not of lists of Entries!)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 Mono"/>
              <a:buChar char="●"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loadFactor &gt; 0.67: expandCapacity()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array length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b.value = value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key not in table, add it at first index containing null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this.buckets[index] = {key: value}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 return b.value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haven't found the key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return null/throw exception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newEntries = new Entry[this.buckets.length * 2];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oldEntries = this.buckets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 = newEntries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 each entry {k:v} in oldEntries: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this.set(k, v)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4" name="Google Shape;724;p92"/>
          <p:cNvSpPr txBox="1"/>
          <p:nvPr/>
        </p:nvSpPr>
        <p:spPr>
          <a:xfrm>
            <a:off x="196125" y="1938375"/>
            <a:ext cx="4058400" cy="25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Assuming the above example has been executed, </a:t>
            </a:r>
            <a:r>
              <a:rPr b="1" lang="en" sz="1200">
                <a:solidFill>
                  <a:srgbClr val="0000FF"/>
                </a:solidFill>
              </a:rPr>
              <a:t>how many entries are checked when doing 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set(“f”, 100)</a:t>
            </a:r>
            <a:r>
              <a:rPr b="1" lang="en" sz="1200">
                <a:solidFill>
                  <a:srgbClr val="0000FF"/>
                </a:solidFill>
              </a:rPr>
              <a:t>?</a:t>
            </a:r>
            <a:r>
              <a:rPr b="1" lang="en" sz="1200"/>
              <a:t> </a:t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A: 0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B: 1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</a:rPr>
              <a:t>C: 2	</a:t>
            </a:r>
            <a:endParaRPr b="1"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D: 3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E: more than 3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25" name="Google Shape;725;p92"/>
          <p:cNvSpPr txBox="1"/>
          <p:nvPr/>
        </p:nvSpPr>
        <p:spPr>
          <a:xfrm>
            <a:off x="196125" y="273375"/>
            <a:ext cx="4171800" cy="1274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Start buckets array with size 4, containing null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ASCII code as hash function ("a" = 97)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set("b", 70) # note 98 % 4 is 2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set("f", 90)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set("f", 100)</a:t>
            </a:r>
            <a:endParaRPr sz="1000" u="sng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93"/>
          <p:cNvSpPr txBox="1"/>
          <p:nvPr/>
        </p:nvSpPr>
        <p:spPr>
          <a:xfrm>
            <a:off x="4716375" y="273375"/>
            <a:ext cx="4171800" cy="457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HashMap&lt;Key, Value&gt; using Linear Probing has: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 Mono"/>
              <a:buChar char="●"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 Mono"/>
              <a:buChar char="●"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buckets: an array of Entries (not of lists of Entries!)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 Mono"/>
              <a:buChar char="●"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loadFactor &gt; 0.67: expandCapacity()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array length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b.value = value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key not in table, add it at first index containing null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this.buckets[index] = {key: value}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 return b.value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haven't found the key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return null/throw exception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newEntries = new Entry[this.buckets.length * 2];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oldEntries = this.buckets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 = newEntries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 each entry {k:v} in oldEntries: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this.set(k, v)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1" name="Google Shape;731;p93"/>
          <p:cNvSpPr txBox="1"/>
          <p:nvPr/>
        </p:nvSpPr>
        <p:spPr>
          <a:xfrm>
            <a:off x="196125" y="1938375"/>
            <a:ext cx="4058400" cy="25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Assuming the above example has been executed, </a:t>
            </a:r>
            <a:r>
              <a:rPr b="1" lang="en" sz="1200">
                <a:solidFill>
                  <a:srgbClr val="0000FF"/>
                </a:solidFill>
              </a:rPr>
              <a:t>and an additional line is added below: set(“c”, 40),</a:t>
            </a:r>
            <a:r>
              <a:rPr b="1"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rgbClr val="0000FF"/>
                </a:solidFill>
              </a:rPr>
              <a:t>Which bucket is “c” stored in?</a:t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A: 0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B: 1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C: 2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D: 3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E: it causes an error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32" name="Google Shape;732;p93"/>
          <p:cNvSpPr txBox="1"/>
          <p:nvPr/>
        </p:nvSpPr>
        <p:spPr>
          <a:xfrm>
            <a:off x="196125" y="273375"/>
            <a:ext cx="4171800" cy="1274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Start buckets array with size 4, containing null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ASCII code as hash function ("a" = 97)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set("b", 70) # note 98 % 4 is 2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set("f", 90)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set("f", 100)</a:t>
            </a:r>
            <a:endParaRPr sz="1000" u="sng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94"/>
          <p:cNvSpPr txBox="1"/>
          <p:nvPr/>
        </p:nvSpPr>
        <p:spPr>
          <a:xfrm>
            <a:off x="4716375" y="273375"/>
            <a:ext cx="4171800" cy="457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HashMap&lt;Key, Value&gt; using Linear Probing has: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 Mono"/>
              <a:buChar char="●"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 Mono"/>
              <a:buChar char="●"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buckets: an array of Entries (not of lists of Entries!)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 Mono"/>
              <a:buChar char="●"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loadFactor &gt; 0.67: expandCapacity()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array length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b.value = value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key not in table, add it at first index containing null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this.buckets[index] = {key: value}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 return b.value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haven't found the key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return null/throw exception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b="1"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newEntries = new Entry[this.buckets.length * 2];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oldEntries = this.buckets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 = newEntries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 each entry {k:v} in oldEntries: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this.set(k, v)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8" name="Google Shape;738;p94"/>
          <p:cNvSpPr txBox="1"/>
          <p:nvPr/>
        </p:nvSpPr>
        <p:spPr>
          <a:xfrm>
            <a:off x="196125" y="1938375"/>
            <a:ext cx="4058400" cy="25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Assuming the above example has been executed, </a:t>
            </a:r>
            <a:r>
              <a:rPr b="1" lang="en" sz="1200">
                <a:solidFill>
                  <a:srgbClr val="0000FF"/>
                </a:solidFill>
              </a:rPr>
              <a:t>and an additional line is added below: set(“c”, 40),</a:t>
            </a:r>
            <a:r>
              <a:rPr b="1"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rgbClr val="0000FF"/>
                </a:solidFill>
              </a:rPr>
              <a:t>Which bucket is “c” stored in?</a:t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A: 0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B: 1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C: 2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D: 3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</a:rPr>
              <a:t>E: it causes an error (ArrayIndexOutOfBounds)</a:t>
            </a:r>
            <a:endParaRPr b="1"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39" name="Google Shape;739;p94"/>
          <p:cNvSpPr txBox="1"/>
          <p:nvPr/>
        </p:nvSpPr>
        <p:spPr>
          <a:xfrm>
            <a:off x="196125" y="273375"/>
            <a:ext cx="4171800" cy="1274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Start buckets array with size 4, containing null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ASCII code as hash function ("a" = 97)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set("b", 70) # note 98 % 4 is 2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set("f", 90)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set("f", 100)</a:t>
            </a:r>
            <a:endParaRPr sz="1000" u="sng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 u="sng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95"/>
          <p:cNvSpPr txBox="1"/>
          <p:nvPr/>
        </p:nvSpPr>
        <p:spPr>
          <a:xfrm>
            <a:off x="4640175" y="727850"/>
            <a:ext cx="4171800" cy="435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loadFactor &gt; 0.67: expandCapacity()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array length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b.value = value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key not in table, add it at first index containing null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this.buckets[index] = {key: value}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 return b.value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haven't found the key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return null/throw exception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b="1"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newEntries = new Entry[this.buckets.length * 2];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oldEntries = this.buckets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 = newEntries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 each entry {k:v} in oldEntries: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this.set(k, v)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5" name="Google Shape;745;p95"/>
          <p:cNvSpPr txBox="1"/>
          <p:nvPr/>
        </p:nvSpPr>
        <p:spPr>
          <a:xfrm>
            <a:off x="162975" y="268700"/>
            <a:ext cx="8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How can we fix the ArrayOutOfBounds issue?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746" name="Google Shape;746;p95"/>
          <p:cNvSpPr txBox="1"/>
          <p:nvPr/>
        </p:nvSpPr>
        <p:spPr>
          <a:xfrm>
            <a:off x="269000" y="709875"/>
            <a:ext cx="4171800" cy="166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HashMap&lt;Key, Value&gt; using Linear Probing has: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entries: an array of Entries (not of lists of Entries!)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for Part I: MyHashMap.java</a:t>
            </a:r>
            <a:endParaRPr/>
          </a:p>
        </p:txBody>
      </p:sp>
      <p:sp>
        <p:nvSpPr>
          <p:cNvPr id="247" name="Google Shape;247;p42"/>
          <p:cNvSpPr txBox="1"/>
          <p:nvPr>
            <p:ph idx="1" type="body"/>
          </p:nvPr>
        </p:nvSpPr>
        <p:spPr>
          <a:xfrm>
            <a:off x="819150" y="16502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Each entry (key value pair) is represented by the class HashMapEntry. Use this in your implementation</a:t>
            </a:r>
            <a:endParaRPr sz="1500"/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highlight>
                  <a:schemeClr val="dk1"/>
                </a:highlight>
              </a:rPr>
              <a:t>For the hash function, you may use </a:t>
            </a:r>
            <a:r>
              <a:rPr lang="en" sz="1500" u="sng">
                <a:solidFill>
                  <a:srgbClr val="0B5394"/>
                </a:solidFill>
                <a:highlight>
                  <a:schemeClr val="dk1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hashCode()</a:t>
            </a:r>
            <a:endParaRPr sz="1500">
              <a:solidFill>
                <a:srgbClr val="0B5394"/>
              </a:solidFill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 your own helper methods, one suggestion would be for rehashing</a:t>
            </a:r>
            <a:endParaRPr sz="1500"/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If you are implementing separate chaining, use the 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buckets</a:t>
            </a:r>
            <a:r>
              <a:rPr lang="en" sz="1500"/>
              <a:t> instance variable. If you are using linear probing, use the 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entries</a:t>
            </a:r>
            <a:r>
              <a:rPr lang="en" sz="1500"/>
              <a:t> instance variable. Do not use both!</a:t>
            </a:r>
            <a:endParaRPr sz="1500"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96"/>
          <p:cNvSpPr txBox="1"/>
          <p:nvPr/>
        </p:nvSpPr>
        <p:spPr>
          <a:xfrm>
            <a:off x="4640175" y="727850"/>
            <a:ext cx="4171800" cy="435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loadFactor &gt; 0.67: expandCapacity()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array length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b.value = value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index = index % buckets.length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key not in table, add it at first index containing null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this.buckets[index] = {key: value}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 return b.value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   index = index % buckets.length</a:t>
            </a:r>
            <a:endParaRPr b="1" sz="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haven't found the key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return null/throw exception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b="1"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newEntries = new Entry[this.buckets.length * 2];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oldEntries = this.buckets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 = newEntries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 each entry {k:v} in oldEntries: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this.set(k, v)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2" name="Google Shape;752;p96"/>
          <p:cNvSpPr txBox="1"/>
          <p:nvPr/>
        </p:nvSpPr>
        <p:spPr>
          <a:xfrm>
            <a:off x="162975" y="268700"/>
            <a:ext cx="8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How can we fix the ArrayOutOfBounds issue?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753" name="Google Shape;753;p96"/>
          <p:cNvSpPr txBox="1"/>
          <p:nvPr/>
        </p:nvSpPr>
        <p:spPr>
          <a:xfrm>
            <a:off x="269000" y="709875"/>
            <a:ext cx="4171800" cy="166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HashMap&lt;Key, Value&gt; using Linear Probing has: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entries: an array of Entries (not of lists of Entries!)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/>
          </a:p>
        </p:txBody>
      </p:sp>
      <p:sp>
        <p:nvSpPr>
          <p:cNvPr id="754" name="Google Shape;754;p96"/>
          <p:cNvSpPr txBox="1"/>
          <p:nvPr/>
        </p:nvSpPr>
        <p:spPr>
          <a:xfrm>
            <a:off x="269000" y="2471775"/>
            <a:ext cx="4171800" cy="2529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When you get to the end of the array just fall off the end, wrap around to the beginning, and starting searching again at 0.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We would no longer have ArrayIndexOutOfBounds issue!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Loadfactor - never update size!!! Where should we increment size?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Assume load factor is size/currentlength (helper method)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97"/>
          <p:cNvSpPr txBox="1"/>
          <p:nvPr/>
        </p:nvSpPr>
        <p:spPr>
          <a:xfrm>
            <a:off x="4640175" y="727850"/>
            <a:ext cx="4171800" cy="435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loadFactor &gt; 0.67: expandCapacity()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array length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b.value = value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index = index % buckets.length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key not in table, add it at first index containing null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this.buckets[index] = {key: value}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 return b.value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= index % buckets.length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haven't found the key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return null/throw exception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b="1"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newEntries = new Entry[this.buckets.length * 2];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oldEntries = this.buckets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 = newEntries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 each entry {k:v} in oldEntries: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this.set(k, v)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0" name="Google Shape;760;p97"/>
          <p:cNvSpPr txBox="1"/>
          <p:nvPr/>
        </p:nvSpPr>
        <p:spPr>
          <a:xfrm>
            <a:off x="162975" y="268700"/>
            <a:ext cx="8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Are there any other issues that need to be fixed?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761" name="Google Shape;761;p97"/>
          <p:cNvSpPr txBox="1"/>
          <p:nvPr/>
        </p:nvSpPr>
        <p:spPr>
          <a:xfrm>
            <a:off x="269000" y="709875"/>
            <a:ext cx="4171800" cy="166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HashMap&lt;Key, Value&gt; using Linear Probing has: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entries: an array of Entries (not of lists of Entries!)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98"/>
          <p:cNvSpPr txBox="1"/>
          <p:nvPr/>
        </p:nvSpPr>
        <p:spPr>
          <a:xfrm>
            <a:off x="162975" y="268700"/>
            <a:ext cx="8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Are there any other issues that need to be fixed?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767" name="Google Shape;767;p98"/>
          <p:cNvSpPr txBox="1"/>
          <p:nvPr/>
        </p:nvSpPr>
        <p:spPr>
          <a:xfrm>
            <a:off x="269000" y="709875"/>
            <a:ext cx="4171800" cy="166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HashMap&lt;Key, Value&gt; using Linear Probing has: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entries: an array of Entries (not of lists of Entries!)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/>
          </a:p>
        </p:txBody>
      </p:sp>
      <p:sp>
        <p:nvSpPr>
          <p:cNvPr id="768" name="Google Shape;768;p98"/>
          <p:cNvSpPr txBox="1"/>
          <p:nvPr/>
        </p:nvSpPr>
        <p:spPr>
          <a:xfrm>
            <a:off x="269000" y="2471775"/>
            <a:ext cx="4171800" cy="2529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YES! 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</a:t>
            </a:r>
            <a:r>
              <a:rPr lang="en" sz="1200">
                <a:solidFill>
                  <a:schemeClr val="dk1"/>
                </a:solidFill>
              </a:rPr>
              <a:t> is never being updated!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(Let’s assume 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loadFactor</a:t>
            </a:r>
            <a:r>
              <a:rPr lang="en" sz="1200">
                <a:solidFill>
                  <a:schemeClr val="dk1"/>
                </a:solidFill>
              </a:rPr>
              <a:t> is actually a helper method that returns the current size divided by the current length.)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69" name="Google Shape;769;p98"/>
          <p:cNvSpPr txBox="1"/>
          <p:nvPr/>
        </p:nvSpPr>
        <p:spPr>
          <a:xfrm>
            <a:off x="4640175" y="727850"/>
            <a:ext cx="4171800" cy="435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</a:t>
            </a:r>
            <a:r>
              <a:rPr b="1" lang="en" sz="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loadFactor()</a:t>
            </a: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&gt; 0.67: expandCapacity()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array length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b.value = value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index = index % buckets.length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key not in table, add it at first index containing null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this.buckets[index] = {key: value}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 size += 1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b.key.equals(key): return b.value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index = index % buckets.length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haven't found the key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return null/throw exception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b="1"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newEntries = new Entry[this.buckets.length * 2];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oldEntries = this.buckets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this.buckets = newEntries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 each entry {k:v} in oldEntries: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this.set(k, v)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99"/>
          <p:cNvSpPr txBox="1"/>
          <p:nvPr/>
        </p:nvSpPr>
        <p:spPr>
          <a:xfrm>
            <a:off x="162975" y="268700"/>
            <a:ext cx="8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What happens if we set </a:t>
            </a: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loadFactor</a:t>
            </a:r>
            <a:r>
              <a:rPr b="1" lang="en" sz="1500">
                <a:solidFill>
                  <a:schemeClr val="dk1"/>
                </a:solidFill>
              </a:rPr>
              <a:t> to be 1 instead of 0.67?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775" name="Google Shape;775;p99"/>
          <p:cNvSpPr txBox="1"/>
          <p:nvPr/>
        </p:nvSpPr>
        <p:spPr>
          <a:xfrm>
            <a:off x="269000" y="709875"/>
            <a:ext cx="4171800" cy="166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HashMap&lt;Key, Value&gt; using Linear Probing has: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buckets: an array of Entries (not of lists of Entries!)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/>
          </a:p>
        </p:txBody>
      </p:sp>
      <p:sp>
        <p:nvSpPr>
          <p:cNvPr id="776" name="Google Shape;776;p99"/>
          <p:cNvSpPr txBox="1"/>
          <p:nvPr/>
        </p:nvSpPr>
        <p:spPr>
          <a:xfrm>
            <a:off x="4640175" y="727850"/>
            <a:ext cx="4171800" cy="435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if loadFactor</a:t>
            </a:r>
            <a:r>
              <a:rPr b="1" lang="en" sz="800"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&gt; 0.67: expandCapacity()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index = hashed % array length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if b.key.equals(key):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b.value = value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return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index = index % buckets.length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// key not in table, add it at first index containing null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this.buckets[index] = {key: value}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size += 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if b.key.equals(key): return b.value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index = index % buckets.length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// haven't found the key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return null/throw exception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b="1"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newEntries = new Entry[this.buckets.length * 2];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oldEntries = this.buckets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this.buckets = newEntries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for each entry {k:v} in oldEntries: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this.set(k, v)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0"/>
          <p:cNvSpPr txBox="1"/>
          <p:nvPr/>
        </p:nvSpPr>
        <p:spPr>
          <a:xfrm>
            <a:off x="162975" y="268700"/>
            <a:ext cx="8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What happens if we set </a:t>
            </a: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loadFactor</a:t>
            </a:r>
            <a:r>
              <a:rPr b="1" lang="en" sz="1500">
                <a:solidFill>
                  <a:schemeClr val="dk1"/>
                </a:solidFill>
              </a:rPr>
              <a:t> to be 1 instead of 0.67?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782" name="Google Shape;782;p100"/>
          <p:cNvSpPr txBox="1"/>
          <p:nvPr/>
        </p:nvSpPr>
        <p:spPr>
          <a:xfrm>
            <a:off x="269000" y="709875"/>
            <a:ext cx="4171800" cy="166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HashMap&lt;Key, Value&gt; using Linear Probing has:</a:t>
            </a:r>
            <a:endParaRPr b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buckets: an array of Entries (not of lists of Entries!)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1000"/>
          </a:p>
        </p:txBody>
      </p:sp>
      <p:sp>
        <p:nvSpPr>
          <p:cNvPr id="783" name="Google Shape;783;p100"/>
          <p:cNvSpPr txBox="1"/>
          <p:nvPr/>
        </p:nvSpPr>
        <p:spPr>
          <a:xfrm>
            <a:off x="4640175" y="727850"/>
            <a:ext cx="4171800" cy="435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b="1"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if loadFactor</a:t>
            </a:r>
            <a:r>
              <a:rPr b="1" lang="en" sz="800"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&gt; 0.67: expandCapacity()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index = hashed % array length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if b.key.equals(key):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b.value = value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return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index = index % buckets.length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// key not in table, add it at first index containing null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this.buckets[index] = {key: value}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size += 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b="1"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if b.key.equals(key): return b.value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index = index % buckets.length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// haven't found the key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return null/throw exception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b="1"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newEntries = new Entry[this.buckets.length * 2];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oldEntries = this.buckets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this.buckets = newEntries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for each entry {k:v} in oldEntries: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this.set(k, v)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4" name="Google Shape;784;p100"/>
          <p:cNvSpPr txBox="1"/>
          <p:nvPr/>
        </p:nvSpPr>
        <p:spPr>
          <a:xfrm>
            <a:off x="269000" y="2471775"/>
            <a:ext cx="4171800" cy="2529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INFINITE LOOP!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There would be an infinite loop once the array is full. If the array is full of entries the method will search until it finds a bucket equal to null and there is no null to find.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Amortized Runtime Analysis</a:t>
            </a:r>
            <a:endParaRPr/>
          </a:p>
        </p:txBody>
      </p:sp>
      <p:sp>
        <p:nvSpPr>
          <p:cNvPr id="253" name="Google Shape;253;p43"/>
          <p:cNvSpPr txBox="1"/>
          <p:nvPr>
            <p:ph idx="1" type="body"/>
          </p:nvPr>
        </p:nvSpPr>
        <p:spPr>
          <a:xfrm>
            <a:off x="819150" y="1716975"/>
            <a:ext cx="7505700" cy="27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17 will cover </a:t>
            </a:r>
            <a:r>
              <a:rPr lang="en"/>
              <a:t>Amortized</a:t>
            </a:r>
            <a:r>
              <a:rPr lang="en"/>
              <a:t> Runtime Analysis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Think of it as the </a:t>
            </a:r>
            <a:r>
              <a:rPr b="1" lang="en"/>
              <a:t>average case</a:t>
            </a:r>
            <a:r>
              <a:rPr lang="en"/>
              <a:t> when running the HashMap functions. We do not need to consider the expensive methods that are only called occasionally (i.e. expandCapacity) in our analysis.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a HashMap that has a good hash function and an </a:t>
            </a:r>
            <a:r>
              <a:rPr lang="en"/>
              <a:t>appropriate</a:t>
            </a:r>
            <a:r>
              <a:rPr lang="en"/>
              <a:t> load factor, are we going to be closer to the worst or best case?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Only a few methods actually need the </a:t>
            </a:r>
            <a:r>
              <a:rPr lang="en"/>
              <a:t>amortized</a:t>
            </a:r>
            <a:r>
              <a:rPr lang="en"/>
              <a:t> analysis, for others there is no method being called that could be </a:t>
            </a:r>
            <a:r>
              <a:rPr lang="en"/>
              <a:t>affecting</a:t>
            </a:r>
            <a:r>
              <a:rPr lang="en"/>
              <a:t> the overall runtime.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4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File System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FileData.java</a:t>
            </a:r>
            <a:endParaRPr/>
          </a:p>
        </p:txBody>
      </p:sp>
      <p:sp>
        <p:nvSpPr>
          <p:cNvPr id="264" name="Google Shape;264;p45"/>
          <p:cNvSpPr txBox="1"/>
          <p:nvPr>
            <p:ph idx="1" type="body"/>
          </p:nvPr>
        </p:nvSpPr>
        <p:spPr>
          <a:xfrm>
            <a:off x="819150" y="1595875"/>
            <a:ext cx="7505700" cy="28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class represents the file that contains the information for name, directory, and last modified date.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/>
              <a:t>Two Methods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ileData() - </a:t>
            </a:r>
            <a:r>
              <a:rPr lang="en"/>
              <a:t>constructor</a:t>
            </a:r>
            <a:r>
              <a:rPr lang="en"/>
              <a:t>, </a:t>
            </a:r>
            <a:r>
              <a:rPr lang="en"/>
              <a:t>initializes</a:t>
            </a:r>
            <a:r>
              <a:rPr lang="en"/>
              <a:t> the </a:t>
            </a:r>
            <a:r>
              <a:rPr lang="en"/>
              <a:t>instance</a:t>
            </a:r>
            <a:r>
              <a:rPr lang="en"/>
              <a:t> variables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toString() - returns the string </a:t>
            </a:r>
            <a:r>
              <a:rPr lang="en"/>
              <a:t>representation</a:t>
            </a:r>
            <a:r>
              <a:rPr lang="en"/>
              <a:t> of the data in the FileData object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