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5143500" cx="9144000"/>
  <p:notesSz cx="6858000" cy="9144000"/>
  <p:embeddedFontLst>
    <p:embeddedFont>
      <p:font typeface="Roboto"/>
      <p:regular r:id="rId44"/>
      <p:bold r:id="rId45"/>
      <p:italic r:id="rId46"/>
      <p:boldItalic r:id="rId47"/>
    </p:embeddedFont>
    <p:embeddedFont>
      <p:font typeface="Nunito"/>
      <p:regular r:id="rId48"/>
      <p:bold r:id="rId49"/>
      <p:italic r:id="rId50"/>
      <p:boldItalic r:id="rId51"/>
    </p:embeddedFont>
    <p:embeddedFont>
      <p:font typeface="Roboto Mono"/>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font" Target="fonts/Roboto-regular.fntdata"/><Relationship Id="rId43" Type="http://schemas.openxmlformats.org/officeDocument/2006/relationships/slide" Target="slides/slide37.xml"/><Relationship Id="rId46" Type="http://schemas.openxmlformats.org/officeDocument/2006/relationships/font" Target="fonts/Roboto-italic.fntdata"/><Relationship Id="rId45"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Nunito-regular.fntdata"/><Relationship Id="rId47" Type="http://schemas.openxmlformats.org/officeDocument/2006/relationships/font" Target="fonts/Roboto-boldItalic.fntdata"/><Relationship Id="rId49" Type="http://schemas.openxmlformats.org/officeDocument/2006/relationships/font" Target="fonts/Nunito-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Nunito-boldItalic.fntdata"/><Relationship Id="rId50" Type="http://schemas.openxmlformats.org/officeDocument/2006/relationships/font" Target="fonts/Nunito-italic.fntdata"/><Relationship Id="rId53" Type="http://schemas.openxmlformats.org/officeDocument/2006/relationships/font" Target="fonts/RobotoMono-bold.fntdata"/><Relationship Id="rId52" Type="http://schemas.openxmlformats.org/officeDocument/2006/relationships/font" Target="fonts/RobotoMono-regular.fntdata"/><Relationship Id="rId11" Type="http://schemas.openxmlformats.org/officeDocument/2006/relationships/slide" Target="slides/slide5.xml"/><Relationship Id="rId55" Type="http://schemas.openxmlformats.org/officeDocument/2006/relationships/font" Target="fonts/RobotoMono-boldItalic.fntdata"/><Relationship Id="rId10" Type="http://schemas.openxmlformats.org/officeDocument/2006/relationships/slide" Target="slides/slide4.xml"/><Relationship Id="rId54" Type="http://schemas.openxmlformats.org/officeDocument/2006/relationships/font" Target="fonts/RobotoMono-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a2fd414ecf_3_1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a2fd414ecf_3_16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ad398c8a6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ad398c8a6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ad398c8a6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ad398c8a6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a2fd414ecf_3_16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ga2fd414ecf_3_16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ad398c8a6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ad398c8a6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ad398c8a6e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ad398c8a6e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ad398c8a6e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ad398c8a6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ad398c8a6e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ad398c8a6e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ad398c8a6e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ad398c8a6e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ad398c8a6e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ad398c8a6e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ad398c8a6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ad398c8a6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be98e1984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gbe98e1984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a2fd414ecf_3_17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a2fd414ecf_3_17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a2fd414ecf_3_1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a2fd414ecf_3_1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a2fd414ecf_3_17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a2fd414ecf_3_17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a2fd414ecf_3_17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a2fd414ecf_3_17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a2fd414ecf_3_17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ga2fd414ecf_3_17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a2fd414ecf_3_17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ga2fd414ecf_3_17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a2fd414ecf_3_1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a2fd414ecf_3_1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a2fd414ecf_3_17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a2fd414ecf_3_17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a2fd414ecf_3_18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a2fd414ecf_3_18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a2fd414ecf_3_18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a2fd414ecf_3_18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dc1938034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dc1938034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ad398c8a6e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ad398c8a6e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a2fd414ecf_3_18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8" name="Google Shape;348;ga2fd414ecf_3_18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a2fd414ecf_3_18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4" name="Google Shape;354;ga2fd414ecf_3_18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a2fd414ecf_3_1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a2fd414ecf_3_1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a2fd414ecf_3_2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a2fd414ecf_3_2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a2fd414ecf_3_2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a2fd414ecf_3_2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dc1938034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dc1938034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a2fd414ecf_3_2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a2fd414ecf_3_2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a2fd414ecf_3_16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a2fd414ecf_3_1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dc1938034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dc1938034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ad398c8a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ad398c8a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a2fd414ecf_3_16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a2fd414ecf_3_16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a2fd414ecf_3_16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a2fd414ecf_3_16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a2fd414ecf_3_16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ga2fd414ecf_3_16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54" name="Shape 54"/>
        <p:cNvGrpSpPr/>
        <p:nvPr/>
      </p:nvGrpSpPr>
      <p:grpSpPr>
        <a:xfrm>
          <a:off x="0" y="0"/>
          <a:ext cx="0" cy="0"/>
          <a:chOff x="0" y="0"/>
          <a:chExt cx="0" cy="0"/>
        </a:xfrm>
      </p:grpSpPr>
      <p:sp>
        <p:nvSpPr>
          <p:cNvPr id="55" name="Google Shape;55;p14"/>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 name="Google Shape;59;p14"/>
          <p:cNvGrpSpPr/>
          <p:nvPr/>
        </p:nvGrpSpPr>
        <p:grpSpPr>
          <a:xfrm>
            <a:off x="255200" y="592"/>
            <a:ext cx="2250363" cy="1044300"/>
            <a:chOff x="255200" y="592"/>
            <a:chExt cx="2250363" cy="1044300"/>
          </a:xfrm>
        </p:grpSpPr>
        <p:sp>
          <p:nvSpPr>
            <p:cNvPr id="60" name="Google Shape;60;p14"/>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 name="Google Shape;63;p14"/>
          <p:cNvGrpSpPr/>
          <p:nvPr/>
        </p:nvGrpSpPr>
        <p:grpSpPr>
          <a:xfrm>
            <a:off x="905395" y="592"/>
            <a:ext cx="2250363" cy="1044300"/>
            <a:chOff x="905395" y="592"/>
            <a:chExt cx="2250363" cy="1044300"/>
          </a:xfrm>
        </p:grpSpPr>
        <p:sp>
          <p:nvSpPr>
            <p:cNvPr id="64" name="Google Shape;64;p14"/>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14"/>
          <p:cNvGrpSpPr/>
          <p:nvPr/>
        </p:nvGrpSpPr>
        <p:grpSpPr>
          <a:xfrm>
            <a:off x="7057468" y="5088"/>
            <a:ext cx="1851282" cy="752108"/>
            <a:chOff x="6917201" y="0"/>
            <a:chExt cx="2227777" cy="863400"/>
          </a:xfrm>
        </p:grpSpPr>
        <p:sp>
          <p:nvSpPr>
            <p:cNvPr id="68" name="Google Shape;68;p14"/>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14"/>
          <p:cNvGrpSpPr/>
          <p:nvPr/>
        </p:nvGrpSpPr>
        <p:grpSpPr>
          <a:xfrm>
            <a:off x="6553032" y="4217852"/>
            <a:ext cx="2389068" cy="925737"/>
            <a:chOff x="6917201" y="0"/>
            <a:chExt cx="2227777" cy="863400"/>
          </a:xfrm>
        </p:grpSpPr>
        <p:sp>
          <p:nvSpPr>
            <p:cNvPr id="72" name="Google Shape;72;p14"/>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 name="Google Shape;75;p14"/>
          <p:cNvGrpSpPr/>
          <p:nvPr/>
        </p:nvGrpSpPr>
        <p:grpSpPr>
          <a:xfrm>
            <a:off x="199149" y="4055652"/>
            <a:ext cx="2795414" cy="1083308"/>
            <a:chOff x="6917201" y="0"/>
            <a:chExt cx="2227777" cy="863400"/>
          </a:xfrm>
        </p:grpSpPr>
        <p:sp>
          <p:nvSpPr>
            <p:cNvPr id="76" name="Google Shape;76;p14"/>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 name="Google Shape;79;p14"/>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80" name="Google Shape;80;p14"/>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Clr>
                <a:schemeClr val="lt1"/>
              </a:buClr>
              <a:buSzPts val="1600"/>
              <a:buNone/>
              <a:defRPr sz="1600">
                <a:solidFill>
                  <a:schemeClr val="lt1"/>
                </a:solidFill>
              </a:defRPr>
            </a:lvl2pPr>
            <a:lvl3pPr lvl="2" rtl="0" algn="ctr">
              <a:lnSpc>
                <a:spcPct val="100000"/>
              </a:lnSpc>
              <a:spcBef>
                <a:spcPts val="0"/>
              </a:spcBef>
              <a:spcAft>
                <a:spcPts val="0"/>
              </a:spcAft>
              <a:buClr>
                <a:schemeClr val="lt1"/>
              </a:buClr>
              <a:buSzPts val="1600"/>
              <a:buNone/>
              <a:defRPr sz="1600">
                <a:solidFill>
                  <a:schemeClr val="lt1"/>
                </a:solidFill>
              </a:defRPr>
            </a:lvl3pPr>
            <a:lvl4pPr lvl="3" rtl="0" algn="ctr">
              <a:lnSpc>
                <a:spcPct val="100000"/>
              </a:lnSpc>
              <a:spcBef>
                <a:spcPts val="0"/>
              </a:spcBef>
              <a:spcAft>
                <a:spcPts val="0"/>
              </a:spcAft>
              <a:buClr>
                <a:schemeClr val="lt1"/>
              </a:buClr>
              <a:buSzPts val="1600"/>
              <a:buNone/>
              <a:defRPr sz="1600">
                <a:solidFill>
                  <a:schemeClr val="lt1"/>
                </a:solidFill>
              </a:defRPr>
            </a:lvl4pPr>
            <a:lvl5pPr lvl="4" rtl="0" algn="ctr">
              <a:lnSpc>
                <a:spcPct val="100000"/>
              </a:lnSpc>
              <a:spcBef>
                <a:spcPts val="0"/>
              </a:spcBef>
              <a:spcAft>
                <a:spcPts val="0"/>
              </a:spcAft>
              <a:buClr>
                <a:schemeClr val="lt1"/>
              </a:buClr>
              <a:buSzPts val="1600"/>
              <a:buNone/>
              <a:defRPr sz="1600">
                <a:solidFill>
                  <a:schemeClr val="lt1"/>
                </a:solidFill>
              </a:defRPr>
            </a:lvl5pPr>
            <a:lvl6pPr lvl="5" rtl="0" algn="ctr">
              <a:lnSpc>
                <a:spcPct val="100000"/>
              </a:lnSpc>
              <a:spcBef>
                <a:spcPts val="0"/>
              </a:spcBef>
              <a:spcAft>
                <a:spcPts val="0"/>
              </a:spcAft>
              <a:buClr>
                <a:schemeClr val="lt1"/>
              </a:buClr>
              <a:buSzPts val="1600"/>
              <a:buNone/>
              <a:defRPr sz="1600">
                <a:solidFill>
                  <a:schemeClr val="lt1"/>
                </a:solidFill>
              </a:defRPr>
            </a:lvl6pPr>
            <a:lvl7pPr lvl="6" rtl="0" algn="ctr">
              <a:lnSpc>
                <a:spcPct val="100000"/>
              </a:lnSpc>
              <a:spcBef>
                <a:spcPts val="0"/>
              </a:spcBef>
              <a:spcAft>
                <a:spcPts val="0"/>
              </a:spcAft>
              <a:buClr>
                <a:schemeClr val="lt1"/>
              </a:buClr>
              <a:buSzPts val="1600"/>
              <a:buNone/>
              <a:defRPr sz="1600">
                <a:solidFill>
                  <a:schemeClr val="lt1"/>
                </a:solidFill>
              </a:defRPr>
            </a:lvl7pPr>
            <a:lvl8pPr lvl="7" rtl="0" algn="ctr">
              <a:lnSpc>
                <a:spcPct val="100000"/>
              </a:lnSpc>
              <a:spcBef>
                <a:spcPts val="0"/>
              </a:spcBef>
              <a:spcAft>
                <a:spcPts val="0"/>
              </a:spcAft>
              <a:buClr>
                <a:schemeClr val="lt1"/>
              </a:buClr>
              <a:buSzPts val="1600"/>
              <a:buNone/>
              <a:defRPr sz="1600">
                <a:solidFill>
                  <a:schemeClr val="lt1"/>
                </a:solidFill>
              </a:defRPr>
            </a:lvl8pPr>
            <a:lvl9pPr lvl="8" rtl="0" algn="ctr">
              <a:lnSpc>
                <a:spcPct val="100000"/>
              </a:lnSpc>
              <a:spcBef>
                <a:spcPts val="0"/>
              </a:spcBef>
              <a:spcAft>
                <a:spcPts val="0"/>
              </a:spcAft>
              <a:buClr>
                <a:schemeClr val="lt1"/>
              </a:buClr>
              <a:buSzPts val="1600"/>
              <a:buNone/>
              <a:defRPr sz="1600">
                <a:solidFill>
                  <a:schemeClr val="lt1"/>
                </a:solidFill>
              </a:defRPr>
            </a:lvl9pPr>
          </a:lstStyle>
          <a:p/>
        </p:txBody>
      </p:sp>
      <p:sp>
        <p:nvSpPr>
          <p:cNvPr id="81" name="Google Shape;81;p1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82" name="Shape 82"/>
        <p:cNvGrpSpPr/>
        <p:nvPr/>
      </p:nvGrpSpPr>
      <p:grpSpPr>
        <a:xfrm>
          <a:off x="0" y="0"/>
          <a:ext cx="0" cy="0"/>
          <a:chOff x="0" y="0"/>
          <a:chExt cx="0" cy="0"/>
        </a:xfrm>
      </p:grpSpPr>
      <p:sp>
        <p:nvSpPr>
          <p:cNvPr id="83" name="Google Shape;83;p15"/>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 name="Google Shape;84;p15"/>
          <p:cNvGrpSpPr/>
          <p:nvPr/>
        </p:nvGrpSpPr>
        <p:grpSpPr>
          <a:xfrm>
            <a:off x="5594191" y="3961115"/>
            <a:ext cx="2910145" cy="1182340"/>
            <a:chOff x="6917201" y="0"/>
            <a:chExt cx="2227777" cy="863400"/>
          </a:xfrm>
        </p:grpSpPr>
        <p:sp>
          <p:nvSpPr>
            <p:cNvPr id="85" name="Google Shape;85;p15"/>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5"/>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5"/>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 name="Google Shape;88;p15"/>
          <p:cNvGrpSpPr/>
          <p:nvPr/>
        </p:nvGrpSpPr>
        <p:grpSpPr>
          <a:xfrm>
            <a:off x="199149" y="2"/>
            <a:ext cx="2795414" cy="1083308"/>
            <a:chOff x="6917201" y="0"/>
            <a:chExt cx="2227777" cy="863400"/>
          </a:xfrm>
        </p:grpSpPr>
        <p:sp>
          <p:nvSpPr>
            <p:cNvPr id="89" name="Google Shape;89;p15"/>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5"/>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5"/>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3200"/>
              <a:buNone/>
              <a:defRPr sz="3200">
                <a:solidFill>
                  <a:schemeClr val="dk2"/>
                </a:solidFill>
              </a:defRPr>
            </a:lvl1pPr>
            <a:lvl2pPr lvl="1" rtl="0" algn="ctr">
              <a:spcBef>
                <a:spcPts val="0"/>
              </a:spcBef>
              <a:spcAft>
                <a:spcPts val="0"/>
              </a:spcAft>
              <a:buClr>
                <a:schemeClr val="dk2"/>
              </a:buClr>
              <a:buSzPts val="3200"/>
              <a:buNone/>
              <a:defRPr sz="3200">
                <a:solidFill>
                  <a:schemeClr val="dk2"/>
                </a:solidFill>
              </a:defRPr>
            </a:lvl2pPr>
            <a:lvl3pPr lvl="2" rtl="0" algn="ctr">
              <a:spcBef>
                <a:spcPts val="0"/>
              </a:spcBef>
              <a:spcAft>
                <a:spcPts val="0"/>
              </a:spcAft>
              <a:buClr>
                <a:schemeClr val="dk2"/>
              </a:buClr>
              <a:buSzPts val="3200"/>
              <a:buNone/>
              <a:defRPr sz="3200">
                <a:solidFill>
                  <a:schemeClr val="dk2"/>
                </a:solidFill>
              </a:defRPr>
            </a:lvl3pPr>
            <a:lvl4pPr lvl="3" rtl="0" algn="ctr">
              <a:spcBef>
                <a:spcPts val="0"/>
              </a:spcBef>
              <a:spcAft>
                <a:spcPts val="0"/>
              </a:spcAft>
              <a:buClr>
                <a:schemeClr val="dk2"/>
              </a:buClr>
              <a:buSzPts val="3200"/>
              <a:buNone/>
              <a:defRPr sz="3200">
                <a:solidFill>
                  <a:schemeClr val="dk2"/>
                </a:solidFill>
              </a:defRPr>
            </a:lvl4pPr>
            <a:lvl5pPr lvl="4" rtl="0" algn="ctr">
              <a:spcBef>
                <a:spcPts val="0"/>
              </a:spcBef>
              <a:spcAft>
                <a:spcPts val="0"/>
              </a:spcAft>
              <a:buClr>
                <a:schemeClr val="dk2"/>
              </a:buClr>
              <a:buSzPts val="3200"/>
              <a:buNone/>
              <a:defRPr sz="3200">
                <a:solidFill>
                  <a:schemeClr val="dk2"/>
                </a:solidFill>
              </a:defRPr>
            </a:lvl5pPr>
            <a:lvl6pPr lvl="5" rtl="0" algn="ctr">
              <a:spcBef>
                <a:spcPts val="0"/>
              </a:spcBef>
              <a:spcAft>
                <a:spcPts val="0"/>
              </a:spcAft>
              <a:buClr>
                <a:schemeClr val="dk2"/>
              </a:buClr>
              <a:buSzPts val="3200"/>
              <a:buNone/>
              <a:defRPr sz="3200">
                <a:solidFill>
                  <a:schemeClr val="dk2"/>
                </a:solidFill>
              </a:defRPr>
            </a:lvl6pPr>
            <a:lvl7pPr lvl="6" rtl="0" algn="ctr">
              <a:spcBef>
                <a:spcPts val="0"/>
              </a:spcBef>
              <a:spcAft>
                <a:spcPts val="0"/>
              </a:spcAft>
              <a:buClr>
                <a:schemeClr val="dk2"/>
              </a:buClr>
              <a:buSzPts val="3200"/>
              <a:buNone/>
              <a:defRPr sz="3200">
                <a:solidFill>
                  <a:schemeClr val="dk2"/>
                </a:solidFill>
              </a:defRPr>
            </a:lvl7pPr>
            <a:lvl8pPr lvl="7" rtl="0" algn="ctr">
              <a:spcBef>
                <a:spcPts val="0"/>
              </a:spcBef>
              <a:spcAft>
                <a:spcPts val="0"/>
              </a:spcAft>
              <a:buClr>
                <a:schemeClr val="dk2"/>
              </a:buClr>
              <a:buSzPts val="3200"/>
              <a:buNone/>
              <a:defRPr sz="3200">
                <a:solidFill>
                  <a:schemeClr val="dk2"/>
                </a:solidFill>
              </a:defRPr>
            </a:lvl8pPr>
            <a:lvl9pPr lvl="8" rtl="0" algn="ctr">
              <a:spcBef>
                <a:spcPts val="0"/>
              </a:spcBef>
              <a:spcAft>
                <a:spcPts val="0"/>
              </a:spcAft>
              <a:buClr>
                <a:schemeClr val="dk2"/>
              </a:buClr>
              <a:buSzPts val="3200"/>
              <a:buNone/>
              <a:defRPr sz="3200">
                <a:solidFill>
                  <a:schemeClr val="dk2"/>
                </a:solidFill>
              </a:defRPr>
            </a:lvl9pPr>
          </a:lstStyle>
          <a:p/>
        </p:txBody>
      </p:sp>
      <p:sp>
        <p:nvSpPr>
          <p:cNvPr id="93" name="Google Shape;93;p1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94" name="Shape 94"/>
        <p:cNvGrpSpPr/>
        <p:nvPr/>
      </p:nvGrpSpPr>
      <p:grpSpPr>
        <a:xfrm>
          <a:off x="0" y="0"/>
          <a:ext cx="0" cy="0"/>
          <a:chOff x="0" y="0"/>
          <a:chExt cx="0" cy="0"/>
        </a:xfrm>
      </p:grpSpPr>
      <p:sp>
        <p:nvSpPr>
          <p:cNvPr id="95" name="Google Shape;95;p1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99" name="Google Shape;99;p1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0" name="Google Shape;100;p1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101" name="Shape 101"/>
        <p:cNvGrpSpPr/>
        <p:nvPr/>
      </p:nvGrpSpPr>
      <p:grpSpPr>
        <a:xfrm>
          <a:off x="0" y="0"/>
          <a:ext cx="0" cy="0"/>
          <a:chOff x="0" y="0"/>
          <a:chExt cx="0" cy="0"/>
        </a:xfrm>
      </p:grpSpPr>
      <p:sp>
        <p:nvSpPr>
          <p:cNvPr id="102" name="Google Shape;102;p1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06" name="Google Shape;106;p17"/>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7" name="Google Shape;107;p17"/>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8" name="Google Shape;108;p1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109" name="Shape 109"/>
        <p:cNvGrpSpPr/>
        <p:nvPr/>
      </p:nvGrpSpPr>
      <p:grpSpPr>
        <a:xfrm>
          <a:off x="0" y="0"/>
          <a:ext cx="0" cy="0"/>
          <a:chOff x="0" y="0"/>
          <a:chExt cx="0" cy="0"/>
        </a:xfrm>
      </p:grpSpPr>
      <p:sp>
        <p:nvSpPr>
          <p:cNvPr id="110" name="Google Shape;110;p1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14" name="Google Shape;114;p1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115" name="Shape 115"/>
        <p:cNvGrpSpPr/>
        <p:nvPr/>
      </p:nvGrpSpPr>
      <p:grpSpPr>
        <a:xfrm>
          <a:off x="0" y="0"/>
          <a:ext cx="0" cy="0"/>
          <a:chOff x="0" y="0"/>
          <a:chExt cx="0" cy="0"/>
        </a:xfrm>
      </p:grpSpPr>
      <p:sp>
        <p:nvSpPr>
          <p:cNvPr id="116" name="Google Shape;116;p1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9"/>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9"/>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20" name="Google Shape;120;p19"/>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21" name="Google Shape;121;p1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122" name="Shape 122"/>
        <p:cNvGrpSpPr/>
        <p:nvPr/>
      </p:nvGrpSpPr>
      <p:grpSpPr>
        <a:xfrm>
          <a:off x="0" y="0"/>
          <a:ext cx="0" cy="0"/>
          <a:chOff x="0" y="0"/>
          <a:chExt cx="0" cy="0"/>
        </a:xfrm>
      </p:grpSpPr>
      <p:sp>
        <p:nvSpPr>
          <p:cNvPr id="123" name="Google Shape;123;p20"/>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0"/>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20"/>
          <p:cNvGrpSpPr/>
          <p:nvPr/>
        </p:nvGrpSpPr>
        <p:grpSpPr>
          <a:xfrm>
            <a:off x="255991" y="-118"/>
            <a:ext cx="2251347" cy="1043408"/>
            <a:chOff x="3961956" y="4383950"/>
            <a:chExt cx="1160548" cy="548700"/>
          </a:xfrm>
        </p:grpSpPr>
        <p:sp>
          <p:nvSpPr>
            <p:cNvPr id="126" name="Google Shape;126;p20"/>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2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 name="Google Shape;130;p20"/>
          <p:cNvGrpSpPr/>
          <p:nvPr/>
        </p:nvGrpSpPr>
        <p:grpSpPr>
          <a:xfrm>
            <a:off x="34934" y="4522125"/>
            <a:ext cx="1593306" cy="617072"/>
            <a:chOff x="6917201" y="0"/>
            <a:chExt cx="2227777" cy="863400"/>
          </a:xfrm>
        </p:grpSpPr>
        <p:sp>
          <p:nvSpPr>
            <p:cNvPr id="131" name="Google Shape;131;p20"/>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0"/>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0"/>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 name="Google Shape;134;p20"/>
          <p:cNvGrpSpPr/>
          <p:nvPr/>
        </p:nvGrpSpPr>
        <p:grpSpPr>
          <a:xfrm>
            <a:off x="5886353" y="1243"/>
            <a:ext cx="3257455" cy="1261514"/>
            <a:chOff x="6917201" y="0"/>
            <a:chExt cx="2227777" cy="863400"/>
          </a:xfrm>
        </p:grpSpPr>
        <p:sp>
          <p:nvSpPr>
            <p:cNvPr id="135" name="Google Shape;135;p20"/>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0"/>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0"/>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 name="Google Shape;138;p20"/>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200"/>
              <a:buNone/>
              <a:defRPr sz="3200"/>
            </a:lvl1pPr>
            <a:lvl2pPr lvl="1" rtl="0" algn="ctr">
              <a:spcBef>
                <a:spcPts val="0"/>
              </a:spcBef>
              <a:spcAft>
                <a:spcPts val="0"/>
              </a:spcAft>
              <a:buSzPts val="3200"/>
              <a:buNone/>
              <a:defRPr sz="3200"/>
            </a:lvl2pPr>
            <a:lvl3pPr lvl="2" rtl="0" algn="ctr">
              <a:spcBef>
                <a:spcPts val="0"/>
              </a:spcBef>
              <a:spcAft>
                <a:spcPts val="0"/>
              </a:spcAft>
              <a:buSzPts val="3200"/>
              <a:buNone/>
              <a:defRPr sz="3200"/>
            </a:lvl3pPr>
            <a:lvl4pPr lvl="3" rtl="0" algn="ctr">
              <a:spcBef>
                <a:spcPts val="0"/>
              </a:spcBef>
              <a:spcAft>
                <a:spcPts val="0"/>
              </a:spcAft>
              <a:buSzPts val="3200"/>
              <a:buNone/>
              <a:defRPr sz="3200"/>
            </a:lvl4pPr>
            <a:lvl5pPr lvl="4" rtl="0" algn="ctr">
              <a:spcBef>
                <a:spcPts val="0"/>
              </a:spcBef>
              <a:spcAft>
                <a:spcPts val="0"/>
              </a:spcAft>
              <a:buSzPts val="3200"/>
              <a:buNone/>
              <a:defRPr sz="3200"/>
            </a:lvl5pPr>
            <a:lvl6pPr lvl="5" rtl="0" algn="ctr">
              <a:spcBef>
                <a:spcPts val="0"/>
              </a:spcBef>
              <a:spcAft>
                <a:spcPts val="0"/>
              </a:spcAft>
              <a:buSzPts val="3200"/>
              <a:buNone/>
              <a:defRPr sz="3200"/>
            </a:lvl6pPr>
            <a:lvl7pPr lvl="6" rtl="0" algn="ctr">
              <a:spcBef>
                <a:spcPts val="0"/>
              </a:spcBef>
              <a:spcAft>
                <a:spcPts val="0"/>
              </a:spcAft>
              <a:buSzPts val="3200"/>
              <a:buNone/>
              <a:defRPr sz="3200"/>
            </a:lvl7pPr>
            <a:lvl8pPr lvl="7" rtl="0" algn="ctr">
              <a:spcBef>
                <a:spcPts val="0"/>
              </a:spcBef>
              <a:spcAft>
                <a:spcPts val="0"/>
              </a:spcAft>
              <a:buSzPts val="3200"/>
              <a:buNone/>
              <a:defRPr sz="3200"/>
            </a:lvl8pPr>
            <a:lvl9pPr lvl="8" rtl="0" algn="ctr">
              <a:spcBef>
                <a:spcPts val="0"/>
              </a:spcBef>
              <a:spcAft>
                <a:spcPts val="0"/>
              </a:spcAft>
              <a:buSzPts val="3200"/>
              <a:buNone/>
              <a:defRPr sz="3200"/>
            </a:lvl9pPr>
          </a:lstStyle>
          <a:p/>
        </p:txBody>
      </p:sp>
      <p:sp>
        <p:nvSpPr>
          <p:cNvPr id="139" name="Google Shape;139;p2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140" name="Shape 140"/>
        <p:cNvGrpSpPr/>
        <p:nvPr/>
      </p:nvGrpSpPr>
      <p:grpSpPr>
        <a:xfrm>
          <a:off x="0" y="0"/>
          <a:ext cx="0" cy="0"/>
          <a:chOff x="0" y="0"/>
          <a:chExt cx="0" cy="0"/>
        </a:xfrm>
      </p:grpSpPr>
      <p:sp>
        <p:nvSpPr>
          <p:cNvPr id="141" name="Google Shape;141;p21"/>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1"/>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45" name="Google Shape;145;p21"/>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146" name="Google Shape;146;p21"/>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47" name="Google Shape;147;p2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48" name="Shape 148"/>
        <p:cNvGrpSpPr/>
        <p:nvPr/>
      </p:nvGrpSpPr>
      <p:grpSpPr>
        <a:xfrm>
          <a:off x="0" y="0"/>
          <a:ext cx="0" cy="0"/>
          <a:chOff x="0" y="0"/>
          <a:chExt cx="0" cy="0"/>
        </a:xfrm>
      </p:grpSpPr>
      <p:sp>
        <p:nvSpPr>
          <p:cNvPr id="149" name="Google Shape;149;p22"/>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2"/>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2"/>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53" name="Google Shape;153;p2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54" name="Shape 154"/>
        <p:cNvGrpSpPr/>
        <p:nvPr/>
      </p:nvGrpSpPr>
      <p:grpSpPr>
        <a:xfrm>
          <a:off x="0" y="0"/>
          <a:ext cx="0" cy="0"/>
          <a:chOff x="0" y="0"/>
          <a:chExt cx="0" cy="0"/>
        </a:xfrm>
      </p:grpSpPr>
      <p:sp>
        <p:nvSpPr>
          <p:cNvPr id="155" name="Google Shape;155;p23"/>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 name="Google Shape;156;p23"/>
          <p:cNvGrpSpPr/>
          <p:nvPr/>
        </p:nvGrpSpPr>
        <p:grpSpPr>
          <a:xfrm>
            <a:off x="5959222" y="4119576"/>
            <a:ext cx="2520952" cy="1024165"/>
            <a:chOff x="6917201" y="0"/>
            <a:chExt cx="2227777" cy="863400"/>
          </a:xfrm>
        </p:grpSpPr>
        <p:sp>
          <p:nvSpPr>
            <p:cNvPr id="157" name="Google Shape;157;p2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 name="Google Shape;160;p23"/>
          <p:cNvGrpSpPr/>
          <p:nvPr/>
        </p:nvGrpSpPr>
        <p:grpSpPr>
          <a:xfrm>
            <a:off x="199149" y="2"/>
            <a:ext cx="2795414" cy="1083308"/>
            <a:chOff x="6917201" y="0"/>
            <a:chExt cx="2227777" cy="863400"/>
          </a:xfrm>
        </p:grpSpPr>
        <p:sp>
          <p:nvSpPr>
            <p:cNvPr id="161" name="Google Shape;161;p2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 name="Google Shape;164;p23"/>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8600"/>
              <a:buNone/>
              <a:defRPr sz="8600">
                <a:solidFill>
                  <a:schemeClr val="dk2"/>
                </a:solidFill>
              </a:defRPr>
            </a:lvl1pPr>
            <a:lvl2pPr lvl="1" rtl="0" algn="ctr">
              <a:spcBef>
                <a:spcPts val="0"/>
              </a:spcBef>
              <a:spcAft>
                <a:spcPts val="0"/>
              </a:spcAft>
              <a:buClr>
                <a:schemeClr val="dk2"/>
              </a:buClr>
              <a:buSzPts val="8600"/>
              <a:buNone/>
              <a:defRPr sz="8600">
                <a:solidFill>
                  <a:schemeClr val="dk2"/>
                </a:solidFill>
              </a:defRPr>
            </a:lvl2pPr>
            <a:lvl3pPr lvl="2" rtl="0" algn="ctr">
              <a:spcBef>
                <a:spcPts val="0"/>
              </a:spcBef>
              <a:spcAft>
                <a:spcPts val="0"/>
              </a:spcAft>
              <a:buClr>
                <a:schemeClr val="dk2"/>
              </a:buClr>
              <a:buSzPts val="8600"/>
              <a:buNone/>
              <a:defRPr sz="8600">
                <a:solidFill>
                  <a:schemeClr val="dk2"/>
                </a:solidFill>
              </a:defRPr>
            </a:lvl3pPr>
            <a:lvl4pPr lvl="3" rtl="0" algn="ctr">
              <a:spcBef>
                <a:spcPts val="0"/>
              </a:spcBef>
              <a:spcAft>
                <a:spcPts val="0"/>
              </a:spcAft>
              <a:buClr>
                <a:schemeClr val="dk2"/>
              </a:buClr>
              <a:buSzPts val="8600"/>
              <a:buNone/>
              <a:defRPr sz="8600">
                <a:solidFill>
                  <a:schemeClr val="dk2"/>
                </a:solidFill>
              </a:defRPr>
            </a:lvl4pPr>
            <a:lvl5pPr lvl="4" rtl="0" algn="ctr">
              <a:spcBef>
                <a:spcPts val="0"/>
              </a:spcBef>
              <a:spcAft>
                <a:spcPts val="0"/>
              </a:spcAft>
              <a:buClr>
                <a:schemeClr val="dk2"/>
              </a:buClr>
              <a:buSzPts val="8600"/>
              <a:buNone/>
              <a:defRPr sz="8600">
                <a:solidFill>
                  <a:schemeClr val="dk2"/>
                </a:solidFill>
              </a:defRPr>
            </a:lvl5pPr>
            <a:lvl6pPr lvl="5" rtl="0" algn="ctr">
              <a:spcBef>
                <a:spcPts val="0"/>
              </a:spcBef>
              <a:spcAft>
                <a:spcPts val="0"/>
              </a:spcAft>
              <a:buClr>
                <a:schemeClr val="dk2"/>
              </a:buClr>
              <a:buSzPts val="8600"/>
              <a:buNone/>
              <a:defRPr sz="8600">
                <a:solidFill>
                  <a:schemeClr val="dk2"/>
                </a:solidFill>
              </a:defRPr>
            </a:lvl6pPr>
            <a:lvl7pPr lvl="6" rtl="0" algn="ctr">
              <a:spcBef>
                <a:spcPts val="0"/>
              </a:spcBef>
              <a:spcAft>
                <a:spcPts val="0"/>
              </a:spcAft>
              <a:buClr>
                <a:schemeClr val="dk2"/>
              </a:buClr>
              <a:buSzPts val="8600"/>
              <a:buNone/>
              <a:defRPr sz="8600">
                <a:solidFill>
                  <a:schemeClr val="dk2"/>
                </a:solidFill>
              </a:defRPr>
            </a:lvl7pPr>
            <a:lvl8pPr lvl="7" rtl="0" algn="ctr">
              <a:spcBef>
                <a:spcPts val="0"/>
              </a:spcBef>
              <a:spcAft>
                <a:spcPts val="0"/>
              </a:spcAft>
              <a:buClr>
                <a:schemeClr val="dk2"/>
              </a:buClr>
              <a:buSzPts val="8600"/>
              <a:buNone/>
              <a:defRPr sz="8600">
                <a:solidFill>
                  <a:schemeClr val="dk2"/>
                </a:solidFill>
              </a:defRPr>
            </a:lvl8pPr>
            <a:lvl9pPr lvl="8" rtl="0" algn="ctr">
              <a:spcBef>
                <a:spcPts val="0"/>
              </a:spcBef>
              <a:spcAft>
                <a:spcPts val="0"/>
              </a:spcAft>
              <a:buClr>
                <a:schemeClr val="dk2"/>
              </a:buClr>
              <a:buSzPts val="8600"/>
              <a:buNone/>
              <a:defRPr sz="8600">
                <a:solidFill>
                  <a:schemeClr val="dk2"/>
                </a:solidFill>
              </a:defRPr>
            </a:lvl9pPr>
          </a:lstStyle>
          <a:p>
            <a:r>
              <a:t>xx%</a:t>
            </a:r>
          </a:p>
        </p:txBody>
      </p:sp>
      <p:sp>
        <p:nvSpPr>
          <p:cNvPr id="165" name="Google Shape;165;p23"/>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rtl="0" algn="ctr">
              <a:spcBef>
                <a:spcPts val="0"/>
              </a:spcBef>
              <a:spcAft>
                <a:spcPts val="0"/>
              </a:spcAft>
              <a:buSzPts val="1300"/>
              <a:buChar char="●"/>
              <a:defRPr/>
            </a:lvl1pPr>
            <a:lvl2pPr indent="-298450" lvl="1" marL="914400" rtl="0" algn="ctr">
              <a:spcBef>
                <a:spcPts val="1600"/>
              </a:spcBef>
              <a:spcAft>
                <a:spcPts val="0"/>
              </a:spcAft>
              <a:buSzPts val="1100"/>
              <a:buChar char="○"/>
              <a:defRPr/>
            </a:lvl2pPr>
            <a:lvl3pPr indent="-298450" lvl="2" marL="1371600" rtl="0" algn="ctr">
              <a:spcBef>
                <a:spcPts val="1600"/>
              </a:spcBef>
              <a:spcAft>
                <a:spcPts val="0"/>
              </a:spcAft>
              <a:buSzPts val="1100"/>
              <a:buChar char="■"/>
              <a:defRPr/>
            </a:lvl3pPr>
            <a:lvl4pPr indent="-298450" lvl="3" marL="1828800" rtl="0" algn="ctr">
              <a:spcBef>
                <a:spcPts val="1600"/>
              </a:spcBef>
              <a:spcAft>
                <a:spcPts val="0"/>
              </a:spcAft>
              <a:buSzPts val="1100"/>
              <a:buChar char="●"/>
              <a:defRPr/>
            </a:lvl4pPr>
            <a:lvl5pPr indent="-298450" lvl="4" marL="2286000" rtl="0" algn="ctr">
              <a:spcBef>
                <a:spcPts val="1600"/>
              </a:spcBef>
              <a:spcAft>
                <a:spcPts val="0"/>
              </a:spcAft>
              <a:buSzPts val="1100"/>
              <a:buChar char="○"/>
              <a:defRPr/>
            </a:lvl5pPr>
            <a:lvl6pPr indent="-298450" lvl="5" marL="2743200" rtl="0" algn="ctr">
              <a:spcBef>
                <a:spcPts val="1600"/>
              </a:spcBef>
              <a:spcAft>
                <a:spcPts val="0"/>
              </a:spcAft>
              <a:buSzPts val="1100"/>
              <a:buChar char="■"/>
              <a:defRPr/>
            </a:lvl6pPr>
            <a:lvl7pPr indent="-298450" lvl="6" marL="3200400" rtl="0" algn="ctr">
              <a:spcBef>
                <a:spcPts val="1600"/>
              </a:spcBef>
              <a:spcAft>
                <a:spcPts val="0"/>
              </a:spcAft>
              <a:buSzPts val="1100"/>
              <a:buChar char="●"/>
              <a:defRPr/>
            </a:lvl7pPr>
            <a:lvl8pPr indent="-298450" lvl="7" marL="3657600" rtl="0" algn="ctr">
              <a:spcBef>
                <a:spcPts val="1600"/>
              </a:spcBef>
              <a:spcAft>
                <a:spcPts val="0"/>
              </a:spcAft>
              <a:buSzPts val="1100"/>
              <a:buChar char="○"/>
              <a:defRPr/>
            </a:lvl8pPr>
            <a:lvl9pPr indent="-298450" lvl="8" marL="4114800" rtl="0" algn="ctr">
              <a:spcBef>
                <a:spcPts val="1600"/>
              </a:spcBef>
              <a:spcAft>
                <a:spcPts val="1600"/>
              </a:spcAft>
              <a:buSzPts val="1100"/>
              <a:buChar char="■"/>
              <a:defRPr/>
            </a:lvl9pPr>
          </a:lstStyle>
          <a:p/>
        </p:txBody>
      </p:sp>
      <p:sp>
        <p:nvSpPr>
          <p:cNvPr id="166" name="Google Shape;166;p2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7" name="Shape 167"/>
        <p:cNvGrpSpPr/>
        <p:nvPr/>
      </p:nvGrpSpPr>
      <p:grpSpPr>
        <a:xfrm>
          <a:off x="0" y="0"/>
          <a:ext cx="0" cy="0"/>
          <a:chOff x="0" y="0"/>
          <a:chExt cx="0" cy="0"/>
        </a:xfrm>
      </p:grpSpPr>
      <p:sp>
        <p:nvSpPr>
          <p:cNvPr id="168" name="Google Shape;168;p2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52" name="Google Shape;52;p13"/>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rtl="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53" name="Google Shape;53;p1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Nunito"/>
                <a:ea typeface="Nunito"/>
                <a:cs typeface="Nunito"/>
                <a:sym typeface="Nunito"/>
              </a:defRPr>
            </a:lvl1pPr>
            <a:lvl2pPr lvl="1" rtl="0" algn="r">
              <a:buNone/>
              <a:defRPr sz="1000">
                <a:solidFill>
                  <a:schemeClr val="dk2"/>
                </a:solidFill>
                <a:latin typeface="Nunito"/>
                <a:ea typeface="Nunito"/>
                <a:cs typeface="Nunito"/>
                <a:sym typeface="Nunito"/>
              </a:defRPr>
            </a:lvl2pPr>
            <a:lvl3pPr lvl="2" rtl="0" algn="r">
              <a:buNone/>
              <a:defRPr sz="1000">
                <a:solidFill>
                  <a:schemeClr val="dk2"/>
                </a:solidFill>
                <a:latin typeface="Nunito"/>
                <a:ea typeface="Nunito"/>
                <a:cs typeface="Nunito"/>
                <a:sym typeface="Nunito"/>
              </a:defRPr>
            </a:lvl3pPr>
            <a:lvl4pPr lvl="3" rtl="0" algn="r">
              <a:buNone/>
              <a:defRPr sz="1000">
                <a:solidFill>
                  <a:schemeClr val="dk2"/>
                </a:solidFill>
                <a:latin typeface="Nunito"/>
                <a:ea typeface="Nunito"/>
                <a:cs typeface="Nunito"/>
                <a:sym typeface="Nunito"/>
              </a:defRPr>
            </a:lvl4pPr>
            <a:lvl5pPr lvl="4" rtl="0" algn="r">
              <a:buNone/>
              <a:defRPr sz="1000">
                <a:solidFill>
                  <a:schemeClr val="dk2"/>
                </a:solidFill>
                <a:latin typeface="Nunito"/>
                <a:ea typeface="Nunito"/>
                <a:cs typeface="Nunito"/>
                <a:sym typeface="Nunito"/>
              </a:defRPr>
            </a:lvl5pPr>
            <a:lvl6pPr lvl="5" rtl="0" algn="r">
              <a:buNone/>
              <a:defRPr sz="1000">
                <a:solidFill>
                  <a:schemeClr val="dk2"/>
                </a:solidFill>
                <a:latin typeface="Nunito"/>
                <a:ea typeface="Nunito"/>
                <a:cs typeface="Nunito"/>
                <a:sym typeface="Nunito"/>
              </a:defRPr>
            </a:lvl6pPr>
            <a:lvl7pPr lvl="6" rtl="0" algn="r">
              <a:buNone/>
              <a:defRPr sz="1000">
                <a:solidFill>
                  <a:schemeClr val="dk2"/>
                </a:solidFill>
                <a:latin typeface="Nunito"/>
                <a:ea typeface="Nunito"/>
                <a:cs typeface="Nunito"/>
                <a:sym typeface="Nunito"/>
              </a:defRPr>
            </a:lvl7pPr>
            <a:lvl8pPr lvl="7" rtl="0" algn="r">
              <a:buNone/>
              <a:defRPr sz="1000">
                <a:solidFill>
                  <a:schemeClr val="dk2"/>
                </a:solidFill>
                <a:latin typeface="Nunito"/>
                <a:ea typeface="Nunito"/>
                <a:cs typeface="Nunito"/>
                <a:sym typeface="Nunito"/>
              </a:defRPr>
            </a:lvl8pPr>
            <a:lvl9pPr lvl="8" rtl="0"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8.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ph type="ctrTitle"/>
          </p:nvPr>
        </p:nvSpPr>
        <p:spPr>
          <a:xfrm>
            <a:off x="1491050" y="1847700"/>
            <a:ext cx="6096600" cy="1448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800"/>
              <a:buNone/>
            </a:pPr>
            <a:r>
              <a:rPr lang="en">
                <a:latin typeface="Arial"/>
                <a:ea typeface="Arial"/>
                <a:cs typeface="Arial"/>
                <a:sym typeface="Arial"/>
              </a:rPr>
              <a:t>CSE 12 Week 8 Discussion</a:t>
            </a:r>
            <a:endParaRPr>
              <a:latin typeface="Arial"/>
              <a:ea typeface="Arial"/>
              <a:cs typeface="Arial"/>
              <a:sym typeface="Arial"/>
            </a:endParaRPr>
          </a:p>
          <a:p>
            <a:pPr indent="0" lvl="0" marL="0" rtl="0" algn="ctr">
              <a:lnSpc>
                <a:spcPct val="100000"/>
              </a:lnSpc>
              <a:spcBef>
                <a:spcPts val="0"/>
              </a:spcBef>
              <a:spcAft>
                <a:spcPts val="0"/>
              </a:spcAft>
              <a:buSzPts val="3800"/>
              <a:buNone/>
            </a:pPr>
            <a:r>
              <a:rPr lang="en" sz="2400">
                <a:latin typeface="Arial"/>
                <a:ea typeface="Arial"/>
                <a:cs typeface="Arial"/>
                <a:sym typeface="Arial"/>
              </a:rPr>
              <a:t>5-21</a:t>
            </a:r>
            <a:r>
              <a:rPr lang="en" sz="2400">
                <a:latin typeface="Arial"/>
                <a:ea typeface="Arial"/>
                <a:cs typeface="Arial"/>
                <a:sym typeface="Arial"/>
              </a:rPr>
              <a:t>-21</a:t>
            </a:r>
            <a:endParaRPr sz="2400">
              <a:latin typeface="Arial"/>
              <a:ea typeface="Arial"/>
              <a:cs typeface="Arial"/>
              <a:sym typeface="Arial"/>
            </a:endParaRPr>
          </a:p>
        </p:txBody>
      </p:sp>
      <p:sp>
        <p:nvSpPr>
          <p:cNvPr id="174" name="Google Shape;174;p25"/>
          <p:cNvSpPr txBox="1"/>
          <p:nvPr>
            <p:ph idx="1" type="subTitle"/>
          </p:nvPr>
        </p:nvSpPr>
        <p:spPr>
          <a:xfrm>
            <a:off x="1858700" y="3413147"/>
            <a:ext cx="5361300" cy="729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600"/>
              <a:buNone/>
            </a:pPr>
            <a:r>
              <a:rPr lang="en" sz="2400">
                <a:latin typeface="Arial"/>
                <a:ea typeface="Arial"/>
                <a:cs typeface="Arial"/>
                <a:sym typeface="Arial"/>
              </a:rPr>
              <a:t>Focus: Exam 2 Review</a:t>
            </a:r>
            <a:endParaRPr sz="240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Question</a:t>
            </a:r>
            <a:endParaRPr/>
          </a:p>
        </p:txBody>
      </p:sp>
      <p:sp>
        <p:nvSpPr>
          <p:cNvPr id="224" name="Google Shape;224;p34"/>
          <p:cNvSpPr txBox="1"/>
          <p:nvPr>
            <p:ph idx="1" type="body"/>
          </p:nvPr>
        </p:nvSpPr>
        <p:spPr>
          <a:xfrm>
            <a:off x="819150" y="156147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0" lvl="0" marL="0" rtl="0" algn="l">
              <a:spcBef>
                <a:spcPts val="1600"/>
              </a:spcBef>
              <a:spcAft>
                <a:spcPts val="0"/>
              </a:spcAft>
              <a:buNone/>
            </a:pPr>
            <a:r>
              <a:rPr lang="en" sz="1800"/>
              <a:t>Which is the upper bound in this statement? </a:t>
            </a:r>
            <a:br>
              <a:rPr lang="en" sz="1800"/>
            </a:br>
            <a:br>
              <a:rPr lang="en" sz="1800"/>
            </a:br>
            <a:r>
              <a:rPr lang="en" sz="1800"/>
              <a:t>		</a:t>
            </a:r>
            <a:r>
              <a:rPr lang="en" sz="1800"/>
              <a:t>g(n) = O(f(n))</a:t>
            </a:r>
            <a:endParaRPr sz="1800"/>
          </a:p>
          <a:p>
            <a:pPr indent="0" lvl="0" marL="0" rtl="0" algn="l">
              <a:spcBef>
                <a:spcPts val="1600"/>
              </a:spcBef>
              <a:spcAft>
                <a:spcPts val="1600"/>
              </a:spcAft>
              <a:buNone/>
            </a:pPr>
            <a:r>
              <a:t/>
            </a:r>
            <a:endParaRPr sz="1800"/>
          </a:p>
        </p:txBody>
      </p:sp>
      <p:sp>
        <p:nvSpPr>
          <p:cNvPr id="225" name="Google Shape;225;p34"/>
          <p:cNvSpPr/>
          <p:nvPr/>
        </p:nvSpPr>
        <p:spPr>
          <a:xfrm>
            <a:off x="2632075" y="2829475"/>
            <a:ext cx="329100" cy="274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Question</a:t>
            </a:r>
            <a:endParaRPr/>
          </a:p>
        </p:txBody>
      </p:sp>
      <p:sp>
        <p:nvSpPr>
          <p:cNvPr id="231" name="Google Shape;231;p35"/>
          <p:cNvSpPr txBox="1"/>
          <p:nvPr>
            <p:ph idx="1" type="body"/>
          </p:nvPr>
        </p:nvSpPr>
        <p:spPr>
          <a:xfrm>
            <a:off x="819150" y="156147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0" lvl="0" marL="0" rtl="0" algn="l">
              <a:spcBef>
                <a:spcPts val="1600"/>
              </a:spcBef>
              <a:spcAft>
                <a:spcPts val="0"/>
              </a:spcAft>
              <a:buNone/>
            </a:pPr>
            <a:r>
              <a:rPr lang="en" sz="1800"/>
              <a:t>Which is the upper bound in this statement? </a:t>
            </a:r>
            <a:br>
              <a:rPr lang="en" sz="1800"/>
            </a:br>
            <a:br>
              <a:rPr lang="en" sz="1800"/>
            </a:br>
            <a:r>
              <a:rPr lang="en" sz="1800"/>
              <a:t>		g(n) = </a:t>
            </a:r>
            <a:r>
              <a:rPr lang="en" sz="1400">
                <a:solidFill>
                  <a:srgbClr val="000000"/>
                </a:solidFill>
                <a:latin typeface="Arial"/>
                <a:ea typeface="Arial"/>
                <a:cs typeface="Arial"/>
                <a:sym typeface="Arial"/>
              </a:rPr>
              <a:t>Ω</a:t>
            </a:r>
            <a:r>
              <a:rPr lang="en" sz="1800"/>
              <a:t>(f(n))</a:t>
            </a:r>
            <a:endParaRPr sz="1800"/>
          </a:p>
          <a:p>
            <a:pPr indent="0" lvl="0" marL="0" rtl="0" algn="l">
              <a:spcBef>
                <a:spcPts val="1600"/>
              </a:spcBef>
              <a:spcAft>
                <a:spcPts val="1600"/>
              </a:spcAft>
              <a:buNone/>
            </a:pPr>
            <a:r>
              <a:t/>
            </a:r>
            <a:endParaRPr sz="1800"/>
          </a:p>
        </p:txBody>
      </p:sp>
      <p:sp>
        <p:nvSpPr>
          <p:cNvPr id="232" name="Google Shape;232;p35"/>
          <p:cNvSpPr/>
          <p:nvPr/>
        </p:nvSpPr>
        <p:spPr>
          <a:xfrm>
            <a:off x="1820500" y="2818525"/>
            <a:ext cx="384000" cy="274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000"/>
                                        <p:tgtEl>
                                          <p:spTgt spid="2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6"/>
          <p:cNvSpPr txBox="1"/>
          <p:nvPr>
            <p:ph type="title"/>
          </p:nvPr>
        </p:nvSpPr>
        <p:spPr>
          <a:xfrm>
            <a:off x="882825" y="428175"/>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Arial"/>
                <a:ea typeface="Arial"/>
                <a:cs typeface="Arial"/>
                <a:sym typeface="Arial"/>
              </a:rPr>
              <a:t>Big-O review</a:t>
            </a:r>
            <a:endParaRPr>
              <a:latin typeface="Arial"/>
              <a:ea typeface="Arial"/>
              <a:cs typeface="Arial"/>
              <a:sym typeface="Arial"/>
            </a:endParaRPr>
          </a:p>
        </p:txBody>
      </p:sp>
      <p:sp>
        <p:nvSpPr>
          <p:cNvPr id="238" name="Google Shape;238;p36"/>
          <p:cNvSpPr txBox="1"/>
          <p:nvPr>
            <p:ph idx="1" type="body"/>
          </p:nvPr>
        </p:nvSpPr>
        <p:spPr>
          <a:xfrm>
            <a:off x="5452075" y="1152475"/>
            <a:ext cx="3277500" cy="34164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Arial"/>
              <a:buChar char="●"/>
            </a:pPr>
            <a:r>
              <a:rPr lang="en" sz="1400">
                <a:latin typeface="Arial"/>
                <a:ea typeface="Arial"/>
                <a:cs typeface="Arial"/>
                <a:sym typeface="Arial"/>
              </a:rPr>
              <a:t>Relative to input n</a:t>
            </a:r>
            <a:endParaRPr sz="1400">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lang="en" sz="1400">
                <a:latin typeface="Arial"/>
                <a:ea typeface="Arial"/>
                <a:cs typeface="Arial"/>
                <a:sym typeface="Arial"/>
              </a:rPr>
              <a:t>Constants do not matter</a:t>
            </a:r>
            <a:endParaRPr sz="1400">
              <a:latin typeface="Arial"/>
              <a:ea typeface="Arial"/>
              <a:cs typeface="Arial"/>
              <a:sym typeface="Arial"/>
            </a:endParaRPr>
          </a:p>
          <a:p>
            <a:pPr indent="-317500" lvl="1" marL="914400" rtl="0" algn="l">
              <a:lnSpc>
                <a:spcPct val="115000"/>
              </a:lnSpc>
              <a:spcBef>
                <a:spcPts val="0"/>
              </a:spcBef>
              <a:spcAft>
                <a:spcPts val="0"/>
              </a:spcAft>
              <a:buSzPts val="1400"/>
              <a:buFont typeface="Arial"/>
              <a:buChar char="○"/>
            </a:pPr>
            <a:r>
              <a:rPr lang="en" sz="1400">
                <a:latin typeface="Arial"/>
                <a:ea typeface="Arial"/>
                <a:cs typeface="Arial"/>
                <a:sym typeface="Arial"/>
              </a:rPr>
              <a:t>O(3n)=O(n)</a:t>
            </a:r>
            <a:endParaRPr sz="1400">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lang="en" sz="1400">
                <a:latin typeface="Arial"/>
                <a:ea typeface="Arial"/>
                <a:cs typeface="Arial"/>
                <a:sym typeface="Arial"/>
              </a:rPr>
              <a:t>Higher order values dominate</a:t>
            </a:r>
            <a:endParaRPr sz="1400">
              <a:latin typeface="Arial"/>
              <a:ea typeface="Arial"/>
              <a:cs typeface="Arial"/>
              <a:sym typeface="Arial"/>
            </a:endParaRPr>
          </a:p>
          <a:p>
            <a:pPr indent="-317500" lvl="1" marL="914400" rtl="0" algn="l">
              <a:lnSpc>
                <a:spcPct val="115000"/>
              </a:lnSpc>
              <a:spcBef>
                <a:spcPts val="0"/>
              </a:spcBef>
              <a:spcAft>
                <a:spcPts val="0"/>
              </a:spcAft>
              <a:buSzPts val="1400"/>
              <a:buFont typeface="Arial"/>
              <a:buChar char="○"/>
            </a:pPr>
            <a:r>
              <a:rPr lang="en">
                <a:latin typeface="Arial"/>
                <a:ea typeface="Arial"/>
                <a:cs typeface="Arial"/>
                <a:sym typeface="Arial"/>
              </a:rPr>
              <a:t>O(n^2 + n) = O(n^2)</a:t>
            </a:r>
            <a:endParaRPr>
              <a:latin typeface="Arial"/>
              <a:ea typeface="Arial"/>
              <a:cs typeface="Arial"/>
              <a:sym typeface="Arial"/>
            </a:endParaRPr>
          </a:p>
          <a:p>
            <a:pPr indent="0" lvl="0" marL="0" rtl="0" algn="l">
              <a:lnSpc>
                <a:spcPct val="115000"/>
              </a:lnSpc>
              <a:spcBef>
                <a:spcPts val="1600"/>
              </a:spcBef>
              <a:spcAft>
                <a:spcPts val="1600"/>
              </a:spcAft>
              <a:buSzPts val="1800"/>
              <a:buNone/>
            </a:pPr>
            <a:r>
              <a:t/>
            </a:r>
            <a:endParaRPr>
              <a:latin typeface="Arial"/>
              <a:ea typeface="Arial"/>
              <a:cs typeface="Arial"/>
              <a:sym typeface="Arial"/>
            </a:endParaRPr>
          </a:p>
        </p:txBody>
      </p:sp>
      <p:pic>
        <p:nvPicPr>
          <p:cNvPr id="239" name="Google Shape;239;p36"/>
          <p:cNvPicPr preferRelativeResize="0"/>
          <p:nvPr/>
        </p:nvPicPr>
        <p:blipFill rotWithShape="1">
          <a:blip r:embed="rId3">
            <a:alphaModFix/>
          </a:blip>
          <a:srcRect b="0" l="0" r="0" t="0"/>
          <a:stretch/>
        </p:blipFill>
        <p:spPr>
          <a:xfrm>
            <a:off x="311700" y="1194650"/>
            <a:ext cx="5140375" cy="3332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True or False? </a:t>
            </a:r>
            <a:endParaRPr/>
          </a:p>
        </p:txBody>
      </p:sp>
      <p:sp>
        <p:nvSpPr>
          <p:cNvPr id="245" name="Google Shape;245;p37"/>
          <p:cNvSpPr txBox="1"/>
          <p:nvPr>
            <p:ph idx="1" type="body"/>
          </p:nvPr>
        </p:nvSpPr>
        <p:spPr>
          <a:xfrm>
            <a:off x="819150" y="1990725"/>
            <a:ext cx="51531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000000"/>
                </a:solidFill>
                <a:latin typeface="Arial"/>
                <a:ea typeface="Arial"/>
                <a:cs typeface="Arial"/>
                <a:sym typeface="Arial"/>
              </a:rPr>
              <a:t>n + 5n^3 + 8n^4 = O(n)</a:t>
            </a:r>
            <a:endParaRPr sz="2200">
              <a:solidFill>
                <a:srgbClr val="000000"/>
              </a:solidFill>
              <a:latin typeface="Arial"/>
              <a:ea typeface="Arial"/>
              <a:cs typeface="Arial"/>
              <a:sym typeface="Arial"/>
            </a:endParaRPr>
          </a:p>
          <a:p>
            <a:pPr indent="0" lvl="0" marL="0" rtl="0" algn="l">
              <a:spcBef>
                <a:spcPts val="0"/>
              </a:spcBef>
              <a:spcAft>
                <a:spcPts val="0"/>
              </a:spcAft>
              <a:buNone/>
            </a:pPr>
            <a:r>
              <a:t/>
            </a:r>
            <a:endParaRPr sz="2200">
              <a:solidFill>
                <a:srgbClr val="000000"/>
              </a:solidFill>
              <a:latin typeface="Arial"/>
              <a:ea typeface="Arial"/>
              <a:cs typeface="Arial"/>
              <a:sym typeface="Arial"/>
            </a:endParaRPr>
          </a:p>
          <a:p>
            <a:pPr indent="-368300" lvl="0" marL="457200" rtl="0" algn="l">
              <a:spcBef>
                <a:spcPts val="0"/>
              </a:spcBef>
              <a:spcAft>
                <a:spcPts val="0"/>
              </a:spcAft>
              <a:buClr>
                <a:srgbClr val="000000"/>
              </a:buClr>
              <a:buSzPts val="2200"/>
              <a:buFont typeface="Arial"/>
              <a:buAutoNum type="alphaLcParenR"/>
            </a:pPr>
            <a:r>
              <a:rPr lang="en" sz="2200">
                <a:solidFill>
                  <a:srgbClr val="000000"/>
                </a:solidFill>
                <a:latin typeface="Arial"/>
                <a:ea typeface="Arial"/>
                <a:cs typeface="Arial"/>
                <a:sym typeface="Arial"/>
              </a:rPr>
              <a:t>True</a:t>
            </a:r>
            <a:endParaRPr sz="2200">
              <a:solidFill>
                <a:srgbClr val="000000"/>
              </a:solidFill>
              <a:latin typeface="Arial"/>
              <a:ea typeface="Arial"/>
              <a:cs typeface="Arial"/>
              <a:sym typeface="Arial"/>
            </a:endParaRPr>
          </a:p>
          <a:p>
            <a:pPr indent="-368300" lvl="0" marL="457200" rtl="0" algn="l">
              <a:spcBef>
                <a:spcPts val="0"/>
              </a:spcBef>
              <a:spcAft>
                <a:spcPts val="0"/>
              </a:spcAft>
              <a:buClr>
                <a:srgbClr val="000000"/>
              </a:buClr>
              <a:buSzPts val="2200"/>
              <a:buFont typeface="Arial"/>
              <a:buAutoNum type="alphaLcParenR"/>
            </a:pPr>
            <a:r>
              <a:rPr lang="en" sz="2200">
                <a:solidFill>
                  <a:srgbClr val="000000"/>
                </a:solidFill>
                <a:latin typeface="Arial"/>
                <a:ea typeface="Arial"/>
                <a:cs typeface="Arial"/>
                <a:sym typeface="Arial"/>
              </a:rPr>
              <a:t>False</a:t>
            </a:r>
            <a:endParaRPr sz="2200">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True or False? </a:t>
            </a:r>
            <a:endParaRPr/>
          </a:p>
        </p:txBody>
      </p:sp>
      <p:sp>
        <p:nvSpPr>
          <p:cNvPr id="251" name="Google Shape;251;p38"/>
          <p:cNvSpPr txBox="1"/>
          <p:nvPr>
            <p:ph idx="1" type="body"/>
          </p:nvPr>
        </p:nvSpPr>
        <p:spPr>
          <a:xfrm>
            <a:off x="819150" y="1990725"/>
            <a:ext cx="51531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000000"/>
                </a:solidFill>
                <a:latin typeface="Arial"/>
                <a:ea typeface="Arial"/>
                <a:cs typeface="Arial"/>
                <a:sym typeface="Arial"/>
              </a:rPr>
              <a:t>n + 5n^3 + 8n^4 = O(n)</a:t>
            </a:r>
            <a:endParaRPr sz="2200">
              <a:solidFill>
                <a:srgbClr val="000000"/>
              </a:solidFill>
              <a:latin typeface="Arial"/>
              <a:ea typeface="Arial"/>
              <a:cs typeface="Arial"/>
              <a:sym typeface="Arial"/>
            </a:endParaRPr>
          </a:p>
          <a:p>
            <a:pPr indent="0" lvl="0" marL="0" rtl="0" algn="l">
              <a:spcBef>
                <a:spcPts val="0"/>
              </a:spcBef>
              <a:spcAft>
                <a:spcPts val="0"/>
              </a:spcAft>
              <a:buNone/>
            </a:pPr>
            <a:r>
              <a:t/>
            </a:r>
            <a:endParaRPr sz="2200">
              <a:solidFill>
                <a:srgbClr val="000000"/>
              </a:solidFill>
              <a:latin typeface="Arial"/>
              <a:ea typeface="Arial"/>
              <a:cs typeface="Arial"/>
              <a:sym typeface="Arial"/>
            </a:endParaRPr>
          </a:p>
          <a:p>
            <a:pPr indent="-368300" lvl="0" marL="457200" rtl="0" algn="l">
              <a:spcBef>
                <a:spcPts val="0"/>
              </a:spcBef>
              <a:spcAft>
                <a:spcPts val="0"/>
              </a:spcAft>
              <a:buClr>
                <a:srgbClr val="000000"/>
              </a:buClr>
              <a:buSzPts val="2200"/>
              <a:buFont typeface="Arial"/>
              <a:buAutoNum type="alphaLcParenR"/>
            </a:pPr>
            <a:r>
              <a:rPr lang="en" sz="2200">
                <a:solidFill>
                  <a:srgbClr val="000000"/>
                </a:solidFill>
                <a:latin typeface="Arial"/>
                <a:ea typeface="Arial"/>
                <a:cs typeface="Arial"/>
                <a:sym typeface="Arial"/>
              </a:rPr>
              <a:t>True</a:t>
            </a:r>
            <a:endParaRPr sz="2200">
              <a:solidFill>
                <a:srgbClr val="000000"/>
              </a:solidFill>
              <a:latin typeface="Arial"/>
              <a:ea typeface="Arial"/>
              <a:cs typeface="Arial"/>
              <a:sym typeface="Arial"/>
            </a:endParaRPr>
          </a:p>
          <a:p>
            <a:pPr indent="-368300" lvl="0" marL="457200" rtl="0" algn="l">
              <a:spcBef>
                <a:spcPts val="0"/>
              </a:spcBef>
              <a:spcAft>
                <a:spcPts val="0"/>
              </a:spcAft>
              <a:buClr>
                <a:srgbClr val="000000"/>
              </a:buClr>
              <a:buSzPts val="2200"/>
              <a:buFont typeface="Arial"/>
              <a:buAutoNum type="alphaLcParenR"/>
            </a:pPr>
            <a:r>
              <a:rPr lang="en" sz="2200">
                <a:solidFill>
                  <a:srgbClr val="000000"/>
                </a:solidFill>
                <a:highlight>
                  <a:srgbClr val="FFFF00"/>
                </a:highlight>
                <a:latin typeface="Arial"/>
                <a:ea typeface="Arial"/>
                <a:cs typeface="Arial"/>
                <a:sym typeface="Arial"/>
              </a:rPr>
              <a:t>False</a:t>
            </a:r>
            <a:endParaRPr sz="2200">
              <a:solidFill>
                <a:srgbClr val="000000"/>
              </a:solidFill>
              <a:highlight>
                <a:srgbClr val="FFFF00"/>
              </a:highlight>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True or False?</a:t>
            </a:r>
            <a:endParaRPr/>
          </a:p>
        </p:txBody>
      </p:sp>
      <p:sp>
        <p:nvSpPr>
          <p:cNvPr id="257" name="Google Shape;257;p3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00000"/>
                </a:solidFill>
                <a:latin typeface="Arial"/>
                <a:ea typeface="Arial"/>
                <a:cs typeface="Arial"/>
                <a:sym typeface="Arial"/>
              </a:rPr>
              <a:t>n! + n^2 = O(nlog(n))</a:t>
            </a:r>
            <a:endParaRPr sz="2000">
              <a:solidFill>
                <a:srgbClr val="000000"/>
              </a:solidFill>
              <a:latin typeface="Arial"/>
              <a:ea typeface="Arial"/>
              <a:cs typeface="Arial"/>
              <a:sym typeface="Arial"/>
            </a:endParaRPr>
          </a:p>
          <a:p>
            <a:pPr indent="0" lvl="0" marL="0" rtl="0" algn="l">
              <a:spcBef>
                <a:spcPts val="0"/>
              </a:spcBef>
              <a:spcAft>
                <a:spcPts val="0"/>
              </a:spcAft>
              <a:buNone/>
            </a:pPr>
            <a:r>
              <a:t/>
            </a:r>
            <a:endParaRPr sz="2000">
              <a:solidFill>
                <a:srgbClr val="000000"/>
              </a:solidFill>
              <a:latin typeface="Arial"/>
              <a:ea typeface="Arial"/>
              <a:cs typeface="Arial"/>
              <a:sym typeface="Arial"/>
            </a:endParaRPr>
          </a:p>
          <a:p>
            <a:pPr indent="-368300" lvl="0" marL="457200" rtl="0" algn="l">
              <a:spcBef>
                <a:spcPts val="0"/>
              </a:spcBef>
              <a:spcAft>
                <a:spcPts val="0"/>
              </a:spcAft>
              <a:buClr>
                <a:srgbClr val="000000"/>
              </a:buClr>
              <a:buSzPts val="2200"/>
              <a:buFont typeface="Arial"/>
              <a:buAutoNum type="alphaLcParenR"/>
            </a:pPr>
            <a:r>
              <a:rPr lang="en" sz="2200">
                <a:solidFill>
                  <a:srgbClr val="000000"/>
                </a:solidFill>
                <a:latin typeface="Arial"/>
                <a:ea typeface="Arial"/>
                <a:cs typeface="Arial"/>
                <a:sym typeface="Arial"/>
              </a:rPr>
              <a:t>True</a:t>
            </a:r>
            <a:endParaRPr sz="2200">
              <a:solidFill>
                <a:srgbClr val="000000"/>
              </a:solidFill>
              <a:latin typeface="Arial"/>
              <a:ea typeface="Arial"/>
              <a:cs typeface="Arial"/>
              <a:sym typeface="Arial"/>
            </a:endParaRPr>
          </a:p>
          <a:p>
            <a:pPr indent="-368300" lvl="0" marL="457200" rtl="0" algn="l">
              <a:spcBef>
                <a:spcPts val="0"/>
              </a:spcBef>
              <a:spcAft>
                <a:spcPts val="0"/>
              </a:spcAft>
              <a:buClr>
                <a:srgbClr val="000000"/>
              </a:buClr>
              <a:buSzPts val="2200"/>
              <a:buFont typeface="Arial"/>
              <a:buAutoNum type="alphaLcParenR"/>
            </a:pPr>
            <a:r>
              <a:rPr lang="en" sz="2200">
                <a:solidFill>
                  <a:srgbClr val="000000"/>
                </a:solidFill>
                <a:latin typeface="Arial"/>
                <a:ea typeface="Arial"/>
                <a:cs typeface="Arial"/>
                <a:sym typeface="Arial"/>
              </a:rPr>
              <a:t>False</a:t>
            </a:r>
            <a:endParaRPr sz="2000">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True or False?</a:t>
            </a:r>
            <a:endParaRPr/>
          </a:p>
        </p:txBody>
      </p:sp>
      <p:sp>
        <p:nvSpPr>
          <p:cNvPr id="263" name="Google Shape;263;p4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00000"/>
                </a:solidFill>
                <a:latin typeface="Arial"/>
                <a:ea typeface="Arial"/>
                <a:cs typeface="Arial"/>
                <a:sym typeface="Arial"/>
              </a:rPr>
              <a:t>n! + n^2 = O(nlog(n))</a:t>
            </a:r>
            <a:endParaRPr sz="2000">
              <a:solidFill>
                <a:srgbClr val="000000"/>
              </a:solidFill>
              <a:latin typeface="Arial"/>
              <a:ea typeface="Arial"/>
              <a:cs typeface="Arial"/>
              <a:sym typeface="Arial"/>
            </a:endParaRPr>
          </a:p>
          <a:p>
            <a:pPr indent="0" lvl="0" marL="0" rtl="0" algn="l">
              <a:spcBef>
                <a:spcPts val="0"/>
              </a:spcBef>
              <a:spcAft>
                <a:spcPts val="0"/>
              </a:spcAft>
              <a:buNone/>
            </a:pPr>
            <a:r>
              <a:t/>
            </a:r>
            <a:endParaRPr sz="2000">
              <a:solidFill>
                <a:srgbClr val="000000"/>
              </a:solidFill>
              <a:latin typeface="Arial"/>
              <a:ea typeface="Arial"/>
              <a:cs typeface="Arial"/>
              <a:sym typeface="Arial"/>
            </a:endParaRPr>
          </a:p>
          <a:p>
            <a:pPr indent="-368300" lvl="0" marL="457200" rtl="0" algn="l">
              <a:spcBef>
                <a:spcPts val="0"/>
              </a:spcBef>
              <a:spcAft>
                <a:spcPts val="0"/>
              </a:spcAft>
              <a:buClr>
                <a:srgbClr val="000000"/>
              </a:buClr>
              <a:buSzPts val="2200"/>
              <a:buFont typeface="Arial"/>
              <a:buAutoNum type="alphaLcParenR"/>
            </a:pPr>
            <a:r>
              <a:rPr lang="en" sz="2200">
                <a:solidFill>
                  <a:srgbClr val="000000"/>
                </a:solidFill>
                <a:latin typeface="Arial"/>
                <a:ea typeface="Arial"/>
                <a:cs typeface="Arial"/>
                <a:sym typeface="Arial"/>
              </a:rPr>
              <a:t>True</a:t>
            </a:r>
            <a:endParaRPr sz="2200">
              <a:solidFill>
                <a:srgbClr val="000000"/>
              </a:solidFill>
              <a:latin typeface="Arial"/>
              <a:ea typeface="Arial"/>
              <a:cs typeface="Arial"/>
              <a:sym typeface="Arial"/>
            </a:endParaRPr>
          </a:p>
          <a:p>
            <a:pPr indent="-368300" lvl="0" marL="457200" rtl="0" algn="l">
              <a:spcBef>
                <a:spcPts val="0"/>
              </a:spcBef>
              <a:spcAft>
                <a:spcPts val="0"/>
              </a:spcAft>
              <a:buClr>
                <a:srgbClr val="000000"/>
              </a:buClr>
              <a:buSzPts val="2200"/>
              <a:buFont typeface="Arial"/>
              <a:buAutoNum type="alphaLcParenR"/>
            </a:pPr>
            <a:r>
              <a:rPr lang="en" sz="2200">
                <a:solidFill>
                  <a:srgbClr val="000000"/>
                </a:solidFill>
                <a:highlight>
                  <a:srgbClr val="FFFF00"/>
                </a:highlight>
                <a:latin typeface="Arial"/>
                <a:ea typeface="Arial"/>
                <a:cs typeface="Arial"/>
                <a:sym typeface="Arial"/>
              </a:rPr>
              <a:t>False</a:t>
            </a:r>
            <a:endParaRPr sz="2000">
              <a:solidFill>
                <a:srgbClr val="000000"/>
              </a:solidFill>
              <a:highlight>
                <a:srgbClr val="FFFF00"/>
              </a:highlight>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True or False?</a:t>
            </a:r>
            <a:endParaRPr/>
          </a:p>
        </p:txBody>
      </p:sp>
      <p:sp>
        <p:nvSpPr>
          <p:cNvPr id="269" name="Google Shape;269;p4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000000"/>
                </a:solidFill>
                <a:latin typeface="Arial"/>
                <a:ea typeface="Arial"/>
                <a:cs typeface="Arial"/>
                <a:sym typeface="Arial"/>
              </a:rPr>
              <a:t>2^n + nlog(n) = O(n!)</a:t>
            </a:r>
            <a:endParaRPr sz="2200">
              <a:solidFill>
                <a:srgbClr val="000000"/>
              </a:solidFill>
              <a:latin typeface="Arial"/>
              <a:ea typeface="Arial"/>
              <a:cs typeface="Arial"/>
              <a:sym typeface="Arial"/>
            </a:endParaRPr>
          </a:p>
          <a:p>
            <a:pPr indent="0" lvl="0" marL="0" rtl="0" algn="l">
              <a:spcBef>
                <a:spcPts val="0"/>
              </a:spcBef>
              <a:spcAft>
                <a:spcPts val="0"/>
              </a:spcAft>
              <a:buNone/>
            </a:pPr>
            <a:r>
              <a:t/>
            </a:r>
            <a:endParaRPr sz="2200">
              <a:solidFill>
                <a:srgbClr val="000000"/>
              </a:solidFill>
              <a:latin typeface="Arial"/>
              <a:ea typeface="Arial"/>
              <a:cs typeface="Arial"/>
              <a:sym typeface="Arial"/>
            </a:endParaRPr>
          </a:p>
          <a:p>
            <a:pPr indent="-368300" lvl="0" marL="457200" rtl="0" algn="l">
              <a:spcBef>
                <a:spcPts val="0"/>
              </a:spcBef>
              <a:spcAft>
                <a:spcPts val="0"/>
              </a:spcAft>
              <a:buClr>
                <a:srgbClr val="000000"/>
              </a:buClr>
              <a:buSzPts val="2200"/>
              <a:buFont typeface="Arial"/>
              <a:buAutoNum type="alphaLcParenR"/>
            </a:pPr>
            <a:r>
              <a:rPr lang="en" sz="2200">
                <a:solidFill>
                  <a:srgbClr val="000000"/>
                </a:solidFill>
                <a:latin typeface="Arial"/>
                <a:ea typeface="Arial"/>
                <a:cs typeface="Arial"/>
                <a:sym typeface="Arial"/>
              </a:rPr>
              <a:t>True</a:t>
            </a:r>
            <a:endParaRPr sz="2200">
              <a:solidFill>
                <a:srgbClr val="000000"/>
              </a:solidFill>
              <a:latin typeface="Arial"/>
              <a:ea typeface="Arial"/>
              <a:cs typeface="Arial"/>
              <a:sym typeface="Arial"/>
            </a:endParaRPr>
          </a:p>
          <a:p>
            <a:pPr indent="-368300" lvl="0" marL="457200" rtl="0" algn="l">
              <a:spcBef>
                <a:spcPts val="0"/>
              </a:spcBef>
              <a:spcAft>
                <a:spcPts val="0"/>
              </a:spcAft>
              <a:buClr>
                <a:srgbClr val="000000"/>
              </a:buClr>
              <a:buSzPts val="2200"/>
              <a:buFont typeface="Arial"/>
              <a:buAutoNum type="alphaLcParenR"/>
            </a:pPr>
            <a:r>
              <a:rPr lang="en" sz="2200">
                <a:solidFill>
                  <a:srgbClr val="000000"/>
                </a:solidFill>
                <a:latin typeface="Arial"/>
                <a:ea typeface="Arial"/>
                <a:cs typeface="Arial"/>
                <a:sym typeface="Arial"/>
              </a:rPr>
              <a:t>False</a:t>
            </a:r>
            <a:endParaRPr sz="2200">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True or False?</a:t>
            </a:r>
            <a:endParaRPr/>
          </a:p>
        </p:txBody>
      </p:sp>
      <p:sp>
        <p:nvSpPr>
          <p:cNvPr id="275" name="Google Shape;275;p4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000000"/>
                </a:solidFill>
                <a:latin typeface="Arial"/>
                <a:ea typeface="Arial"/>
                <a:cs typeface="Arial"/>
                <a:sym typeface="Arial"/>
              </a:rPr>
              <a:t>2^n + nlog(n) = O(n!)</a:t>
            </a:r>
            <a:endParaRPr sz="2200">
              <a:solidFill>
                <a:srgbClr val="000000"/>
              </a:solidFill>
              <a:latin typeface="Arial"/>
              <a:ea typeface="Arial"/>
              <a:cs typeface="Arial"/>
              <a:sym typeface="Arial"/>
            </a:endParaRPr>
          </a:p>
          <a:p>
            <a:pPr indent="0" lvl="0" marL="0" rtl="0" algn="l">
              <a:spcBef>
                <a:spcPts val="0"/>
              </a:spcBef>
              <a:spcAft>
                <a:spcPts val="0"/>
              </a:spcAft>
              <a:buNone/>
            </a:pPr>
            <a:r>
              <a:t/>
            </a:r>
            <a:endParaRPr sz="2200">
              <a:solidFill>
                <a:srgbClr val="000000"/>
              </a:solidFill>
              <a:latin typeface="Arial"/>
              <a:ea typeface="Arial"/>
              <a:cs typeface="Arial"/>
              <a:sym typeface="Arial"/>
            </a:endParaRPr>
          </a:p>
          <a:p>
            <a:pPr indent="-368300" lvl="0" marL="457200" rtl="0" algn="l">
              <a:spcBef>
                <a:spcPts val="0"/>
              </a:spcBef>
              <a:spcAft>
                <a:spcPts val="0"/>
              </a:spcAft>
              <a:buClr>
                <a:srgbClr val="000000"/>
              </a:buClr>
              <a:buSzPts val="2200"/>
              <a:buFont typeface="Arial"/>
              <a:buAutoNum type="alphaLcParenR"/>
            </a:pPr>
            <a:r>
              <a:rPr lang="en" sz="2200">
                <a:solidFill>
                  <a:srgbClr val="000000"/>
                </a:solidFill>
                <a:highlight>
                  <a:srgbClr val="FFFF00"/>
                </a:highlight>
                <a:latin typeface="Arial"/>
                <a:ea typeface="Arial"/>
                <a:cs typeface="Arial"/>
                <a:sym typeface="Arial"/>
              </a:rPr>
              <a:t>True</a:t>
            </a:r>
            <a:endParaRPr sz="2200">
              <a:solidFill>
                <a:srgbClr val="000000"/>
              </a:solidFill>
              <a:highlight>
                <a:srgbClr val="FFFF00"/>
              </a:highlight>
              <a:latin typeface="Arial"/>
              <a:ea typeface="Arial"/>
              <a:cs typeface="Arial"/>
              <a:sym typeface="Arial"/>
            </a:endParaRPr>
          </a:p>
          <a:p>
            <a:pPr indent="-368300" lvl="0" marL="457200" rtl="0" algn="l">
              <a:spcBef>
                <a:spcPts val="0"/>
              </a:spcBef>
              <a:spcAft>
                <a:spcPts val="0"/>
              </a:spcAft>
              <a:buClr>
                <a:srgbClr val="000000"/>
              </a:buClr>
              <a:buSzPts val="2200"/>
              <a:buFont typeface="Arial"/>
              <a:buAutoNum type="alphaLcParenR"/>
            </a:pPr>
            <a:r>
              <a:rPr lang="en" sz="2200">
                <a:solidFill>
                  <a:srgbClr val="000000"/>
                </a:solidFill>
                <a:latin typeface="Arial"/>
                <a:ea typeface="Arial"/>
                <a:cs typeface="Arial"/>
                <a:sym typeface="Arial"/>
              </a:rPr>
              <a:t>False</a:t>
            </a:r>
            <a:endParaRPr sz="2200">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3"/>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Sorting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latin typeface="Arial"/>
                <a:ea typeface="Arial"/>
                <a:cs typeface="Arial"/>
                <a:sym typeface="Arial"/>
              </a:rPr>
              <a:t>Reminders</a:t>
            </a:r>
            <a:endParaRPr>
              <a:latin typeface="Arial"/>
              <a:ea typeface="Arial"/>
              <a:cs typeface="Arial"/>
              <a:sym typeface="Arial"/>
            </a:endParaRPr>
          </a:p>
        </p:txBody>
      </p:sp>
      <p:sp>
        <p:nvSpPr>
          <p:cNvPr id="180" name="Google Shape;180;p26"/>
          <p:cNvSpPr txBox="1"/>
          <p:nvPr>
            <p:ph idx="1" type="body"/>
          </p:nvPr>
        </p:nvSpPr>
        <p:spPr>
          <a:xfrm>
            <a:off x="819150" y="1709500"/>
            <a:ext cx="7505700" cy="24480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Font typeface="Arial"/>
              <a:buChar char="●"/>
            </a:pPr>
            <a:r>
              <a:rPr lang="en" sz="1800">
                <a:latin typeface="Arial"/>
                <a:ea typeface="Arial"/>
                <a:cs typeface="Arial"/>
                <a:sym typeface="Arial"/>
              </a:rPr>
              <a:t>PA7 </a:t>
            </a:r>
            <a:r>
              <a:rPr b="1" lang="en" sz="1800">
                <a:latin typeface="Arial"/>
                <a:ea typeface="Arial"/>
                <a:cs typeface="Arial"/>
                <a:sym typeface="Arial"/>
              </a:rPr>
              <a:t>(closed)</a:t>
            </a:r>
            <a:r>
              <a:rPr lang="en" sz="1800">
                <a:latin typeface="Arial"/>
                <a:ea typeface="Arial"/>
                <a:cs typeface="Arial"/>
                <a:sym typeface="Arial"/>
              </a:rPr>
              <a:t> due Tuesday, May 26th @ 11:59 PM</a:t>
            </a:r>
            <a:endParaRPr sz="1800">
              <a:latin typeface="Arial"/>
              <a:ea typeface="Arial"/>
              <a:cs typeface="Arial"/>
              <a:sym typeface="Arial"/>
            </a:endParaRPr>
          </a:p>
          <a:p>
            <a:pPr indent="0" lvl="0" marL="457200" rtl="0" algn="l">
              <a:lnSpc>
                <a:spcPct val="150000"/>
              </a:lnSpc>
              <a:spcBef>
                <a:spcPts val="0"/>
              </a:spcBef>
              <a:spcAft>
                <a:spcPts val="0"/>
              </a:spcAft>
              <a:buNone/>
            </a:pPr>
            <a:r>
              <a:t/>
            </a:r>
            <a:endParaRPr sz="1800">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lang="en" sz="1800">
                <a:latin typeface="Arial"/>
                <a:ea typeface="Arial"/>
                <a:cs typeface="Arial"/>
                <a:sym typeface="Arial"/>
              </a:rPr>
              <a:t>PA5 Resubmission due TODAY @ 11:59 PM</a:t>
            </a:r>
            <a:endParaRPr sz="1800">
              <a:latin typeface="Arial"/>
              <a:ea typeface="Arial"/>
              <a:cs typeface="Arial"/>
              <a:sym typeface="Arial"/>
            </a:endParaRPr>
          </a:p>
          <a:p>
            <a:pPr indent="-342900" lvl="0" marL="457200" rtl="0" algn="l">
              <a:lnSpc>
                <a:spcPct val="150000"/>
              </a:lnSpc>
              <a:spcBef>
                <a:spcPts val="0"/>
              </a:spcBef>
              <a:spcAft>
                <a:spcPts val="1600"/>
              </a:spcAft>
              <a:buSzPts val="1800"/>
              <a:buFont typeface="Arial"/>
              <a:buChar char="●"/>
            </a:pPr>
            <a:r>
              <a:rPr lang="en" sz="1800">
                <a:latin typeface="Arial"/>
                <a:ea typeface="Arial"/>
                <a:cs typeface="Arial"/>
                <a:sym typeface="Arial"/>
              </a:rPr>
              <a:t>PA6 Resubmission due Friday, May 28th @ 11:59 PM</a:t>
            </a:r>
            <a:endParaRPr sz="180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Sorting Algorithms</a:t>
            </a:r>
            <a:endParaRPr/>
          </a:p>
        </p:txBody>
      </p:sp>
      <p:sp>
        <p:nvSpPr>
          <p:cNvPr id="286" name="Google Shape;286;p44"/>
          <p:cNvSpPr txBox="1"/>
          <p:nvPr>
            <p:ph idx="1" type="body"/>
          </p:nvPr>
        </p:nvSpPr>
        <p:spPr>
          <a:xfrm>
            <a:off x="819150" y="1800200"/>
            <a:ext cx="7505700" cy="2474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u="sng">
                <a:latin typeface="Arial"/>
                <a:ea typeface="Arial"/>
                <a:cs typeface="Arial"/>
                <a:sym typeface="Arial"/>
              </a:rPr>
              <a:t>Selection Sort</a:t>
            </a:r>
            <a:r>
              <a:rPr lang="en" sz="1400">
                <a:latin typeface="Arial"/>
                <a:ea typeface="Arial"/>
                <a:cs typeface="Arial"/>
                <a:sym typeface="Arial"/>
              </a:rPr>
              <a:t>: </a:t>
            </a:r>
            <a:r>
              <a:rPr lang="en" sz="1400">
                <a:solidFill>
                  <a:srgbClr val="000000"/>
                </a:solidFill>
                <a:latin typeface="Arial"/>
                <a:ea typeface="Arial"/>
                <a:cs typeface="Arial"/>
                <a:sym typeface="Arial"/>
              </a:rPr>
              <a:t>finds the minimum element in a list and moves it to the end of a sorted prefix in the list</a:t>
            </a:r>
            <a:endParaRPr sz="1400">
              <a:solidFill>
                <a:srgbClr val="000000"/>
              </a:solidFill>
              <a:latin typeface="Arial"/>
              <a:ea typeface="Arial"/>
              <a:cs typeface="Arial"/>
              <a:sym typeface="Arial"/>
            </a:endParaRPr>
          </a:p>
          <a:p>
            <a:pPr indent="-317500" lvl="0" marL="457200" rtl="0" algn="l">
              <a:spcBef>
                <a:spcPts val="0"/>
              </a:spcBef>
              <a:spcAft>
                <a:spcPts val="0"/>
              </a:spcAft>
              <a:buSzPts val="1400"/>
              <a:buChar char="●"/>
            </a:pPr>
            <a:r>
              <a:rPr lang="en" sz="1400" u="sng">
                <a:latin typeface="Arial"/>
                <a:ea typeface="Arial"/>
                <a:cs typeface="Arial"/>
                <a:sym typeface="Arial"/>
              </a:rPr>
              <a:t>Insertion Sort</a:t>
            </a:r>
            <a:r>
              <a:rPr lang="en" sz="1400">
                <a:latin typeface="Arial"/>
                <a:ea typeface="Arial"/>
                <a:cs typeface="Arial"/>
                <a:sym typeface="Arial"/>
              </a:rPr>
              <a:t>: </a:t>
            </a:r>
            <a:r>
              <a:rPr lang="en" sz="1400">
                <a:solidFill>
                  <a:srgbClr val="000000"/>
                </a:solidFill>
                <a:latin typeface="Arial"/>
                <a:ea typeface="Arial"/>
                <a:cs typeface="Arial"/>
                <a:sym typeface="Arial"/>
              </a:rPr>
              <a:t>repeatedly takes the next element in a list, inserts it into the correct ordered position within a sorted prefix of the list</a:t>
            </a:r>
            <a:endParaRPr sz="1400">
              <a:solidFill>
                <a:srgbClr val="000000"/>
              </a:solidFill>
              <a:latin typeface="Arial"/>
              <a:ea typeface="Arial"/>
              <a:cs typeface="Arial"/>
              <a:sym typeface="Arial"/>
            </a:endParaRPr>
          </a:p>
          <a:p>
            <a:pPr indent="-317500" lvl="0" marL="457200" rtl="0" algn="l">
              <a:spcBef>
                <a:spcPts val="0"/>
              </a:spcBef>
              <a:spcAft>
                <a:spcPts val="0"/>
              </a:spcAft>
              <a:buSzPts val="1400"/>
              <a:buChar char="●"/>
            </a:pPr>
            <a:r>
              <a:rPr lang="en" sz="1400" u="sng">
                <a:latin typeface="Arial"/>
                <a:ea typeface="Arial"/>
                <a:cs typeface="Arial"/>
                <a:sym typeface="Arial"/>
              </a:rPr>
              <a:t>Quicksort</a:t>
            </a:r>
            <a:r>
              <a:rPr lang="en" sz="1400">
                <a:latin typeface="Arial"/>
                <a:ea typeface="Arial"/>
                <a:cs typeface="Arial"/>
                <a:sym typeface="Arial"/>
              </a:rPr>
              <a:t>: </a:t>
            </a:r>
            <a:r>
              <a:rPr lang="en" sz="1400">
                <a:solidFill>
                  <a:srgbClr val="000000"/>
                </a:solidFill>
                <a:highlight>
                  <a:srgbClr val="FFFFFF"/>
                </a:highlight>
                <a:latin typeface="Arial"/>
                <a:ea typeface="Arial"/>
                <a:cs typeface="Arial"/>
                <a:sym typeface="Arial"/>
              </a:rPr>
              <a:t>picks an element as pivot and partitions the given array around the picked pivot</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u="sng">
                <a:latin typeface="Arial"/>
                <a:ea typeface="Arial"/>
                <a:cs typeface="Arial"/>
                <a:sym typeface="Arial"/>
              </a:rPr>
              <a:t>Merge sort</a:t>
            </a:r>
            <a:r>
              <a:rPr lang="en" sz="1400">
                <a:latin typeface="Arial"/>
                <a:ea typeface="Arial"/>
                <a:cs typeface="Arial"/>
                <a:sym typeface="Arial"/>
              </a:rPr>
              <a:t>: </a:t>
            </a:r>
            <a:r>
              <a:rPr lang="en" sz="1400">
                <a:solidFill>
                  <a:srgbClr val="000000"/>
                </a:solidFill>
                <a:latin typeface="Arial"/>
                <a:ea typeface="Arial"/>
                <a:cs typeface="Arial"/>
                <a:sym typeface="Arial"/>
              </a:rPr>
              <a:t>recursively sorts half of the array</a:t>
            </a:r>
            <a:endParaRPr sz="1400">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4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93" name="Google Shape;293;p45"/>
          <p:cNvPicPr preferRelativeResize="0"/>
          <p:nvPr/>
        </p:nvPicPr>
        <p:blipFill rotWithShape="1">
          <a:blip r:embed="rId3">
            <a:alphaModFix/>
          </a:blip>
          <a:srcRect b="3716" l="0" r="0" t="0"/>
          <a:stretch/>
        </p:blipFill>
        <p:spPr>
          <a:xfrm>
            <a:off x="917950" y="261925"/>
            <a:ext cx="3200400" cy="4619625"/>
          </a:xfrm>
          <a:prstGeom prst="rect">
            <a:avLst/>
          </a:prstGeom>
          <a:noFill/>
          <a:ln>
            <a:noFill/>
          </a:ln>
        </p:spPr>
      </p:pic>
      <p:pic>
        <p:nvPicPr>
          <p:cNvPr id="294" name="Google Shape;294;p45"/>
          <p:cNvPicPr preferRelativeResize="0"/>
          <p:nvPr/>
        </p:nvPicPr>
        <p:blipFill>
          <a:blip r:embed="rId4">
            <a:alphaModFix/>
          </a:blip>
          <a:stretch>
            <a:fillRect/>
          </a:stretch>
        </p:blipFill>
        <p:spPr>
          <a:xfrm>
            <a:off x="4387700" y="708850"/>
            <a:ext cx="3429000" cy="3467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pic>
        <p:nvPicPr>
          <p:cNvPr id="299" name="Google Shape;299;p46"/>
          <p:cNvPicPr preferRelativeResize="0"/>
          <p:nvPr/>
        </p:nvPicPr>
        <p:blipFill>
          <a:blip r:embed="rId3">
            <a:alphaModFix/>
          </a:blip>
          <a:stretch>
            <a:fillRect/>
          </a:stretch>
        </p:blipFill>
        <p:spPr>
          <a:xfrm>
            <a:off x="1747300" y="1045550"/>
            <a:ext cx="5943600" cy="26384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pic>
        <p:nvPicPr>
          <p:cNvPr id="304" name="Google Shape;304;p47"/>
          <p:cNvPicPr preferRelativeResize="0"/>
          <p:nvPr/>
        </p:nvPicPr>
        <p:blipFill>
          <a:blip r:embed="rId3">
            <a:alphaModFix/>
          </a:blip>
          <a:stretch>
            <a:fillRect/>
          </a:stretch>
        </p:blipFill>
        <p:spPr>
          <a:xfrm>
            <a:off x="2468525" y="545400"/>
            <a:ext cx="4206950" cy="4052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8"/>
          <p:cNvSpPr txBox="1"/>
          <p:nvPr>
            <p:ph type="title"/>
          </p:nvPr>
        </p:nvSpPr>
        <p:spPr>
          <a:xfrm>
            <a:off x="819150" y="6170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latin typeface="Arial"/>
                <a:ea typeface="Arial"/>
                <a:cs typeface="Arial"/>
                <a:sym typeface="Arial"/>
              </a:rPr>
              <a:t>What is a partition in quicksort?</a:t>
            </a:r>
            <a:endParaRPr>
              <a:latin typeface="Arial"/>
              <a:ea typeface="Arial"/>
              <a:cs typeface="Arial"/>
              <a:sym typeface="Arial"/>
            </a:endParaRPr>
          </a:p>
        </p:txBody>
      </p:sp>
      <p:sp>
        <p:nvSpPr>
          <p:cNvPr id="310" name="Google Shape;310;p48"/>
          <p:cNvSpPr txBox="1"/>
          <p:nvPr>
            <p:ph idx="1" type="body"/>
          </p:nvPr>
        </p:nvSpPr>
        <p:spPr>
          <a:xfrm>
            <a:off x="819150" y="1253625"/>
            <a:ext cx="7505700" cy="32631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Arial"/>
              <a:buChar char="●"/>
            </a:pPr>
            <a:r>
              <a:rPr lang="en" sz="1400">
                <a:latin typeface="Arial"/>
                <a:ea typeface="Arial"/>
                <a:cs typeface="Arial"/>
                <a:sym typeface="Arial"/>
              </a:rPr>
              <a:t>Partitioning is a component in quicksort and an algorithm that is called again and again until the original array elements are sorted as single-element arrays</a:t>
            </a:r>
            <a:endParaRPr sz="1400">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lang="en" sz="1400">
                <a:latin typeface="Arial"/>
                <a:ea typeface="Arial"/>
                <a:cs typeface="Arial"/>
                <a:sym typeface="Arial"/>
              </a:rPr>
              <a:t>A pivot index is selected (for example, pick the last element), then the array is partitioned in such a way that the input array has its elements moved around so that element values less than or equal to the pivot index’s value are to the left of the pivot index and element values greater than or equal to the pivot index’s value are to the right</a:t>
            </a:r>
            <a:endParaRPr sz="1400">
              <a:latin typeface="Arial"/>
              <a:ea typeface="Arial"/>
              <a:cs typeface="Arial"/>
              <a:sym typeface="Arial"/>
            </a:endParaRPr>
          </a:p>
          <a:p>
            <a:pPr indent="-317500" lvl="1" marL="914400" rtl="0" algn="l">
              <a:lnSpc>
                <a:spcPct val="115000"/>
              </a:lnSpc>
              <a:spcBef>
                <a:spcPts val="0"/>
              </a:spcBef>
              <a:spcAft>
                <a:spcPts val="0"/>
              </a:spcAft>
              <a:buSzPts val="1400"/>
              <a:buFont typeface="Arial"/>
              <a:buChar char="○"/>
            </a:pPr>
            <a:r>
              <a:rPr b="1" lang="en" sz="1400">
                <a:latin typeface="Arial"/>
                <a:ea typeface="Arial"/>
                <a:cs typeface="Arial"/>
                <a:sym typeface="Arial"/>
              </a:rPr>
              <a:t>Note:</a:t>
            </a:r>
            <a:r>
              <a:rPr lang="en" sz="1400">
                <a:latin typeface="Arial"/>
                <a:ea typeface="Arial"/>
                <a:cs typeface="Arial"/>
                <a:sym typeface="Arial"/>
              </a:rPr>
              <a:t> the array is not necessarily completely sorted here (and probably isn’t)!</a:t>
            </a:r>
            <a:endParaRPr sz="1400">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lang="en" sz="1400">
                <a:latin typeface="Arial"/>
                <a:ea typeface="Arial"/>
                <a:cs typeface="Arial"/>
                <a:sym typeface="Arial"/>
              </a:rPr>
              <a:t>Now the array is divided into two at the point where the pivot index ended up</a:t>
            </a:r>
            <a:endParaRPr sz="1400">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lang="en" sz="1400">
                <a:latin typeface="Arial"/>
                <a:ea typeface="Arial"/>
                <a:cs typeface="Arial"/>
                <a:sym typeface="Arial"/>
              </a:rPr>
              <a:t>Partition is called on each of these two subarrays using the “same” pivot point location (we picked the last element and do so again for each of these subarrays)</a:t>
            </a:r>
            <a:endParaRPr sz="1400">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lang="en" sz="1400">
                <a:latin typeface="Arial"/>
                <a:ea typeface="Arial"/>
                <a:cs typeface="Arial"/>
                <a:sym typeface="Arial"/>
              </a:rPr>
              <a:t>We partition again, and this process is repeated until we have single-element arrays that are sorted between themselves; </a:t>
            </a:r>
            <a:r>
              <a:rPr b="1" lang="en" sz="1400">
                <a:latin typeface="Arial"/>
                <a:ea typeface="Arial"/>
                <a:cs typeface="Arial"/>
                <a:sym typeface="Arial"/>
              </a:rPr>
              <a:t>see visualization in next slide</a:t>
            </a:r>
            <a:endParaRPr b="1" sz="1400">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9"/>
          <p:cNvSpPr txBox="1"/>
          <p:nvPr>
            <p:ph type="title"/>
          </p:nvPr>
        </p:nvSpPr>
        <p:spPr>
          <a:xfrm>
            <a:off x="819150" y="617000"/>
            <a:ext cx="7505700" cy="954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latin typeface="Arial"/>
                <a:ea typeface="Arial"/>
                <a:cs typeface="Arial"/>
                <a:sym typeface="Arial"/>
              </a:rPr>
              <a:t>Graphic visualization of quicksort</a:t>
            </a:r>
            <a:endParaRPr>
              <a:latin typeface="Arial"/>
              <a:ea typeface="Arial"/>
              <a:cs typeface="Arial"/>
              <a:sym typeface="Arial"/>
            </a:endParaRPr>
          </a:p>
        </p:txBody>
      </p:sp>
      <p:pic>
        <p:nvPicPr>
          <p:cNvPr id="316" name="Google Shape;316;p49"/>
          <p:cNvPicPr preferRelativeResize="0"/>
          <p:nvPr/>
        </p:nvPicPr>
        <p:blipFill rotWithShape="1">
          <a:blip r:embed="rId3">
            <a:alphaModFix/>
          </a:blip>
          <a:srcRect b="0" l="0" r="0" t="0"/>
          <a:stretch/>
        </p:blipFill>
        <p:spPr>
          <a:xfrm>
            <a:off x="1223963" y="1324575"/>
            <a:ext cx="6696075" cy="2971800"/>
          </a:xfrm>
          <a:prstGeom prst="rect">
            <a:avLst/>
          </a:prstGeom>
          <a:noFill/>
          <a:ln>
            <a:noFill/>
          </a:ln>
        </p:spPr>
      </p:pic>
      <p:sp>
        <p:nvSpPr>
          <p:cNvPr id="317" name="Google Shape;317;p49"/>
          <p:cNvSpPr txBox="1"/>
          <p:nvPr>
            <p:ph idx="1" type="body"/>
          </p:nvPr>
        </p:nvSpPr>
        <p:spPr>
          <a:xfrm>
            <a:off x="287563" y="4372575"/>
            <a:ext cx="8568900" cy="583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1300"/>
              <a:buNone/>
            </a:pPr>
            <a:r>
              <a:rPr b="1" lang="en" sz="1400">
                <a:latin typeface="Arial"/>
                <a:ea typeface="Arial"/>
                <a:cs typeface="Arial"/>
                <a:sym typeface="Arial"/>
              </a:rPr>
              <a:t>Resultant single-element arrays to combine: </a:t>
            </a:r>
            <a:r>
              <a:rPr b="1" lang="en" sz="1400">
                <a:latin typeface="Roboto Mono"/>
                <a:ea typeface="Roboto Mono"/>
                <a:cs typeface="Roboto Mono"/>
                <a:sym typeface="Roboto Mono"/>
              </a:rPr>
              <a:t>{{10}, {30}, {40}, {50}, {70}, {80}, {90}}</a:t>
            </a:r>
            <a:endParaRPr b="1" sz="1400">
              <a:latin typeface="Roboto Mono"/>
              <a:ea typeface="Roboto Mono"/>
              <a:cs typeface="Roboto Mono"/>
              <a:sym typeface="Roboto Mon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Quiz Questions</a:t>
            </a:r>
            <a:endParaRPr/>
          </a:p>
        </p:txBody>
      </p:sp>
      <p:sp>
        <p:nvSpPr>
          <p:cNvPr id="323" name="Google Shape;323;p5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000000"/>
                </a:solidFill>
                <a:latin typeface="Arial"/>
                <a:ea typeface="Arial"/>
                <a:cs typeface="Arial"/>
                <a:sym typeface="Arial"/>
              </a:rPr>
              <a:t>Which of the following will result in the most number of element comparisons using selection sort? Select all that apply: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lphaUcPeriod"/>
            </a:pPr>
            <a:r>
              <a:rPr lang="en" sz="1100">
                <a:solidFill>
                  <a:srgbClr val="000000"/>
                </a:solidFill>
                <a:latin typeface="Arial"/>
                <a:ea typeface="Arial"/>
                <a:cs typeface="Arial"/>
                <a:sym typeface="Arial"/>
              </a:rPr>
              <a:t>{1, 2, 3, 4, 5}</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lphaUcPeriod"/>
            </a:pPr>
            <a:r>
              <a:rPr lang="en" sz="1100">
                <a:solidFill>
                  <a:srgbClr val="000000"/>
                </a:solidFill>
                <a:latin typeface="Arial"/>
                <a:ea typeface="Arial"/>
                <a:cs typeface="Arial"/>
                <a:sym typeface="Arial"/>
              </a:rPr>
              <a:t>{5, 4, 3, 2, 1}</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lphaUcPeriod"/>
            </a:pPr>
            <a:r>
              <a:rPr lang="en" sz="1100">
                <a:solidFill>
                  <a:srgbClr val="000000"/>
                </a:solidFill>
                <a:latin typeface="Arial"/>
                <a:ea typeface="Arial"/>
                <a:cs typeface="Arial"/>
                <a:sym typeface="Arial"/>
              </a:rPr>
              <a:t>{1, 3, 5, 2, 4}</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lphaUcPeriod"/>
            </a:pPr>
            <a:r>
              <a:rPr lang="en" sz="1100">
                <a:solidFill>
                  <a:srgbClr val="000000"/>
                </a:solidFill>
                <a:latin typeface="Arial"/>
                <a:ea typeface="Arial"/>
                <a:cs typeface="Arial"/>
                <a:sym typeface="Arial"/>
              </a:rPr>
              <a:t>{1, 4, 5, 3, 2}</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lphaUcPeriod"/>
            </a:pPr>
            <a:r>
              <a:rPr lang="en" sz="1100">
                <a:solidFill>
                  <a:srgbClr val="000000"/>
                </a:solidFill>
                <a:latin typeface="Arial"/>
                <a:ea typeface="Arial"/>
                <a:cs typeface="Arial"/>
                <a:sym typeface="Arial"/>
              </a:rPr>
              <a:t>{1, 1, 1, 1, 1}</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Quiz Questions</a:t>
            </a:r>
            <a:endParaRPr/>
          </a:p>
        </p:txBody>
      </p:sp>
      <p:sp>
        <p:nvSpPr>
          <p:cNvPr id="329" name="Google Shape;329;p5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000000"/>
                </a:solidFill>
                <a:latin typeface="Arial"/>
                <a:ea typeface="Arial"/>
                <a:cs typeface="Arial"/>
                <a:sym typeface="Arial"/>
              </a:rPr>
              <a:t>Which of the following will result in the most number of element comparisons using selection sort? Select all that apply: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lphaUcPeriod"/>
            </a:pPr>
            <a:r>
              <a:rPr lang="en" sz="1100">
                <a:solidFill>
                  <a:srgbClr val="000000"/>
                </a:solidFill>
                <a:latin typeface="Arial"/>
                <a:ea typeface="Arial"/>
                <a:cs typeface="Arial"/>
                <a:sym typeface="Arial"/>
              </a:rPr>
              <a:t>{1, 2, 3, 4, 5}</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lphaUcPeriod"/>
            </a:pPr>
            <a:r>
              <a:rPr lang="en" sz="1100">
                <a:solidFill>
                  <a:srgbClr val="000000"/>
                </a:solidFill>
                <a:latin typeface="Arial"/>
                <a:ea typeface="Arial"/>
                <a:cs typeface="Arial"/>
                <a:sym typeface="Arial"/>
              </a:rPr>
              <a:t>{5, 4, 3, 2, 1}</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lphaUcPeriod"/>
            </a:pPr>
            <a:r>
              <a:rPr lang="en" sz="1100">
                <a:solidFill>
                  <a:srgbClr val="000000"/>
                </a:solidFill>
                <a:latin typeface="Arial"/>
                <a:ea typeface="Arial"/>
                <a:cs typeface="Arial"/>
                <a:sym typeface="Arial"/>
              </a:rPr>
              <a:t>{1, 3, 5, 2, 4}</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lphaUcPeriod"/>
            </a:pPr>
            <a:r>
              <a:rPr lang="en" sz="1100">
                <a:solidFill>
                  <a:srgbClr val="000000"/>
                </a:solidFill>
                <a:latin typeface="Arial"/>
                <a:ea typeface="Arial"/>
                <a:cs typeface="Arial"/>
                <a:sym typeface="Arial"/>
              </a:rPr>
              <a:t>{1, 4, 5, 3, 2}</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lphaUcPeriod"/>
            </a:pPr>
            <a:r>
              <a:rPr lang="en" sz="1100">
                <a:solidFill>
                  <a:srgbClr val="000000"/>
                </a:solidFill>
                <a:latin typeface="Arial"/>
                <a:ea typeface="Arial"/>
                <a:cs typeface="Arial"/>
                <a:sym typeface="Arial"/>
              </a:rPr>
              <a:t>{1, 1, 1, 1, 1}</a:t>
            </a:r>
            <a:endParaRPr/>
          </a:p>
        </p:txBody>
      </p:sp>
      <p:sp>
        <p:nvSpPr>
          <p:cNvPr id="330" name="Google Shape;330;p51"/>
          <p:cNvSpPr txBox="1"/>
          <p:nvPr/>
        </p:nvSpPr>
        <p:spPr>
          <a:xfrm>
            <a:off x="3791975" y="2722450"/>
            <a:ext cx="3092100" cy="128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alibri"/>
                <a:ea typeface="Calibri"/>
                <a:cs typeface="Calibri"/>
                <a:sym typeface="Calibri"/>
              </a:rPr>
              <a:t>All of them!</a:t>
            </a:r>
            <a:endParaRPr b="1">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000000"/>
                </a:solidFill>
                <a:latin typeface="Arial"/>
                <a:ea typeface="Arial"/>
                <a:cs typeface="Arial"/>
                <a:sym typeface="Arial"/>
              </a:rPr>
              <a:t>Which of the following descriptions of pivot selection will result in the best case quicksort runtime?</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lphaUcPeriod"/>
            </a:pPr>
            <a:r>
              <a:rPr lang="en" sz="1100">
                <a:solidFill>
                  <a:srgbClr val="000000"/>
                </a:solidFill>
                <a:latin typeface="Arial"/>
                <a:ea typeface="Arial"/>
                <a:cs typeface="Arial"/>
                <a:sym typeface="Arial"/>
              </a:rPr>
              <a:t>Randomly choosing the pivot</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lphaUcPeriod"/>
            </a:pPr>
            <a:r>
              <a:rPr lang="en" sz="1100">
                <a:solidFill>
                  <a:srgbClr val="000000"/>
                </a:solidFill>
                <a:latin typeface="Arial"/>
                <a:ea typeface="Arial"/>
                <a:cs typeface="Arial"/>
                <a:sym typeface="Arial"/>
              </a:rPr>
              <a:t>Choosing the first value as the pivot</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lphaUcPeriod"/>
            </a:pPr>
            <a:r>
              <a:rPr lang="en" sz="1100">
                <a:solidFill>
                  <a:srgbClr val="000000"/>
                </a:solidFill>
                <a:latin typeface="Arial"/>
                <a:ea typeface="Arial"/>
                <a:cs typeface="Arial"/>
                <a:sym typeface="Arial"/>
              </a:rPr>
              <a:t>Choosing the median index as the pivot</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lphaUcPeriod"/>
            </a:pPr>
            <a:r>
              <a:rPr lang="en" sz="1100">
                <a:solidFill>
                  <a:srgbClr val="000000"/>
                </a:solidFill>
                <a:latin typeface="Arial"/>
                <a:ea typeface="Arial"/>
                <a:cs typeface="Arial"/>
                <a:sym typeface="Arial"/>
              </a:rPr>
              <a:t>Choosing the median value as the pivot</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lphaUcPeriod"/>
            </a:pPr>
            <a:r>
              <a:rPr lang="en" sz="1100">
                <a:solidFill>
                  <a:srgbClr val="000000"/>
                </a:solidFill>
                <a:latin typeface="Arial"/>
                <a:ea typeface="Arial"/>
                <a:cs typeface="Arial"/>
                <a:sym typeface="Arial"/>
              </a:rPr>
              <a:t>There is no definite pivot selection method that will always result in best case runtime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3"/>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000000"/>
                </a:solidFill>
                <a:latin typeface="Arial"/>
                <a:ea typeface="Arial"/>
                <a:cs typeface="Arial"/>
                <a:sym typeface="Arial"/>
              </a:rPr>
              <a:t>Which of the following descriptions of pivot selection will result in the best case quicksort runtime?</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lphaUcPeriod"/>
            </a:pPr>
            <a:r>
              <a:rPr lang="en" sz="1100">
                <a:solidFill>
                  <a:srgbClr val="000000"/>
                </a:solidFill>
                <a:latin typeface="Arial"/>
                <a:ea typeface="Arial"/>
                <a:cs typeface="Arial"/>
                <a:sym typeface="Arial"/>
              </a:rPr>
              <a:t>Randomly choosing the pivot</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lphaUcPeriod"/>
            </a:pPr>
            <a:r>
              <a:rPr lang="en" sz="1100">
                <a:solidFill>
                  <a:srgbClr val="000000"/>
                </a:solidFill>
                <a:latin typeface="Arial"/>
                <a:ea typeface="Arial"/>
                <a:cs typeface="Arial"/>
                <a:sym typeface="Arial"/>
              </a:rPr>
              <a:t>Choosing the first value as the pivot</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lphaUcPeriod"/>
            </a:pPr>
            <a:r>
              <a:rPr lang="en" sz="1100">
                <a:solidFill>
                  <a:srgbClr val="000000"/>
                </a:solidFill>
                <a:latin typeface="Arial"/>
                <a:ea typeface="Arial"/>
                <a:cs typeface="Arial"/>
                <a:sym typeface="Arial"/>
              </a:rPr>
              <a:t>Choosing the median index as the pivot</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lphaUcPeriod"/>
            </a:pPr>
            <a:r>
              <a:rPr lang="en" sz="1100">
                <a:solidFill>
                  <a:srgbClr val="000000"/>
                </a:solidFill>
                <a:highlight>
                  <a:srgbClr val="FFFF00"/>
                </a:highlight>
                <a:latin typeface="Arial"/>
                <a:ea typeface="Arial"/>
                <a:cs typeface="Arial"/>
                <a:sym typeface="Arial"/>
              </a:rPr>
              <a:t>Choosing the median value as the pivot</a:t>
            </a:r>
            <a:endParaRPr sz="1100">
              <a:solidFill>
                <a:srgbClr val="000000"/>
              </a:solidFill>
              <a:highlight>
                <a:srgbClr val="FFFF00"/>
              </a:highlight>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lphaUcPeriod"/>
            </a:pPr>
            <a:r>
              <a:rPr lang="en" sz="1100">
                <a:solidFill>
                  <a:srgbClr val="000000"/>
                </a:solidFill>
                <a:latin typeface="Arial"/>
                <a:ea typeface="Arial"/>
                <a:cs typeface="Arial"/>
                <a:sym typeface="Arial"/>
              </a:rPr>
              <a:t>There is no definite pivot selection method that will always result in best case runtime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4"/>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Maps and HashTables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5"/>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Arial"/>
                <a:ea typeface="Arial"/>
                <a:cs typeface="Arial"/>
                <a:sym typeface="Arial"/>
              </a:rPr>
              <a:t>Maps</a:t>
            </a:r>
            <a:endParaRPr>
              <a:latin typeface="Arial"/>
              <a:ea typeface="Arial"/>
              <a:cs typeface="Arial"/>
              <a:sym typeface="Arial"/>
            </a:endParaRPr>
          </a:p>
        </p:txBody>
      </p:sp>
      <p:sp>
        <p:nvSpPr>
          <p:cNvPr id="351" name="Google Shape;351;p55"/>
          <p:cNvSpPr txBox="1"/>
          <p:nvPr>
            <p:ph idx="1" type="body"/>
          </p:nvPr>
        </p:nvSpPr>
        <p:spPr>
          <a:xfrm>
            <a:off x="819150" y="1691925"/>
            <a:ext cx="7505700" cy="244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800">
                <a:latin typeface="Arial"/>
                <a:ea typeface="Arial"/>
                <a:cs typeface="Arial"/>
                <a:sym typeface="Arial"/>
              </a:rPr>
              <a:t>Assign a </a:t>
            </a:r>
            <a:r>
              <a:rPr b="1" lang="en" sz="1800">
                <a:latin typeface="Arial"/>
                <a:ea typeface="Arial"/>
                <a:cs typeface="Arial"/>
                <a:sym typeface="Arial"/>
              </a:rPr>
              <a:t>key</a:t>
            </a:r>
            <a:r>
              <a:rPr lang="en" sz="1800">
                <a:latin typeface="Arial"/>
                <a:ea typeface="Arial"/>
                <a:cs typeface="Arial"/>
                <a:sym typeface="Arial"/>
              </a:rPr>
              <a:t> to each </a:t>
            </a:r>
            <a:r>
              <a:rPr b="1" lang="en" sz="1800">
                <a:latin typeface="Arial"/>
                <a:ea typeface="Arial"/>
                <a:cs typeface="Arial"/>
                <a:sym typeface="Arial"/>
              </a:rPr>
              <a:t>value</a:t>
            </a:r>
            <a:r>
              <a:rPr lang="en" sz="1800">
                <a:latin typeface="Arial"/>
                <a:ea typeface="Arial"/>
                <a:cs typeface="Arial"/>
                <a:sym typeface="Arial"/>
              </a:rPr>
              <a:t> we are trying to keep track of.  </a:t>
            </a:r>
            <a:endParaRPr sz="1800">
              <a:latin typeface="Arial"/>
              <a:ea typeface="Arial"/>
              <a:cs typeface="Arial"/>
              <a:sym typeface="Arial"/>
            </a:endParaRPr>
          </a:p>
          <a:p>
            <a:pPr indent="0" lvl="0" marL="0" rtl="0" algn="l">
              <a:lnSpc>
                <a:spcPct val="115000"/>
              </a:lnSpc>
              <a:spcBef>
                <a:spcPts val="1600"/>
              </a:spcBef>
              <a:spcAft>
                <a:spcPts val="0"/>
              </a:spcAft>
              <a:buSzPts val="1800"/>
              <a:buNone/>
            </a:pPr>
            <a:r>
              <a:rPr lang="en" sz="1800">
                <a:latin typeface="Arial"/>
                <a:ea typeface="Arial"/>
                <a:cs typeface="Arial"/>
                <a:sym typeface="Arial"/>
              </a:rPr>
              <a:t>Key 1 ---&gt; Some value a</a:t>
            </a:r>
            <a:endParaRPr sz="1800">
              <a:latin typeface="Arial"/>
              <a:ea typeface="Arial"/>
              <a:cs typeface="Arial"/>
              <a:sym typeface="Arial"/>
            </a:endParaRPr>
          </a:p>
          <a:p>
            <a:pPr indent="0" lvl="0" marL="0" rtl="0" algn="l">
              <a:lnSpc>
                <a:spcPct val="115000"/>
              </a:lnSpc>
              <a:spcBef>
                <a:spcPts val="1600"/>
              </a:spcBef>
              <a:spcAft>
                <a:spcPts val="0"/>
              </a:spcAft>
              <a:buSzPts val="1800"/>
              <a:buNone/>
            </a:pPr>
            <a:r>
              <a:rPr lang="en" sz="1800">
                <a:latin typeface="Arial"/>
                <a:ea typeface="Arial"/>
                <a:cs typeface="Arial"/>
                <a:sym typeface="Arial"/>
              </a:rPr>
              <a:t>Key 2 ---&gt; Some value b</a:t>
            </a:r>
            <a:endParaRPr sz="1800">
              <a:latin typeface="Arial"/>
              <a:ea typeface="Arial"/>
              <a:cs typeface="Arial"/>
              <a:sym typeface="Arial"/>
            </a:endParaRPr>
          </a:p>
          <a:p>
            <a:pPr indent="0" lvl="0" marL="0" rtl="0" algn="l">
              <a:lnSpc>
                <a:spcPct val="115000"/>
              </a:lnSpc>
              <a:spcBef>
                <a:spcPts val="1600"/>
              </a:spcBef>
              <a:spcAft>
                <a:spcPts val="0"/>
              </a:spcAft>
              <a:buSzPts val="1800"/>
              <a:buNone/>
            </a:pPr>
            <a:r>
              <a:rPr lang="en" sz="1800">
                <a:latin typeface="Arial"/>
                <a:ea typeface="Arial"/>
                <a:cs typeface="Arial"/>
                <a:sym typeface="Arial"/>
              </a:rPr>
              <a:t>Key 3 ---&gt; Some value c</a:t>
            </a:r>
            <a:endParaRPr sz="1800">
              <a:latin typeface="Arial"/>
              <a:ea typeface="Arial"/>
              <a:cs typeface="Arial"/>
              <a:sym typeface="Arial"/>
            </a:endParaRPr>
          </a:p>
          <a:p>
            <a:pPr indent="0" lvl="0" marL="0" rtl="0" algn="l">
              <a:lnSpc>
                <a:spcPct val="115000"/>
              </a:lnSpc>
              <a:spcBef>
                <a:spcPts val="1600"/>
              </a:spcBef>
              <a:spcAft>
                <a:spcPts val="0"/>
              </a:spcAft>
              <a:buSzPts val="1800"/>
              <a:buNone/>
            </a:pPr>
            <a:r>
              <a:rPr lang="en" sz="1800">
                <a:latin typeface="Arial"/>
                <a:ea typeface="Arial"/>
                <a:cs typeface="Arial"/>
                <a:sym typeface="Arial"/>
              </a:rPr>
              <a:t>etc...</a:t>
            </a:r>
            <a:endParaRPr sz="1800">
              <a:latin typeface="Arial"/>
              <a:ea typeface="Arial"/>
              <a:cs typeface="Arial"/>
              <a:sym typeface="Arial"/>
            </a:endParaRPr>
          </a:p>
          <a:p>
            <a:pPr indent="0" lvl="0" marL="0" rtl="0" algn="l">
              <a:lnSpc>
                <a:spcPct val="115000"/>
              </a:lnSpc>
              <a:spcBef>
                <a:spcPts val="1600"/>
              </a:spcBef>
              <a:spcAft>
                <a:spcPts val="1600"/>
              </a:spcAft>
              <a:buSzPts val="1800"/>
              <a:buNone/>
            </a:pPr>
            <a:r>
              <a:t/>
            </a:r>
            <a:endParaRPr sz="1800">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6"/>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Arial"/>
                <a:ea typeface="Arial"/>
                <a:cs typeface="Arial"/>
                <a:sym typeface="Arial"/>
              </a:rPr>
              <a:t>Map&lt;K,V&gt; Interface</a:t>
            </a:r>
            <a:endParaRPr>
              <a:latin typeface="Arial"/>
              <a:ea typeface="Arial"/>
              <a:cs typeface="Arial"/>
              <a:sym typeface="Arial"/>
            </a:endParaRPr>
          </a:p>
        </p:txBody>
      </p:sp>
      <p:sp>
        <p:nvSpPr>
          <p:cNvPr id="357" name="Google Shape;357;p56"/>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Arial"/>
              <a:buChar char="●"/>
            </a:pPr>
            <a:r>
              <a:rPr lang="en" sz="1400">
                <a:latin typeface="Arial"/>
                <a:ea typeface="Arial"/>
                <a:cs typeface="Arial"/>
                <a:sym typeface="Arial"/>
              </a:rPr>
              <a:t>Implemented in Java by AbstractMap, HashMap, TreeMap etc.</a:t>
            </a:r>
            <a:endParaRPr sz="1400">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lang="en" sz="1400">
                <a:latin typeface="Arial"/>
                <a:ea typeface="Arial"/>
                <a:cs typeface="Arial"/>
                <a:sym typeface="Arial"/>
              </a:rPr>
              <a:t>Index for entry is determined by a hash function that calculates index using key value (useful for quick lookup and insert)</a:t>
            </a:r>
            <a:endParaRPr sz="1400">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lang="en" sz="1400">
                <a:latin typeface="Arial"/>
                <a:ea typeface="Arial"/>
                <a:cs typeface="Arial"/>
                <a:sym typeface="Arial"/>
              </a:rPr>
              <a:t>Contains methods get(Object key), put(K key, V value), size(), replace(K key, V value) etc.</a:t>
            </a:r>
            <a:endParaRPr sz="1400">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b="1" i="1" lang="en" sz="1400">
                <a:latin typeface="Arial"/>
                <a:ea typeface="Arial"/>
                <a:cs typeface="Arial"/>
                <a:sym typeface="Arial"/>
              </a:rPr>
              <a:t>Keys need to be unique</a:t>
            </a:r>
            <a:endParaRPr b="1" i="1" sz="1400">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lang="en" sz="1400">
                <a:latin typeface="Arial"/>
                <a:ea typeface="Arial"/>
                <a:cs typeface="Arial"/>
                <a:sym typeface="Arial"/>
              </a:rPr>
              <a:t>Existing data structures we can use to implement this - ArrayList!</a:t>
            </a:r>
            <a:endParaRPr sz="1400">
              <a:latin typeface="Arial"/>
              <a:ea typeface="Arial"/>
              <a:cs typeface="Arial"/>
              <a:sym typeface="Arial"/>
            </a:endParaRPr>
          </a:p>
          <a:p>
            <a:pPr indent="0" lvl="0" marL="0" rtl="0" algn="l">
              <a:lnSpc>
                <a:spcPct val="115000"/>
              </a:lnSpc>
              <a:spcBef>
                <a:spcPts val="1600"/>
              </a:spcBef>
              <a:spcAft>
                <a:spcPts val="1600"/>
              </a:spcAft>
              <a:buSzPts val="1800"/>
              <a:buNone/>
            </a:pPr>
            <a:r>
              <a:t/>
            </a:r>
            <a:endParaRPr sz="1400">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7"/>
          <p:cNvSpPr txBox="1"/>
          <p:nvPr>
            <p:ph type="title"/>
          </p:nvPr>
        </p:nvSpPr>
        <p:spPr>
          <a:xfrm>
            <a:off x="819150" y="6321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Hash Functions</a:t>
            </a:r>
            <a:endParaRPr/>
          </a:p>
        </p:txBody>
      </p:sp>
      <p:sp>
        <p:nvSpPr>
          <p:cNvPr id="363" name="Google Shape;363;p57"/>
          <p:cNvSpPr txBox="1"/>
          <p:nvPr>
            <p:ph idx="1" type="body"/>
          </p:nvPr>
        </p:nvSpPr>
        <p:spPr>
          <a:xfrm>
            <a:off x="900550" y="1347725"/>
            <a:ext cx="7505700" cy="3218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800">
                <a:solidFill>
                  <a:srgbClr val="000000"/>
                </a:solidFill>
                <a:latin typeface="Roboto Mono"/>
                <a:ea typeface="Roboto Mono"/>
                <a:cs typeface="Roboto Mono"/>
                <a:sym typeface="Roboto Mono"/>
              </a:rPr>
              <a:t>int hash1(String s) {</a:t>
            </a:r>
            <a:endParaRPr sz="8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800">
                <a:solidFill>
                  <a:srgbClr val="000000"/>
                </a:solidFill>
                <a:latin typeface="Roboto Mono"/>
                <a:ea typeface="Roboto Mono"/>
                <a:cs typeface="Roboto Mono"/>
                <a:sym typeface="Roboto Mono"/>
              </a:rPr>
              <a:t>  return s.length();</a:t>
            </a:r>
            <a:endParaRPr sz="8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800">
                <a:solidFill>
                  <a:srgbClr val="000000"/>
                </a:solidFill>
                <a:latin typeface="Roboto Mono"/>
                <a:ea typeface="Roboto Mono"/>
                <a:cs typeface="Roboto Mono"/>
                <a:sym typeface="Roboto Mono"/>
              </a:rPr>
              <a:t>}</a:t>
            </a:r>
            <a:endParaRPr sz="8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Clr>
                <a:srgbClr val="000000"/>
              </a:buClr>
              <a:buSzPts val="800"/>
              <a:buFont typeface="Arial"/>
              <a:buNone/>
            </a:pPr>
            <a:r>
              <a:t/>
            </a:r>
            <a:endParaRPr sz="8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Clr>
                <a:srgbClr val="000000"/>
              </a:buClr>
              <a:buSzPts val="800"/>
              <a:buFont typeface="Arial"/>
              <a:buNone/>
            </a:pPr>
            <a:r>
              <a:t/>
            </a:r>
            <a:endParaRPr sz="8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8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800">
                <a:solidFill>
                  <a:srgbClr val="000000"/>
                </a:solidFill>
                <a:latin typeface="Roboto Mono"/>
                <a:ea typeface="Roboto Mono"/>
                <a:cs typeface="Roboto Mono"/>
                <a:sym typeface="Roboto Mono"/>
              </a:rPr>
              <a:t>int hash2(String s) {</a:t>
            </a:r>
            <a:endParaRPr sz="8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800">
                <a:solidFill>
                  <a:srgbClr val="000000"/>
                </a:solidFill>
                <a:latin typeface="Roboto Mono"/>
                <a:ea typeface="Roboto Mono"/>
                <a:cs typeface="Roboto Mono"/>
                <a:sym typeface="Roboto Mono"/>
              </a:rPr>
              <a:t>  int hash = 0;</a:t>
            </a:r>
            <a:endParaRPr sz="8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800">
                <a:solidFill>
                  <a:srgbClr val="000000"/>
                </a:solidFill>
                <a:latin typeface="Roboto Mono"/>
                <a:ea typeface="Roboto Mono"/>
                <a:cs typeface="Roboto Mono"/>
                <a:sym typeface="Roboto Mono"/>
              </a:rPr>
              <a:t>  for(int i = 0; i &lt; s.length(); i += 1) {</a:t>
            </a:r>
            <a:endParaRPr sz="8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800">
                <a:solidFill>
                  <a:srgbClr val="000000"/>
                </a:solidFill>
                <a:latin typeface="Roboto Mono"/>
                <a:ea typeface="Roboto Mono"/>
                <a:cs typeface="Roboto Mono"/>
                <a:sym typeface="Roboto Mono"/>
              </a:rPr>
              <a:t>    hash += Character.codePointAt(s, i);</a:t>
            </a:r>
            <a:endParaRPr sz="8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800">
                <a:solidFill>
                  <a:srgbClr val="000000"/>
                </a:solidFill>
                <a:latin typeface="Roboto Mono"/>
                <a:ea typeface="Roboto Mono"/>
                <a:cs typeface="Roboto Mono"/>
                <a:sym typeface="Roboto Mono"/>
              </a:rPr>
              <a:t>  }</a:t>
            </a:r>
            <a:endParaRPr sz="8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800">
                <a:solidFill>
                  <a:srgbClr val="000000"/>
                </a:solidFill>
                <a:latin typeface="Roboto Mono"/>
                <a:ea typeface="Roboto Mono"/>
                <a:cs typeface="Roboto Mono"/>
                <a:sym typeface="Roboto Mono"/>
              </a:rPr>
              <a:t>  return hash;</a:t>
            </a:r>
            <a:endParaRPr sz="8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800">
                <a:solidFill>
                  <a:srgbClr val="000000"/>
                </a:solidFill>
                <a:latin typeface="Roboto Mono"/>
                <a:ea typeface="Roboto Mono"/>
                <a:cs typeface="Roboto Mono"/>
                <a:sym typeface="Roboto Mono"/>
              </a:rPr>
              <a:t>}</a:t>
            </a:r>
            <a:endParaRPr sz="8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Clr>
                <a:srgbClr val="000000"/>
              </a:buClr>
              <a:buSzPts val="800"/>
              <a:buFont typeface="Arial"/>
              <a:buNone/>
            </a:pPr>
            <a:r>
              <a:t/>
            </a:r>
            <a:endParaRPr sz="8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Clr>
                <a:srgbClr val="000000"/>
              </a:buClr>
              <a:buSzPts val="800"/>
              <a:buFont typeface="Arial"/>
              <a:buNone/>
            </a:pPr>
            <a:r>
              <a:t/>
            </a:r>
            <a:endParaRPr sz="8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8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8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800">
                <a:solidFill>
                  <a:srgbClr val="000000"/>
                </a:solidFill>
                <a:latin typeface="Roboto Mono"/>
                <a:ea typeface="Roboto Mono"/>
                <a:cs typeface="Roboto Mono"/>
                <a:sym typeface="Roboto Mono"/>
              </a:rPr>
              <a:t>public int hash3(String s) {</a:t>
            </a:r>
            <a:endParaRPr sz="8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800">
                <a:solidFill>
                  <a:srgbClr val="000000"/>
                </a:solidFill>
                <a:latin typeface="Roboto Mono"/>
                <a:ea typeface="Roboto Mono"/>
                <a:cs typeface="Roboto Mono"/>
                <a:sym typeface="Roboto Mono"/>
              </a:rPr>
              <a:t>  int h = 0;</a:t>
            </a:r>
            <a:endParaRPr sz="8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800">
                <a:solidFill>
                  <a:srgbClr val="000000"/>
                </a:solidFill>
                <a:latin typeface="Roboto Mono"/>
                <a:ea typeface="Roboto Mono"/>
                <a:cs typeface="Roboto Mono"/>
                <a:sym typeface="Roboto Mono"/>
              </a:rPr>
              <a:t>  for (int i = 0; i &lt; s.length(); i++) {</a:t>
            </a:r>
            <a:endParaRPr sz="8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800">
                <a:solidFill>
                  <a:srgbClr val="000000"/>
                </a:solidFill>
                <a:latin typeface="Roboto Mono"/>
                <a:ea typeface="Roboto Mono"/>
                <a:cs typeface="Roboto Mono"/>
                <a:sym typeface="Roboto Mono"/>
              </a:rPr>
              <a:t>    h = 31 * h + Character.codePointAt(s, i);</a:t>
            </a:r>
            <a:endParaRPr sz="8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800">
                <a:solidFill>
                  <a:srgbClr val="000000"/>
                </a:solidFill>
                <a:latin typeface="Roboto Mono"/>
                <a:ea typeface="Roboto Mono"/>
                <a:cs typeface="Roboto Mono"/>
                <a:sym typeface="Roboto Mono"/>
              </a:rPr>
              <a:t>  }</a:t>
            </a:r>
            <a:endParaRPr sz="8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800">
                <a:solidFill>
                  <a:srgbClr val="000000"/>
                </a:solidFill>
                <a:latin typeface="Roboto Mono"/>
                <a:ea typeface="Roboto Mono"/>
                <a:cs typeface="Roboto Mono"/>
                <a:sym typeface="Roboto Mono"/>
              </a:rPr>
              <a:t>  return h;</a:t>
            </a:r>
            <a:endParaRPr sz="8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800">
                <a:solidFill>
                  <a:srgbClr val="000000"/>
                </a:solidFill>
                <a:latin typeface="Roboto Mono"/>
                <a:ea typeface="Roboto Mono"/>
                <a:cs typeface="Roboto Mono"/>
                <a:sym typeface="Roboto Mono"/>
              </a:rPr>
              <a: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000000"/>
                </a:solidFill>
                <a:latin typeface="Arial"/>
                <a:ea typeface="Arial"/>
                <a:cs typeface="Arial"/>
                <a:sym typeface="Arial"/>
              </a:rPr>
              <a:t>int hash(char key)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return (int) key;</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Which of the following sequences of insertions would cause the most collisions for a hash table with </a:t>
            </a:r>
            <a:r>
              <a:rPr b="1" lang="en" sz="1100">
                <a:solidFill>
                  <a:srgbClr val="000000"/>
                </a:solidFill>
                <a:latin typeface="Arial"/>
                <a:ea typeface="Arial"/>
                <a:cs typeface="Arial"/>
                <a:sym typeface="Arial"/>
              </a:rPr>
              <a:t>four</a:t>
            </a:r>
            <a:r>
              <a:rPr lang="en" sz="1100">
                <a:solidFill>
                  <a:srgbClr val="000000"/>
                </a:solidFill>
                <a:latin typeface="Arial"/>
                <a:ea typeface="Arial"/>
                <a:cs typeface="Arial"/>
                <a:sym typeface="Arial"/>
              </a:rPr>
              <a:t> buckets and assuming expandCapacity is not called during the adds?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lphaUcPeriod"/>
            </a:pPr>
            <a:r>
              <a:rPr lang="en" sz="1100">
                <a:solidFill>
                  <a:srgbClr val="000000"/>
                </a:solidFill>
                <a:latin typeface="Arial"/>
                <a:ea typeface="Arial"/>
                <a:cs typeface="Arial"/>
                <a:sym typeface="Arial"/>
              </a:rPr>
              <a:t>add('A', 56); add('B', 5); add('C', 65); add('D', 2);</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lphaUcPeriod"/>
            </a:pPr>
            <a:r>
              <a:rPr lang="en" sz="1100">
                <a:solidFill>
                  <a:srgbClr val="000000"/>
                </a:solidFill>
                <a:latin typeface="Arial"/>
                <a:ea typeface="Arial"/>
                <a:cs typeface="Arial"/>
                <a:sym typeface="Arial"/>
              </a:rPr>
              <a:t>add('E', 43); add('F', 7); add('K', 6); add('L', 160);</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lphaUcPeriod"/>
            </a:pPr>
            <a:r>
              <a:rPr lang="en" sz="1100">
                <a:solidFill>
                  <a:srgbClr val="000000"/>
                </a:solidFill>
                <a:latin typeface="Arial"/>
                <a:ea typeface="Arial"/>
                <a:cs typeface="Arial"/>
                <a:sym typeface="Arial"/>
              </a:rPr>
              <a:t>add('M', 58); add('Q', 14); add('U', 20); add('W', 37);</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lphaUcPeriod"/>
            </a:pPr>
            <a:r>
              <a:rPr lang="en" sz="1100">
                <a:solidFill>
                  <a:srgbClr val="000000"/>
                </a:solidFill>
                <a:latin typeface="Arial"/>
                <a:ea typeface="Arial"/>
                <a:cs typeface="Arial"/>
                <a:sym typeface="Arial"/>
              </a:rPr>
              <a:t>add('N', 7); add('R', 24); add('V', 92); add('Z', 100);</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lphaUcPeriod"/>
            </a:pPr>
            <a:r>
              <a:rPr lang="en" sz="1100">
                <a:solidFill>
                  <a:srgbClr val="000000"/>
                </a:solidFill>
                <a:latin typeface="Arial"/>
                <a:ea typeface="Arial"/>
                <a:cs typeface="Arial"/>
                <a:sym typeface="Arial"/>
              </a:rPr>
              <a:t>add('Z', 91); add('R', 604); add('P', 9); add('L', 5);</a:t>
            </a:r>
            <a:endParaRPr sz="11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000000"/>
                </a:solidFill>
                <a:latin typeface="Arial"/>
                <a:ea typeface="Arial"/>
                <a:cs typeface="Arial"/>
                <a:sym typeface="Arial"/>
              </a:rPr>
              <a:t>int hash(char key)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return (int) key;</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Which of the following sequences of insertions would cause the most collisions for a hash table with </a:t>
            </a:r>
            <a:r>
              <a:rPr b="1" lang="en" sz="1100">
                <a:solidFill>
                  <a:srgbClr val="000000"/>
                </a:solidFill>
                <a:latin typeface="Arial"/>
                <a:ea typeface="Arial"/>
                <a:cs typeface="Arial"/>
                <a:sym typeface="Arial"/>
              </a:rPr>
              <a:t>four</a:t>
            </a:r>
            <a:r>
              <a:rPr lang="en" sz="1100">
                <a:solidFill>
                  <a:srgbClr val="000000"/>
                </a:solidFill>
                <a:latin typeface="Arial"/>
                <a:ea typeface="Arial"/>
                <a:cs typeface="Arial"/>
                <a:sym typeface="Arial"/>
              </a:rPr>
              <a:t> buckets and assuming expandCapacity is not called during the adds?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lphaUcPeriod"/>
            </a:pPr>
            <a:r>
              <a:rPr lang="en" sz="1100">
                <a:solidFill>
                  <a:srgbClr val="000000"/>
                </a:solidFill>
                <a:latin typeface="Arial"/>
                <a:ea typeface="Arial"/>
                <a:cs typeface="Arial"/>
                <a:sym typeface="Arial"/>
              </a:rPr>
              <a:t>add('A', 56); add('B', 5); add('C', 65); add('D', 2);</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lphaUcPeriod"/>
            </a:pPr>
            <a:r>
              <a:rPr lang="en" sz="1100">
                <a:solidFill>
                  <a:srgbClr val="000000"/>
                </a:solidFill>
                <a:latin typeface="Arial"/>
                <a:ea typeface="Arial"/>
                <a:cs typeface="Arial"/>
                <a:sym typeface="Arial"/>
              </a:rPr>
              <a:t>add('E', 43); add('F', 7); add('K', 6); add('L', 160);</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lphaUcPeriod"/>
            </a:pPr>
            <a:r>
              <a:rPr lang="en" sz="1100">
                <a:solidFill>
                  <a:srgbClr val="000000"/>
                </a:solidFill>
                <a:latin typeface="Arial"/>
                <a:ea typeface="Arial"/>
                <a:cs typeface="Arial"/>
                <a:sym typeface="Arial"/>
              </a:rPr>
              <a:t>add('M', 58); add('Q', 14); add('U', 20); add('W', 37);</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lphaUcPeriod"/>
            </a:pPr>
            <a:r>
              <a:rPr lang="en" sz="1100">
                <a:solidFill>
                  <a:srgbClr val="000000"/>
                </a:solidFill>
                <a:highlight>
                  <a:srgbClr val="FFFF00"/>
                </a:highlight>
                <a:latin typeface="Arial"/>
                <a:ea typeface="Arial"/>
                <a:cs typeface="Arial"/>
                <a:sym typeface="Arial"/>
              </a:rPr>
              <a:t>add('N', 7); add('R', 24); add('V', 92); add('Z', 100);</a:t>
            </a:r>
            <a:endParaRPr sz="1100">
              <a:solidFill>
                <a:srgbClr val="000000"/>
              </a:solidFill>
              <a:highlight>
                <a:srgbClr val="FFFF00"/>
              </a:highlight>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lphaUcPeriod"/>
            </a:pPr>
            <a:r>
              <a:rPr lang="en" sz="1100">
                <a:solidFill>
                  <a:srgbClr val="000000"/>
                </a:solidFill>
                <a:latin typeface="Arial"/>
                <a:ea typeface="Arial"/>
                <a:cs typeface="Arial"/>
                <a:sym typeface="Arial"/>
              </a:rPr>
              <a:t>add('Z', 91); add('R', 604); add('P', 9); add('L', 5);</a:t>
            </a:r>
            <a:endParaRPr sz="11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60"/>
          <p:cNvSpPr txBox="1"/>
          <p:nvPr>
            <p:ph idx="1" type="body"/>
          </p:nvPr>
        </p:nvSpPr>
        <p:spPr>
          <a:xfrm>
            <a:off x="187525" y="322875"/>
            <a:ext cx="37530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000000"/>
                </a:solidFill>
                <a:latin typeface="Arial"/>
                <a:ea typeface="Arial"/>
                <a:cs typeface="Arial"/>
                <a:sym typeface="Arial"/>
              </a:rPr>
              <a:t>int hash(String key)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return key.length;</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 {"greetings" : 6}</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 {"hi" : 5}</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 {"bye" : 9}</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 {"happy week 7" : 3}</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 {"hello" : 2}</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
        <p:nvSpPr>
          <p:cNvPr id="379" name="Google Shape;379;p60"/>
          <p:cNvSpPr txBox="1"/>
          <p:nvPr/>
        </p:nvSpPr>
        <p:spPr>
          <a:xfrm>
            <a:off x="4359350" y="1986150"/>
            <a:ext cx="3753000" cy="229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t>After expandCapacity is called, which of the following elements will have a different index in the new array after rehashing?</a:t>
            </a:r>
            <a:endParaRPr sz="1100"/>
          </a:p>
          <a:p>
            <a:pPr indent="-298450" lvl="0" marL="457200" rtl="0" algn="l">
              <a:lnSpc>
                <a:spcPct val="115000"/>
              </a:lnSpc>
              <a:spcBef>
                <a:spcPts val="0"/>
              </a:spcBef>
              <a:spcAft>
                <a:spcPts val="0"/>
              </a:spcAft>
              <a:buSzPts val="1100"/>
              <a:buChar char="●"/>
            </a:pPr>
            <a:r>
              <a:rPr lang="en" sz="1100"/>
              <a:t>{"greetings" : 6}</a:t>
            </a:r>
            <a:endParaRPr sz="1100"/>
          </a:p>
          <a:p>
            <a:pPr indent="-298450" lvl="0" marL="457200" rtl="0" algn="l">
              <a:lnSpc>
                <a:spcPct val="115000"/>
              </a:lnSpc>
              <a:spcBef>
                <a:spcPts val="0"/>
              </a:spcBef>
              <a:spcAft>
                <a:spcPts val="0"/>
              </a:spcAft>
              <a:buSzPts val="1100"/>
              <a:buChar char="●"/>
            </a:pPr>
            <a:r>
              <a:rPr lang="en" sz="1100"/>
              <a:t>{"hi" : 5}</a:t>
            </a:r>
            <a:endParaRPr sz="1100"/>
          </a:p>
          <a:p>
            <a:pPr indent="-298450" lvl="0" marL="457200" rtl="0" algn="l">
              <a:lnSpc>
                <a:spcPct val="115000"/>
              </a:lnSpc>
              <a:spcBef>
                <a:spcPts val="0"/>
              </a:spcBef>
              <a:spcAft>
                <a:spcPts val="0"/>
              </a:spcAft>
              <a:buSzPts val="1100"/>
              <a:buChar char="●"/>
            </a:pPr>
            <a:r>
              <a:rPr lang="en" sz="1100"/>
              <a:t>{"bye" : 9}</a:t>
            </a:r>
            <a:endParaRPr sz="1100"/>
          </a:p>
          <a:p>
            <a:pPr indent="-298450" lvl="0" marL="457200" rtl="0" algn="l">
              <a:lnSpc>
                <a:spcPct val="115000"/>
              </a:lnSpc>
              <a:spcBef>
                <a:spcPts val="0"/>
              </a:spcBef>
              <a:spcAft>
                <a:spcPts val="0"/>
              </a:spcAft>
              <a:buSzPts val="1100"/>
              <a:buChar char="●"/>
            </a:pPr>
            <a:r>
              <a:rPr lang="en" sz="1100"/>
              <a:t>{"happy week 7" : 3}</a:t>
            </a:r>
            <a:endParaRPr sz="1100"/>
          </a:p>
          <a:p>
            <a:pPr indent="-298450" lvl="0" marL="457200" rtl="0" algn="l">
              <a:lnSpc>
                <a:spcPct val="115000"/>
              </a:lnSpc>
              <a:spcBef>
                <a:spcPts val="0"/>
              </a:spcBef>
              <a:spcAft>
                <a:spcPts val="0"/>
              </a:spcAft>
              <a:buSzPts val="1100"/>
              <a:buChar char="●"/>
            </a:pPr>
            <a:r>
              <a:rPr lang="en" sz="1100"/>
              <a:t>{"hello" : 2}</a:t>
            </a:r>
            <a:endParaRPr>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61"/>
          <p:cNvSpPr txBox="1"/>
          <p:nvPr>
            <p:ph idx="1" type="body"/>
          </p:nvPr>
        </p:nvSpPr>
        <p:spPr>
          <a:xfrm>
            <a:off x="187525" y="322875"/>
            <a:ext cx="37530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000000"/>
                </a:solidFill>
                <a:latin typeface="Arial"/>
                <a:ea typeface="Arial"/>
                <a:cs typeface="Arial"/>
                <a:sym typeface="Arial"/>
              </a:rPr>
              <a:t>int hash(String key)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return key.length;</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 {"greetings" : 6}</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 {"hi" : 5}</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 {"bye" : 9}</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 {"happy week 7" : 3}</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 {"hello" : 2}</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
        <p:nvSpPr>
          <p:cNvPr id="385" name="Google Shape;385;p61"/>
          <p:cNvSpPr txBox="1"/>
          <p:nvPr/>
        </p:nvSpPr>
        <p:spPr>
          <a:xfrm>
            <a:off x="4359350" y="1986150"/>
            <a:ext cx="3753000" cy="229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t>After expandCapacity is called, which of the following elements will have a different index in the new array after rehashing?</a:t>
            </a:r>
            <a:endParaRPr sz="1100"/>
          </a:p>
          <a:p>
            <a:pPr indent="-298450" lvl="0" marL="457200" rtl="0" algn="l">
              <a:lnSpc>
                <a:spcPct val="115000"/>
              </a:lnSpc>
              <a:spcBef>
                <a:spcPts val="0"/>
              </a:spcBef>
              <a:spcAft>
                <a:spcPts val="0"/>
              </a:spcAft>
              <a:buSzPts val="1100"/>
              <a:buChar char="●"/>
            </a:pPr>
            <a:r>
              <a:rPr lang="en" sz="1100">
                <a:highlight>
                  <a:srgbClr val="FFFF00"/>
                </a:highlight>
              </a:rPr>
              <a:t>{"greetings" : 6}</a:t>
            </a:r>
            <a:endParaRPr sz="1100">
              <a:highlight>
                <a:srgbClr val="FFFF00"/>
              </a:highlight>
            </a:endParaRPr>
          </a:p>
          <a:p>
            <a:pPr indent="-298450" lvl="0" marL="457200" rtl="0" algn="l">
              <a:lnSpc>
                <a:spcPct val="115000"/>
              </a:lnSpc>
              <a:spcBef>
                <a:spcPts val="0"/>
              </a:spcBef>
              <a:spcAft>
                <a:spcPts val="0"/>
              </a:spcAft>
              <a:buSzPts val="1100"/>
              <a:buChar char="●"/>
            </a:pPr>
            <a:r>
              <a:rPr lang="en" sz="1100"/>
              <a:t>{"hi" : 5}</a:t>
            </a:r>
            <a:endParaRPr sz="1100"/>
          </a:p>
          <a:p>
            <a:pPr indent="-298450" lvl="0" marL="457200" rtl="0" algn="l">
              <a:lnSpc>
                <a:spcPct val="115000"/>
              </a:lnSpc>
              <a:spcBef>
                <a:spcPts val="0"/>
              </a:spcBef>
              <a:spcAft>
                <a:spcPts val="0"/>
              </a:spcAft>
              <a:buSzPts val="1100"/>
              <a:buChar char="●"/>
            </a:pPr>
            <a:r>
              <a:rPr lang="en" sz="1100"/>
              <a:t>{"bye" : 9}</a:t>
            </a:r>
            <a:endParaRPr sz="1100"/>
          </a:p>
          <a:p>
            <a:pPr indent="-298450" lvl="0" marL="457200" rtl="0" algn="l">
              <a:lnSpc>
                <a:spcPct val="115000"/>
              </a:lnSpc>
              <a:spcBef>
                <a:spcPts val="0"/>
              </a:spcBef>
              <a:spcAft>
                <a:spcPts val="0"/>
              </a:spcAft>
              <a:buSzPts val="1100"/>
              <a:buChar char="●"/>
            </a:pPr>
            <a:r>
              <a:rPr lang="en" sz="1100">
                <a:highlight>
                  <a:srgbClr val="FFFF00"/>
                </a:highlight>
              </a:rPr>
              <a:t>{"happy week 7" : 3}</a:t>
            </a:r>
            <a:endParaRPr sz="1100">
              <a:highlight>
                <a:srgbClr val="FFFF00"/>
              </a:highlight>
            </a:endParaRPr>
          </a:p>
          <a:p>
            <a:pPr indent="-298450" lvl="0" marL="457200" rtl="0" algn="l">
              <a:lnSpc>
                <a:spcPct val="115000"/>
              </a:lnSpc>
              <a:spcBef>
                <a:spcPts val="0"/>
              </a:spcBef>
              <a:spcAft>
                <a:spcPts val="0"/>
              </a:spcAft>
              <a:buSzPts val="1100"/>
              <a:buChar char="●"/>
            </a:pPr>
            <a:r>
              <a:rPr lang="en" sz="1100"/>
              <a:t>{"hello" : 2}</a:t>
            </a: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Midterm 2 Concepts</a:t>
            </a:r>
            <a:endParaRPr/>
          </a:p>
        </p:txBody>
      </p:sp>
      <p:sp>
        <p:nvSpPr>
          <p:cNvPr id="191" name="Google Shape;191;p28"/>
          <p:cNvSpPr txBox="1"/>
          <p:nvPr>
            <p:ph idx="1" type="body"/>
          </p:nvPr>
        </p:nvSpPr>
        <p:spPr>
          <a:xfrm>
            <a:off x="819150" y="1709350"/>
            <a:ext cx="7505700" cy="2729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Time Complexities</a:t>
            </a:r>
            <a:endParaRPr sz="1800"/>
          </a:p>
          <a:p>
            <a:pPr indent="-342900" lvl="0" marL="457200" rtl="0" algn="l">
              <a:spcBef>
                <a:spcPts val="0"/>
              </a:spcBef>
              <a:spcAft>
                <a:spcPts val="0"/>
              </a:spcAft>
              <a:buSzPts val="1800"/>
              <a:buChar char="●"/>
            </a:pPr>
            <a:r>
              <a:rPr lang="en" sz="1800"/>
              <a:t>Sorting</a:t>
            </a:r>
            <a:endParaRPr sz="1800"/>
          </a:p>
          <a:p>
            <a:pPr indent="-342900" lvl="0" marL="457200" rtl="0" algn="l">
              <a:spcBef>
                <a:spcPts val="0"/>
              </a:spcBef>
              <a:spcAft>
                <a:spcPts val="0"/>
              </a:spcAft>
              <a:buSzPts val="1800"/>
              <a:buChar char="●"/>
            </a:pPr>
            <a:r>
              <a:rPr lang="en" sz="1800"/>
              <a:t>Maps and HashTables</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rPr lang="en" sz="1800"/>
              <a:t>Focus on </a:t>
            </a:r>
            <a:r>
              <a:rPr b="1" lang="en" sz="1800"/>
              <a:t>PAs</a:t>
            </a:r>
            <a:r>
              <a:rPr lang="en" sz="1800"/>
              <a:t>,</a:t>
            </a:r>
            <a:r>
              <a:rPr b="1" lang="en" sz="1800"/>
              <a:t> lecture</a:t>
            </a:r>
            <a:r>
              <a:rPr lang="en" sz="1800"/>
              <a:t>, and Quizzes</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 over Review Slides?</a:t>
            </a:r>
            <a:endParaRPr/>
          </a:p>
        </p:txBody>
      </p:sp>
      <p:sp>
        <p:nvSpPr>
          <p:cNvPr id="197" name="Google Shape;197;p2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Arial"/>
              <a:buChar char="●"/>
            </a:pPr>
            <a:r>
              <a:rPr lang="en" sz="1600">
                <a:latin typeface="Arial"/>
                <a:ea typeface="Arial"/>
                <a:cs typeface="Arial"/>
                <a:sym typeface="Arial"/>
              </a:rPr>
              <a:t>Yes</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lang="en" sz="1600">
                <a:latin typeface="Arial"/>
                <a:ea typeface="Arial"/>
                <a:cs typeface="Arial"/>
                <a:sym typeface="Arial"/>
              </a:rPr>
              <a:t>No</a:t>
            </a:r>
            <a:endParaRPr sz="16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0"/>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Runtime Analysis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1"/>
          <p:cNvSpPr txBox="1"/>
          <p:nvPr>
            <p:ph type="title"/>
          </p:nvPr>
        </p:nvSpPr>
        <p:spPr>
          <a:xfrm>
            <a:off x="819150" y="5778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Common Time Complexities in Order</a:t>
            </a:r>
            <a:endParaRPr/>
          </a:p>
        </p:txBody>
      </p:sp>
      <p:sp>
        <p:nvSpPr>
          <p:cNvPr id="208" name="Google Shape;208;p31"/>
          <p:cNvSpPr txBox="1"/>
          <p:nvPr>
            <p:ph idx="1" type="body"/>
          </p:nvPr>
        </p:nvSpPr>
        <p:spPr>
          <a:xfrm>
            <a:off x="819150" y="1269925"/>
            <a:ext cx="7505700" cy="350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12529"/>
                </a:solidFill>
                <a:highlight>
                  <a:srgbClr val="FFFFFF"/>
                </a:highlight>
                <a:latin typeface="Roboto"/>
                <a:ea typeface="Roboto"/>
                <a:cs typeface="Roboto"/>
                <a:sym typeface="Roboto"/>
              </a:rPr>
              <a:t>ordering of functions from slowest-growing (indeed, the first two </a:t>
            </a:r>
            <a:r>
              <a:rPr i="1" lang="en" sz="1200">
                <a:solidFill>
                  <a:srgbClr val="212529"/>
                </a:solidFill>
                <a:highlight>
                  <a:srgbClr val="FFFFFF"/>
                </a:highlight>
                <a:latin typeface="Roboto"/>
                <a:ea typeface="Roboto"/>
                <a:cs typeface="Roboto"/>
                <a:sym typeface="Roboto"/>
              </a:rPr>
              <a:t>shrink</a:t>
            </a:r>
            <a:r>
              <a:rPr lang="en" sz="1200">
                <a:solidFill>
                  <a:srgbClr val="212529"/>
                </a:solidFill>
                <a:highlight>
                  <a:srgbClr val="FFFFFF"/>
                </a:highlight>
                <a:latin typeface="Roboto"/>
                <a:ea typeface="Roboto"/>
                <a:cs typeface="Roboto"/>
                <a:sym typeface="Roboto"/>
              </a:rPr>
              <a:t> as n increases) to fastest-growing that you might find helpful:</a:t>
            </a:r>
            <a:endParaRPr sz="1200">
              <a:solidFill>
                <a:srgbClr val="212529"/>
              </a:solidFill>
              <a:highlight>
                <a:srgbClr val="FFFFFF"/>
              </a:highlight>
              <a:latin typeface="Roboto"/>
              <a:ea typeface="Roboto"/>
              <a:cs typeface="Roboto"/>
              <a:sym typeface="Roboto"/>
            </a:endParaRPr>
          </a:p>
          <a:p>
            <a:pPr indent="-304800" lvl="0" marL="457200" rtl="0" algn="l">
              <a:spcBef>
                <a:spcPts val="1200"/>
              </a:spcBef>
              <a:spcAft>
                <a:spcPts val="0"/>
              </a:spcAft>
              <a:buClr>
                <a:srgbClr val="212529"/>
              </a:buClr>
              <a:buSzPts val="1200"/>
              <a:buFont typeface="Roboto"/>
              <a:buChar char="●"/>
            </a:pPr>
            <a:r>
              <a:rPr lang="en" sz="1200">
                <a:solidFill>
                  <a:srgbClr val="212529"/>
                </a:solidFill>
                <a:highlight>
                  <a:srgbClr val="FFFFFF"/>
                </a:highlight>
                <a:latin typeface="Roboto"/>
                <a:ea typeface="Roboto"/>
                <a:cs typeface="Roboto"/>
                <a:sym typeface="Roboto"/>
              </a:rPr>
              <a:t>f(n) = 1/(n^</a:t>
            </a:r>
            <a:r>
              <a:rPr lang="en" sz="900">
                <a:solidFill>
                  <a:srgbClr val="212529"/>
                </a:solidFill>
                <a:highlight>
                  <a:srgbClr val="FFFFFF"/>
                </a:highlight>
                <a:latin typeface="Roboto"/>
                <a:ea typeface="Roboto"/>
                <a:cs typeface="Roboto"/>
                <a:sym typeface="Roboto"/>
              </a:rPr>
              <a:t>2</a:t>
            </a:r>
            <a:r>
              <a:rPr lang="en" sz="1200">
                <a:solidFill>
                  <a:srgbClr val="212529"/>
                </a:solidFill>
                <a:highlight>
                  <a:srgbClr val="FFFFFF"/>
                </a:highlight>
                <a:latin typeface="Roboto"/>
                <a:ea typeface="Roboto"/>
                <a:cs typeface="Roboto"/>
                <a:sym typeface="Roboto"/>
              </a:rPr>
              <a:t>)</a:t>
            </a:r>
            <a:endParaRPr sz="1200">
              <a:solidFill>
                <a:srgbClr val="212529"/>
              </a:solidFill>
              <a:highlight>
                <a:srgbClr val="FFFFFF"/>
              </a:highlight>
              <a:latin typeface="Roboto"/>
              <a:ea typeface="Roboto"/>
              <a:cs typeface="Roboto"/>
              <a:sym typeface="Roboto"/>
            </a:endParaRPr>
          </a:p>
          <a:p>
            <a:pPr indent="-304800" lvl="0" marL="457200" rtl="0" algn="l">
              <a:spcBef>
                <a:spcPts val="0"/>
              </a:spcBef>
              <a:spcAft>
                <a:spcPts val="0"/>
              </a:spcAft>
              <a:buClr>
                <a:srgbClr val="212529"/>
              </a:buClr>
              <a:buSzPts val="1200"/>
              <a:buFont typeface="Roboto"/>
              <a:buChar char="●"/>
            </a:pPr>
            <a:r>
              <a:rPr lang="en" sz="1200">
                <a:solidFill>
                  <a:srgbClr val="212529"/>
                </a:solidFill>
                <a:highlight>
                  <a:srgbClr val="FFFFFF"/>
                </a:highlight>
                <a:latin typeface="Roboto"/>
                <a:ea typeface="Roboto"/>
                <a:cs typeface="Roboto"/>
                <a:sym typeface="Roboto"/>
              </a:rPr>
              <a:t>f(n) = 1/n</a:t>
            </a:r>
            <a:endParaRPr sz="1200">
              <a:solidFill>
                <a:srgbClr val="212529"/>
              </a:solidFill>
              <a:highlight>
                <a:srgbClr val="FFFFFF"/>
              </a:highlight>
              <a:latin typeface="Roboto"/>
              <a:ea typeface="Roboto"/>
              <a:cs typeface="Roboto"/>
              <a:sym typeface="Roboto"/>
            </a:endParaRPr>
          </a:p>
          <a:p>
            <a:pPr indent="-304800" lvl="0" marL="457200" rtl="0" algn="l">
              <a:spcBef>
                <a:spcPts val="0"/>
              </a:spcBef>
              <a:spcAft>
                <a:spcPts val="0"/>
              </a:spcAft>
              <a:buClr>
                <a:srgbClr val="212529"/>
              </a:buClr>
              <a:buSzPts val="1200"/>
              <a:buFont typeface="Roboto"/>
              <a:buChar char="●"/>
            </a:pPr>
            <a:r>
              <a:rPr lang="en" sz="1200">
                <a:solidFill>
                  <a:srgbClr val="212529"/>
                </a:solidFill>
                <a:highlight>
                  <a:srgbClr val="FFFFFF"/>
                </a:highlight>
                <a:latin typeface="Roboto"/>
                <a:ea typeface="Roboto"/>
                <a:cs typeface="Roboto"/>
                <a:sym typeface="Roboto"/>
              </a:rPr>
              <a:t>f(n) = 1</a:t>
            </a:r>
            <a:endParaRPr sz="1200">
              <a:solidFill>
                <a:srgbClr val="212529"/>
              </a:solidFill>
              <a:highlight>
                <a:srgbClr val="FFFFFF"/>
              </a:highlight>
              <a:latin typeface="Roboto"/>
              <a:ea typeface="Roboto"/>
              <a:cs typeface="Roboto"/>
              <a:sym typeface="Roboto"/>
            </a:endParaRPr>
          </a:p>
          <a:p>
            <a:pPr indent="-304800" lvl="0" marL="457200" rtl="0" algn="l">
              <a:spcBef>
                <a:spcPts val="0"/>
              </a:spcBef>
              <a:spcAft>
                <a:spcPts val="0"/>
              </a:spcAft>
              <a:buClr>
                <a:srgbClr val="212529"/>
              </a:buClr>
              <a:buSzPts val="1200"/>
              <a:buFont typeface="Roboto"/>
              <a:buChar char="●"/>
            </a:pPr>
            <a:r>
              <a:rPr lang="en" sz="1200">
                <a:solidFill>
                  <a:srgbClr val="212529"/>
                </a:solidFill>
                <a:highlight>
                  <a:srgbClr val="FFFFFF"/>
                </a:highlight>
                <a:latin typeface="Roboto"/>
                <a:ea typeface="Roboto"/>
                <a:cs typeface="Roboto"/>
                <a:sym typeface="Roboto"/>
              </a:rPr>
              <a:t>f(n) = log(n)</a:t>
            </a:r>
            <a:endParaRPr sz="1200">
              <a:solidFill>
                <a:srgbClr val="212529"/>
              </a:solidFill>
              <a:highlight>
                <a:srgbClr val="FFFFFF"/>
              </a:highlight>
              <a:latin typeface="Roboto"/>
              <a:ea typeface="Roboto"/>
              <a:cs typeface="Roboto"/>
              <a:sym typeface="Roboto"/>
            </a:endParaRPr>
          </a:p>
          <a:p>
            <a:pPr indent="-304800" lvl="0" marL="457200" rtl="0" algn="l">
              <a:spcBef>
                <a:spcPts val="0"/>
              </a:spcBef>
              <a:spcAft>
                <a:spcPts val="0"/>
              </a:spcAft>
              <a:buClr>
                <a:srgbClr val="212529"/>
              </a:buClr>
              <a:buSzPts val="1200"/>
              <a:buFont typeface="Roboto"/>
              <a:buChar char="●"/>
            </a:pPr>
            <a:r>
              <a:rPr lang="en" sz="1200">
                <a:solidFill>
                  <a:srgbClr val="212529"/>
                </a:solidFill>
                <a:highlight>
                  <a:srgbClr val="FFFFFF"/>
                </a:highlight>
                <a:latin typeface="Roboto"/>
                <a:ea typeface="Roboto"/>
                <a:cs typeface="Roboto"/>
                <a:sym typeface="Roboto"/>
              </a:rPr>
              <a:t>f(n) = sqrt(n)</a:t>
            </a:r>
            <a:endParaRPr sz="1200">
              <a:solidFill>
                <a:srgbClr val="212529"/>
              </a:solidFill>
              <a:highlight>
                <a:srgbClr val="FFFFFF"/>
              </a:highlight>
              <a:latin typeface="Roboto"/>
              <a:ea typeface="Roboto"/>
              <a:cs typeface="Roboto"/>
              <a:sym typeface="Roboto"/>
            </a:endParaRPr>
          </a:p>
          <a:p>
            <a:pPr indent="-304800" lvl="0" marL="457200" rtl="0" algn="l">
              <a:spcBef>
                <a:spcPts val="0"/>
              </a:spcBef>
              <a:spcAft>
                <a:spcPts val="0"/>
              </a:spcAft>
              <a:buClr>
                <a:srgbClr val="212529"/>
              </a:buClr>
              <a:buSzPts val="1200"/>
              <a:buFont typeface="Roboto"/>
              <a:buChar char="●"/>
            </a:pPr>
            <a:r>
              <a:rPr lang="en" sz="1200">
                <a:solidFill>
                  <a:srgbClr val="212529"/>
                </a:solidFill>
                <a:highlight>
                  <a:srgbClr val="FFFFFF"/>
                </a:highlight>
                <a:latin typeface="Roboto"/>
                <a:ea typeface="Roboto"/>
                <a:cs typeface="Roboto"/>
                <a:sym typeface="Roboto"/>
              </a:rPr>
              <a:t>f(n) = n</a:t>
            </a:r>
            <a:endParaRPr sz="1200">
              <a:solidFill>
                <a:srgbClr val="212529"/>
              </a:solidFill>
              <a:highlight>
                <a:srgbClr val="FFFFFF"/>
              </a:highlight>
              <a:latin typeface="Roboto"/>
              <a:ea typeface="Roboto"/>
              <a:cs typeface="Roboto"/>
              <a:sym typeface="Roboto"/>
            </a:endParaRPr>
          </a:p>
          <a:p>
            <a:pPr indent="-304800" lvl="0" marL="457200" rtl="0" algn="l">
              <a:spcBef>
                <a:spcPts val="0"/>
              </a:spcBef>
              <a:spcAft>
                <a:spcPts val="0"/>
              </a:spcAft>
              <a:buClr>
                <a:srgbClr val="212529"/>
              </a:buClr>
              <a:buSzPts val="1200"/>
              <a:buFont typeface="Roboto"/>
              <a:buChar char="●"/>
            </a:pPr>
            <a:r>
              <a:rPr lang="en" sz="1200">
                <a:solidFill>
                  <a:srgbClr val="212529"/>
                </a:solidFill>
                <a:highlight>
                  <a:srgbClr val="FFFFFF"/>
                </a:highlight>
                <a:latin typeface="Roboto"/>
                <a:ea typeface="Roboto"/>
                <a:cs typeface="Roboto"/>
                <a:sym typeface="Roboto"/>
              </a:rPr>
              <a:t>f(n) = n^</a:t>
            </a:r>
            <a:r>
              <a:rPr lang="en" sz="900">
                <a:solidFill>
                  <a:srgbClr val="212529"/>
                </a:solidFill>
                <a:highlight>
                  <a:srgbClr val="FFFFFF"/>
                </a:highlight>
                <a:latin typeface="Roboto"/>
                <a:ea typeface="Roboto"/>
                <a:cs typeface="Roboto"/>
                <a:sym typeface="Roboto"/>
              </a:rPr>
              <a:t>2</a:t>
            </a:r>
            <a:endParaRPr sz="900">
              <a:solidFill>
                <a:srgbClr val="212529"/>
              </a:solidFill>
              <a:highlight>
                <a:srgbClr val="FFFFFF"/>
              </a:highlight>
              <a:latin typeface="Roboto"/>
              <a:ea typeface="Roboto"/>
              <a:cs typeface="Roboto"/>
              <a:sym typeface="Roboto"/>
            </a:endParaRPr>
          </a:p>
          <a:p>
            <a:pPr indent="-304800" lvl="0" marL="457200" rtl="0" algn="l">
              <a:spcBef>
                <a:spcPts val="0"/>
              </a:spcBef>
              <a:spcAft>
                <a:spcPts val="0"/>
              </a:spcAft>
              <a:buClr>
                <a:srgbClr val="212529"/>
              </a:buClr>
              <a:buSzPts val="1200"/>
              <a:buFont typeface="Roboto"/>
              <a:buChar char="●"/>
            </a:pPr>
            <a:r>
              <a:rPr lang="en" sz="1200">
                <a:solidFill>
                  <a:srgbClr val="212529"/>
                </a:solidFill>
                <a:highlight>
                  <a:srgbClr val="FFFFFF"/>
                </a:highlight>
                <a:latin typeface="Roboto"/>
                <a:ea typeface="Roboto"/>
                <a:cs typeface="Roboto"/>
                <a:sym typeface="Roboto"/>
              </a:rPr>
              <a:t>f(n) = n^</a:t>
            </a:r>
            <a:r>
              <a:rPr lang="en" sz="900">
                <a:solidFill>
                  <a:srgbClr val="212529"/>
                </a:solidFill>
                <a:highlight>
                  <a:srgbClr val="FFFFFF"/>
                </a:highlight>
                <a:latin typeface="Roboto"/>
                <a:ea typeface="Roboto"/>
                <a:cs typeface="Roboto"/>
                <a:sym typeface="Roboto"/>
              </a:rPr>
              <a:t>3</a:t>
            </a:r>
            <a:endParaRPr sz="900">
              <a:solidFill>
                <a:srgbClr val="212529"/>
              </a:solidFill>
              <a:highlight>
                <a:srgbClr val="FFFFFF"/>
              </a:highlight>
              <a:latin typeface="Roboto"/>
              <a:ea typeface="Roboto"/>
              <a:cs typeface="Roboto"/>
              <a:sym typeface="Roboto"/>
            </a:endParaRPr>
          </a:p>
          <a:p>
            <a:pPr indent="-304800" lvl="0" marL="457200" rtl="0" algn="l">
              <a:spcBef>
                <a:spcPts val="0"/>
              </a:spcBef>
              <a:spcAft>
                <a:spcPts val="0"/>
              </a:spcAft>
              <a:buClr>
                <a:srgbClr val="212529"/>
              </a:buClr>
              <a:buSzPts val="1200"/>
              <a:buFont typeface="Roboto"/>
              <a:buChar char="●"/>
            </a:pPr>
            <a:r>
              <a:rPr lang="en" sz="1200">
                <a:solidFill>
                  <a:srgbClr val="212529"/>
                </a:solidFill>
                <a:highlight>
                  <a:srgbClr val="FFFFFF"/>
                </a:highlight>
                <a:latin typeface="Roboto"/>
                <a:ea typeface="Roboto"/>
                <a:cs typeface="Roboto"/>
                <a:sym typeface="Roboto"/>
              </a:rPr>
              <a:t>f(n) = n^</a:t>
            </a:r>
            <a:r>
              <a:rPr lang="en" sz="900">
                <a:solidFill>
                  <a:srgbClr val="212529"/>
                </a:solidFill>
                <a:highlight>
                  <a:srgbClr val="FFFFFF"/>
                </a:highlight>
                <a:latin typeface="Roboto"/>
                <a:ea typeface="Roboto"/>
                <a:cs typeface="Roboto"/>
                <a:sym typeface="Roboto"/>
              </a:rPr>
              <a:t>4</a:t>
            </a:r>
            <a:endParaRPr sz="900">
              <a:solidFill>
                <a:srgbClr val="212529"/>
              </a:solidFill>
              <a:highlight>
                <a:srgbClr val="FFFFFF"/>
              </a:highlight>
              <a:latin typeface="Roboto"/>
              <a:ea typeface="Roboto"/>
              <a:cs typeface="Roboto"/>
              <a:sym typeface="Roboto"/>
            </a:endParaRPr>
          </a:p>
          <a:p>
            <a:pPr indent="-304800" lvl="0" marL="457200" rtl="0" algn="l">
              <a:spcBef>
                <a:spcPts val="0"/>
              </a:spcBef>
              <a:spcAft>
                <a:spcPts val="0"/>
              </a:spcAft>
              <a:buClr>
                <a:srgbClr val="212529"/>
              </a:buClr>
              <a:buSzPts val="1200"/>
              <a:buFont typeface="Roboto"/>
              <a:buChar char="●"/>
            </a:pPr>
            <a:r>
              <a:rPr lang="en" sz="1200">
                <a:solidFill>
                  <a:srgbClr val="212529"/>
                </a:solidFill>
                <a:highlight>
                  <a:srgbClr val="FFFFFF"/>
                </a:highlight>
                <a:latin typeface="Roboto"/>
                <a:ea typeface="Roboto"/>
                <a:cs typeface="Roboto"/>
                <a:sym typeface="Roboto"/>
              </a:rPr>
              <a:t>… and so on for constant polynomials …</a:t>
            </a:r>
            <a:endParaRPr sz="1200">
              <a:solidFill>
                <a:srgbClr val="212529"/>
              </a:solidFill>
              <a:highlight>
                <a:srgbClr val="FFFFFF"/>
              </a:highlight>
              <a:latin typeface="Roboto"/>
              <a:ea typeface="Roboto"/>
              <a:cs typeface="Roboto"/>
              <a:sym typeface="Roboto"/>
            </a:endParaRPr>
          </a:p>
          <a:p>
            <a:pPr indent="-304800" lvl="0" marL="457200" rtl="0" algn="l">
              <a:spcBef>
                <a:spcPts val="0"/>
              </a:spcBef>
              <a:spcAft>
                <a:spcPts val="0"/>
              </a:spcAft>
              <a:buClr>
                <a:srgbClr val="212529"/>
              </a:buClr>
              <a:buSzPts val="1200"/>
              <a:buFont typeface="Roboto"/>
              <a:buChar char="●"/>
            </a:pPr>
            <a:r>
              <a:rPr lang="en" sz="1200">
                <a:solidFill>
                  <a:srgbClr val="212529"/>
                </a:solidFill>
                <a:highlight>
                  <a:srgbClr val="FFFFFF"/>
                </a:highlight>
                <a:latin typeface="Roboto"/>
                <a:ea typeface="Roboto"/>
                <a:cs typeface="Roboto"/>
                <a:sym typeface="Roboto"/>
              </a:rPr>
              <a:t>f(n) = 2^</a:t>
            </a:r>
            <a:r>
              <a:rPr lang="en" sz="900">
                <a:solidFill>
                  <a:srgbClr val="212529"/>
                </a:solidFill>
                <a:highlight>
                  <a:srgbClr val="FFFFFF"/>
                </a:highlight>
                <a:latin typeface="Roboto"/>
                <a:ea typeface="Roboto"/>
                <a:cs typeface="Roboto"/>
                <a:sym typeface="Roboto"/>
              </a:rPr>
              <a:t>n</a:t>
            </a:r>
            <a:endParaRPr sz="900">
              <a:solidFill>
                <a:srgbClr val="212529"/>
              </a:solidFill>
              <a:highlight>
                <a:srgbClr val="FFFFFF"/>
              </a:highlight>
              <a:latin typeface="Roboto"/>
              <a:ea typeface="Roboto"/>
              <a:cs typeface="Roboto"/>
              <a:sym typeface="Roboto"/>
            </a:endParaRPr>
          </a:p>
          <a:p>
            <a:pPr indent="-304800" lvl="0" marL="457200" rtl="0" algn="l">
              <a:spcBef>
                <a:spcPts val="0"/>
              </a:spcBef>
              <a:spcAft>
                <a:spcPts val="0"/>
              </a:spcAft>
              <a:buClr>
                <a:srgbClr val="212529"/>
              </a:buClr>
              <a:buSzPts val="1200"/>
              <a:buFont typeface="Roboto"/>
              <a:buChar char="●"/>
            </a:pPr>
            <a:r>
              <a:rPr lang="en" sz="1200">
                <a:solidFill>
                  <a:srgbClr val="212529"/>
                </a:solidFill>
                <a:highlight>
                  <a:srgbClr val="FFFFFF"/>
                </a:highlight>
                <a:latin typeface="Roboto"/>
                <a:ea typeface="Roboto"/>
                <a:cs typeface="Roboto"/>
                <a:sym typeface="Roboto"/>
              </a:rPr>
              <a:t>f(n) = n!</a:t>
            </a:r>
            <a:endParaRPr sz="1200">
              <a:solidFill>
                <a:srgbClr val="212529"/>
              </a:solidFill>
              <a:highlight>
                <a:srgbClr val="FFFFFF"/>
              </a:highlight>
              <a:latin typeface="Roboto"/>
              <a:ea typeface="Roboto"/>
              <a:cs typeface="Roboto"/>
              <a:sym typeface="Roboto"/>
            </a:endParaRPr>
          </a:p>
          <a:p>
            <a:pPr indent="-304800" lvl="0" marL="457200" rtl="0" algn="l">
              <a:spcBef>
                <a:spcPts val="0"/>
              </a:spcBef>
              <a:spcAft>
                <a:spcPts val="0"/>
              </a:spcAft>
              <a:buClr>
                <a:srgbClr val="212529"/>
              </a:buClr>
              <a:buSzPts val="1200"/>
              <a:buFont typeface="Roboto"/>
              <a:buChar char="●"/>
            </a:pPr>
            <a:r>
              <a:rPr lang="en" sz="1200">
                <a:solidFill>
                  <a:srgbClr val="212529"/>
                </a:solidFill>
                <a:highlight>
                  <a:srgbClr val="FFFFFF"/>
                </a:highlight>
                <a:latin typeface="Roboto"/>
                <a:ea typeface="Roboto"/>
                <a:cs typeface="Roboto"/>
                <a:sym typeface="Roboto"/>
              </a:rPr>
              <a:t>f(n) = n^</a:t>
            </a:r>
            <a:r>
              <a:rPr lang="en" sz="900">
                <a:solidFill>
                  <a:srgbClr val="212529"/>
                </a:solidFill>
                <a:highlight>
                  <a:srgbClr val="FFFFFF"/>
                </a:highlight>
                <a:latin typeface="Roboto"/>
                <a:ea typeface="Roboto"/>
                <a:cs typeface="Roboto"/>
                <a:sym typeface="Roboto"/>
              </a:rPr>
              <a:t>n</a:t>
            </a:r>
            <a:endParaRPr sz="900">
              <a:solidFill>
                <a:srgbClr val="212529"/>
              </a:solidFill>
              <a:highlight>
                <a:srgbClr val="FFFFFF"/>
              </a:highlight>
              <a:latin typeface="Roboto"/>
              <a:ea typeface="Roboto"/>
              <a:cs typeface="Roboto"/>
              <a:sym typeface="Roboto"/>
            </a:endParaRPr>
          </a:p>
          <a:p>
            <a:pPr indent="0" lvl="0" marL="0" rtl="0" algn="l">
              <a:spcBef>
                <a:spcPts val="12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id="213" name="Google Shape;213;p32"/>
          <p:cNvPicPr preferRelativeResize="0"/>
          <p:nvPr/>
        </p:nvPicPr>
        <p:blipFill rotWithShape="1">
          <a:blip r:embed="rId3">
            <a:alphaModFix/>
          </a:blip>
          <a:srcRect b="0" l="0" r="0" t="0"/>
          <a:stretch/>
        </p:blipFill>
        <p:spPr>
          <a:xfrm>
            <a:off x="532675" y="516025"/>
            <a:ext cx="8078626" cy="46274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id="218" name="Google Shape;218;p33"/>
          <p:cNvPicPr preferRelativeResize="0"/>
          <p:nvPr/>
        </p:nvPicPr>
        <p:blipFill rotWithShape="1">
          <a:blip r:embed="rId3">
            <a:alphaModFix/>
          </a:blip>
          <a:srcRect b="0" l="0" r="0" t="0"/>
          <a:stretch/>
        </p:blipFill>
        <p:spPr>
          <a:xfrm>
            <a:off x="381000" y="279925"/>
            <a:ext cx="5493900" cy="47111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