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759E02-6A27-44E9-B9F9-A626292CD0F1}">
  <a:tblStyle styleId="{6C759E02-6A27-44E9-B9F9-A626292CD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bd84ead0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bd84ead0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d84ead0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d84ead0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0a6bff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0a6bff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0a6bff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0a6bff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e0a6bff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e0a6bff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e0a6bff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e0a6bff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e0a6bff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e0a6bff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e0a6bff6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e0a6bff6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e0a6bff6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e0a6bff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e0a6bff6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e0a6bff6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d84ead0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d84ead0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e0a6bff6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e0a6bff6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e0a6bff6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e0a6bff6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e0a6bff6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e0a6bff6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ce0a6bff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ce0a6bff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0a6bff6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0a6bff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e0a6bff6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e0a6bff6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e0a6bff6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e0a6bff6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0a6bff6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0a6bff6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e0a6bff6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e0a6bff6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e0a6bff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e0a6bff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d84ead0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d84ead0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e0a6bff6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e0a6bff6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e0a6bff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e0a6bff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e0a6bff6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e0a6bff6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d84ead0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d84ead0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e0a6bff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e0a6bff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d84ead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d84ead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0a6bff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0a6bff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0a6bff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0a6bff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e0a6bff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e0a6bff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SE12-SP21-Assignments/cse12-sp21-pa1-Test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qiw131@ucsd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ucsd-cse12-sp21/ucsd-cse12-sp21.github.io/tree/main/discussions/Week1/Interfaces%20Worksheet.pptx" TargetMode="External"/><Relationship Id="rId4" Type="http://schemas.openxmlformats.org/officeDocument/2006/relationships/hyperlink" Target="https://github.com/ucsd-cse12-sp21/ucsd-cse12-sp21.github.io/tree/main/discussions/Week1/Interfaces_worksheet_sol.pptx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JpgsHIsVqoligF8AE3uLoACkSb1RRqxQy2FJX8ivDhU/edit" TargetMode="External"/><Relationship Id="rId4" Type="http://schemas.openxmlformats.org/officeDocument/2006/relationships/hyperlink" Target="https://autograder.ucsd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12: Week 1 Discussion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PA 1, Logistics, JUnit, interface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https://github.com/CSE12-SP21-Assignments/cse12-sp21-pa1-Testing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You are working for a Web shopping company where you need to create shopping cart functionality to keep track of items before a customer checks out.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are given 13 different implementations of </a:t>
            </a:r>
            <a:r>
              <a:rPr b="1" lang="en" sz="1600"/>
              <a:t>Basket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Your job is to write JUnit tests to cover the potential issues that might occur in the implementations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Note: All of your code will be written in </a:t>
            </a:r>
            <a:r>
              <a:rPr b="1" lang="en" sz="1600"/>
              <a:t>BasketTest.java</a:t>
            </a:r>
            <a:r>
              <a:rPr lang="en" sz="1600"/>
              <a:t>. DO NOT change any other file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 1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Write your tests for the </a:t>
            </a:r>
            <a:r>
              <a:rPr b="1" lang="en" sz="1600"/>
              <a:t>Basket</a:t>
            </a:r>
            <a:r>
              <a:rPr lang="en" sz="1600"/>
              <a:t> implementations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Submit </a:t>
            </a:r>
            <a:r>
              <a:rPr b="1" lang="en" sz="1600"/>
              <a:t>BasketTest.java</a:t>
            </a:r>
            <a:r>
              <a:rPr lang="en" sz="1600"/>
              <a:t> to “Programming Assignment 1 - code” on Gradescope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Part 2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Answer the questions in the write up on the Gradescope assignment “Programming Assignment 1 - questions”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819150" y="1613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this assignment, your code’s grade is dependent on the number of </a:t>
            </a:r>
            <a:r>
              <a:rPr b="1" lang="en" sz="1600"/>
              <a:t>Basket </a:t>
            </a:r>
            <a:r>
              <a:rPr lang="en" sz="1600"/>
              <a:t>implementations you successfully distinguished by unit tests.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 1: 3 </a:t>
            </a:r>
            <a:r>
              <a:rPr b="1" lang="en" sz="1600"/>
              <a:t>Basket</a:t>
            </a:r>
            <a:r>
              <a:rPr lang="en" sz="1600"/>
              <a:t> implementations distinguished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819150" y="273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{6C759E02-6A27-44E9-B9F9-A626292CD0F1}</a:tableStyleId>
              </a:tblPr>
              <a:tblGrid>
                <a:gridCol w="964575"/>
                <a:gridCol w="1325000"/>
                <a:gridCol w="1353850"/>
              </a:tblGrid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addOneItem()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addDiffItems()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492200"/>
            <a:ext cx="78627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5"/>
              <a:t>Example 2: 2 </a:t>
            </a:r>
            <a:r>
              <a:rPr b="1" lang="en" sz="1835"/>
              <a:t>Basket</a:t>
            </a:r>
            <a:r>
              <a:rPr lang="en" sz="1835"/>
              <a:t> implementation distinguished</a:t>
            </a:r>
            <a:endParaRPr sz="18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25"/>
              <a:t>Note: In this ass</a:t>
            </a:r>
            <a:r>
              <a:rPr lang="en" sz="1825"/>
              <a:t>ignment, an exception (red cross on Eclipse) is ok for distinguishing implementations. </a:t>
            </a:r>
            <a:r>
              <a:rPr b="1" lang="en" sz="1825"/>
              <a:t>However</a:t>
            </a:r>
            <a:r>
              <a:rPr lang="en" sz="1825"/>
              <a:t>, in general, we don’t want exceptions to count as failure, only for this PA</a:t>
            </a:r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819150" y="201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{6C759E02-6A27-44E9-B9F9-A626292CD0F1}</a:tableStyleId>
              </a:tblPr>
              <a:tblGrid>
                <a:gridCol w="895075"/>
                <a:gridCol w="1284225"/>
                <a:gridCol w="13328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addOneItem()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addDiffItems()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Basket3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this assignment, style will not be graded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For future assignments, style WILL BE graded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Style requirements for future assignments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Try to keep each line of code fewer than 100 characters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Consistent indentation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Meaningful/Descriptive names for methods and tests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Examples of not meaningful names: test1, method1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How to write unit tests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Given a class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800"/>
              <a:t> with the method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addCourse</a:t>
            </a:r>
            <a:r>
              <a:rPr lang="en" sz="1800"/>
              <a:t> that adds a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 sz="1800"/>
              <a:t> to a student’s course list,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courses</a:t>
            </a:r>
            <a:r>
              <a:rPr lang="en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What are some unit tests we can create to make sure any given implementation is correct?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088" y="309300"/>
            <a:ext cx="7239824" cy="45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test ideas for addCourse?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list contains the added course after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list length increases by 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capacity bounds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Doesn’t affect previous information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for duplicates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sure added course is actually a course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1716750" y="359200"/>
            <a:ext cx="5710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implementations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addCourse</a:t>
            </a:r>
            <a:r>
              <a:rPr lang="en"/>
              <a:t> 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25" y="1009800"/>
            <a:ext cx="8475227" cy="34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2535300" y="4433775"/>
            <a:ext cx="40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Are there any more tests we should add?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997075" y="3331725"/>
            <a:ext cx="668700" cy="40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0"/>
          <p:cNvSpPr txBox="1"/>
          <p:nvPr/>
        </p:nvSpPr>
        <p:spPr>
          <a:xfrm>
            <a:off x="1716750" y="3602475"/>
            <a:ext cx="166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Missing adding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newCourseList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274350" y="1994175"/>
            <a:ext cx="559200" cy="1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7010400" y="3149325"/>
            <a:ext cx="559200" cy="1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- JUnit testing example</a:t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Given 3 versions of the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600"/>
              <a:t> interface in classes</a:t>
            </a:r>
            <a:r>
              <a:rPr lang="en" sz="1600"/>
              <a:t>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StudentA</a:t>
            </a:r>
            <a:r>
              <a:rPr lang="en" sz="1600"/>
              <a:t>,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StudentB</a:t>
            </a:r>
            <a:r>
              <a:rPr lang="en" sz="1600"/>
              <a:t>, and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StudentC</a:t>
            </a:r>
            <a:r>
              <a:rPr lang="en" sz="1600"/>
              <a:t>, we can implement unit tests to check for functionality. These will be added to the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StudentTest</a:t>
            </a:r>
            <a:r>
              <a:rPr lang="en" sz="1600"/>
              <a:t> class (similar to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BasketTest</a:t>
            </a:r>
            <a:r>
              <a:rPr lang="en" sz="1600"/>
              <a:t> class in PA1).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Note: All code will be posted as well as a skeleton version of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StudentTest</a:t>
            </a:r>
            <a:r>
              <a:rPr lang="en" sz="1600"/>
              <a:t> so that you can try writing your own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Qiyue (Cheery) Wang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BS in Computer Science from UCSD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First year Master student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Email: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qiw131@ucsd.edu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Tutor hour: Wed 1 - 2 pm PST (subject to change)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758350" y="16502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Review worksheet for Java interface: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Interface worksheet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Interface worksheet solution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3368250" y="2248500"/>
            <a:ext cx="240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Questions?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Compile</a:t>
            </a:r>
            <a:r>
              <a:rPr lang="en" sz="1600"/>
              <a:t>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Runtime Errors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Logic Errors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Errors</a:t>
            </a:r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i="1" lang="en" sz="1600">
                <a:solidFill>
                  <a:srgbClr val="FF0000"/>
                </a:solidFill>
              </a:rPr>
              <a:t>Syntax Error</a:t>
            </a:r>
            <a:endParaRPr b="1" i="1" sz="16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Error in usage of Java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Detected by the compiler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program with compilation errors cannot be run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solidFill>
                  <a:srgbClr val="FF0000"/>
                </a:solidFill>
              </a:rPr>
              <a:t>Syntax Warning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Warning message generated by the compiler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program can be run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Errors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819150" y="1800200"/>
            <a:ext cx="75057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common (but sometimes hard to understand). Examples of syntax errors: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Forgetting a semicolon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Leaving out a closing bracket }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Re-declaring a variable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Others?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Hint to help find/fix compiler errors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Compiler errors are cumulative: when you fix one, others may go away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Read the error messages issued by the compiler!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413" y="322625"/>
            <a:ext cx="6277175" cy="23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163" y="2765825"/>
            <a:ext cx="5087674" cy="21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Errors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" sz="1600">
                <a:solidFill>
                  <a:srgbClr val="FF0000"/>
                </a:solidFill>
              </a:rPr>
              <a:t>Runtime Error</a:t>
            </a:r>
            <a:r>
              <a:rPr lang="en" sz="1600"/>
              <a:t>: program runs but gets an </a:t>
            </a:r>
            <a:r>
              <a:rPr i="1" lang="en" sz="1600">
                <a:solidFill>
                  <a:srgbClr val="FF0000"/>
                </a:solidFill>
              </a:rPr>
              <a:t>exception</a:t>
            </a:r>
            <a:r>
              <a:rPr lang="en" sz="1600"/>
              <a:t> error message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 may be terminated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common runtime errors are: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Null reference</a:t>
            </a:r>
            <a:r>
              <a:rPr lang="en" sz="1400"/>
              <a:t> (</a:t>
            </a:r>
            <a:r>
              <a:rPr lang="en" sz="1400">
                <a:solidFill>
                  <a:srgbClr val="0000FF"/>
                </a:solidFill>
              </a:rPr>
              <a:t>NullPointerException</a:t>
            </a:r>
            <a:r>
              <a:rPr lang="en" sz="1400"/>
              <a:t>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No object is referenced by the reference variable, i.e. it has the value </a:t>
            </a:r>
            <a:r>
              <a:rPr lang="en" sz="1400">
                <a:solidFill>
                  <a:srgbClr val="0000FF"/>
                </a:solidFill>
              </a:rPr>
              <a:t>null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>
                <a:solidFill>
                  <a:srgbClr val="FF0000"/>
                </a:solidFill>
              </a:rPr>
              <a:t>Array index out of bounds</a:t>
            </a:r>
            <a:r>
              <a:rPr lang="en" sz="1400"/>
              <a:t> (</a:t>
            </a:r>
            <a:r>
              <a:rPr lang="en" sz="1400">
                <a:solidFill>
                  <a:srgbClr val="0000FF"/>
                </a:solidFill>
              </a:rPr>
              <a:t>ArrayIndexOutOfBoundsException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Running out of memory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From creating a new object every </a:t>
            </a:r>
            <a:r>
              <a:rPr lang="en" sz="1400"/>
              <a:t>time</a:t>
            </a:r>
            <a:r>
              <a:rPr lang="en" sz="1400"/>
              <a:t> through an infinite loop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237525"/>
            <a:ext cx="77533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0" y="3380775"/>
            <a:ext cx="8584651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373" y="219650"/>
            <a:ext cx="7169251" cy="30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75" y="3423250"/>
            <a:ext cx="8514445" cy="15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Discussion cover?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Introduction to the Programming Assignment due next week (every </a:t>
            </a:r>
            <a:r>
              <a:rPr b="1" lang="en" sz="1600"/>
              <a:t>Wednesday at 11:59 pm PST</a:t>
            </a:r>
            <a:r>
              <a:rPr lang="en" sz="1600"/>
              <a:t>)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you are asked to do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Related CS concepts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Answers to course related questions (if you have any)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Errors</a:t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Programs run but results are not correct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Caused by inc</a:t>
            </a:r>
            <a:r>
              <a:rPr lang="en" sz="1600"/>
              <a:t>orrect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Very common logic errors are: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== instead of equals method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Infinite</a:t>
            </a:r>
            <a:r>
              <a:rPr lang="en" sz="1400"/>
              <a:t> loop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Misunderstanding of operator </a:t>
            </a:r>
            <a:r>
              <a:rPr lang="en" sz="1400"/>
              <a:t>precedence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Starting or ending at the wrong index of an array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Misplaced parenthesis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Keep in mind the scope of the variables! (instance variables, formal parameters, local variables)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Strategies</a:t>
            </a:r>
            <a:endParaRPr/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 your code by hand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Put print statements to inspect variable values or use the debugger in your IDE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340050" y="2094450"/>
            <a:ext cx="2463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look for PA help?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Course slides/code, discussion slides/recording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Slides can be found in schedule from course website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Optional ZyBook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Tutor hours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Professor office hours (more focused on general concepts than debugging)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Poll: Have you gone to tutor hours before?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I have gone to CSE 12 tutor hours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I have only gone to tutor hours for other CSE courses at UCSD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 sz="1600"/>
              <a:t>I have never gone to tutor hours for any CSE course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tutor hours?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Instructions on course website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 to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Autograder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Login with UCSD SSO credentials (@ucsd.edu email and MyTritonlink password)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ticket and wait for help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313" y="482025"/>
            <a:ext cx="6231374" cy="4349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 flipH="1">
            <a:off x="3818050" y="2444075"/>
            <a:ext cx="498600" cy="15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 rot="10800000">
            <a:off x="3878800" y="2820975"/>
            <a:ext cx="450000" cy="13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 txBox="1"/>
          <p:nvPr/>
        </p:nvSpPr>
        <p:spPr>
          <a:xfrm>
            <a:off x="2103400" y="2349075"/>
            <a:ext cx="177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Doesn’t matter since we are remote now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flipH="1">
            <a:off x="3903100" y="3514125"/>
            <a:ext cx="425700" cy="2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2529050" y="3173575"/>
            <a:ext cx="145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to be descriptive. E.g. NullPointerException in Test.java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expected from YOU in tutoring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711050"/>
            <a:ext cx="75057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Enter tutor’s zoom room as soon as your ticket is accepted and the link is posted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do not enter the zoom room in two minutes after the link is posted, your ticket will be skipped, and the next available tutor will accept your ticket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are already skipped once, and you do not join the zoom room in time again, your ticket will be cancelled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Only ask one question for each ticket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have more than one question, you can always create another ticket right after your previous question is resolved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Try debugging by yourself first (e.g. print statements, debugger, etc.) before asking for help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5-minute rule: Tutors only help you unstuck. They are not expected to solve the problem for you!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PA1: Testing Shopping Baskets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