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76" r:id="rId5"/>
    <p:sldId id="275" r:id="rId6"/>
    <p:sldId id="272" r:id="rId7"/>
    <p:sldId id="817" r:id="rId8"/>
    <p:sldId id="850" r:id="rId9"/>
    <p:sldId id="851" r:id="rId10"/>
    <p:sldId id="856" r:id="rId11"/>
    <p:sldId id="818" r:id="rId12"/>
    <p:sldId id="821" r:id="rId13"/>
    <p:sldId id="8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Collection&lt;Shapes&gt;</a:t>
            </a:r>
            <a:r>
              <a:rPr lang="en-US" baseline="0" dirty="0"/>
              <a:t> does not work as we have discussed.</a:t>
            </a:r>
          </a:p>
          <a:p>
            <a:r>
              <a:rPr lang="en-US" baseline="0" dirty="0"/>
              <a:t>We would like something that is not restricted to a specific type and extends to a range of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is yes and second one is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E</a:t>
            </a:r>
          </a:p>
          <a:p>
            <a:endParaRPr lang="en-US" dirty="0"/>
          </a:p>
          <a:p>
            <a:r>
              <a:rPr lang="en-US" dirty="0"/>
              <a:t>A won’t work because we also need to change the foreach loop to for(Person s: data). Then it will work</a:t>
            </a:r>
          </a:p>
          <a:p>
            <a:r>
              <a:rPr lang="en-US" dirty="0"/>
              <a:t>B won’t work because we also need to change the foreach loop to for (Object s: data). Simply change to Person s: data won’t work because super of Student can also be Object. So B and D together works</a:t>
            </a:r>
          </a:p>
          <a:p>
            <a:r>
              <a:rPr lang="en-US" dirty="0"/>
              <a:t>C wont’ work for the Student list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Object a: List of Animals 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change parameter to Collection&lt;? extends 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78864" y="2678795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3A81-8FF9-486A-A0CB-38477C92AE66}"/>
              </a:ext>
            </a:extLst>
          </p:cNvPr>
          <p:cNvSpPr txBox="1"/>
          <p:nvPr/>
        </p:nvSpPr>
        <p:spPr>
          <a:xfrm>
            <a:off x="285750" y="3623831"/>
            <a:ext cx="47729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How do we change </a:t>
            </a:r>
            <a:r>
              <a:rPr lang="en-US" sz="1350" b="1" dirty="0" err="1"/>
              <a:t>doIt</a:t>
            </a:r>
            <a:r>
              <a:rPr lang="en-US" sz="1350" b="1" dirty="0"/>
              <a:t> such that it will work for both situations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extends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Student&gt;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foreach loop to for (Object s: data)</a:t>
            </a:r>
          </a:p>
          <a:p>
            <a:pPr marL="257175" indent="-257175">
              <a:buAutoNum type="alphaUcPeriod"/>
            </a:pPr>
            <a:r>
              <a:rPr lang="en-US" sz="1350" dirty="0"/>
              <a:t>Some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1278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Unbounded wildcard – ‘?’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685800" y="1337585"/>
            <a:ext cx="658264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(Animal a :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a.makeNoise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742950" y="4153749"/>
            <a:ext cx="34090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Does this solve our problem?</a:t>
            </a:r>
          </a:p>
          <a:p>
            <a:pPr marL="257175" indent="-257175">
              <a:buAutoNum type="alphaUcPeriod"/>
            </a:pPr>
            <a:r>
              <a:rPr lang="en-US" sz="1350" dirty="0"/>
              <a:t>Yes, this code will work</a:t>
            </a:r>
          </a:p>
          <a:p>
            <a:pPr marL="257175" indent="-257175">
              <a:buAutoNum type="alphaUcPeriod"/>
            </a:pPr>
            <a:r>
              <a:rPr lang="en-US" sz="1350" dirty="0"/>
              <a:t>No, this code has a compile 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B199-4E64-45E7-B0E8-F92BB5C36E7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" y="3371851"/>
            <a:ext cx="6572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56"/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Collection&lt;Dog&gt;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&lt;Dog&gt;();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9280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571501"/>
            <a:ext cx="7486650" cy="4036475"/>
          </a:xfrm>
        </p:spPr>
        <p:txBody>
          <a:bodyPr>
            <a:normAutofit fontScale="92500" lnSpcReduction="10000"/>
          </a:bodyPr>
          <a:lstStyle/>
          <a:p>
            <a:pPr marL="20756" indent="0">
              <a:buNone/>
            </a:pPr>
            <a:r>
              <a:rPr lang="en-US" sz="1800" dirty="0" err="1"/>
              <a:t>addAll</a:t>
            </a:r>
            <a:r>
              <a:rPr lang="en-US" sz="1800" dirty="0"/>
              <a:t> should accept collections that contain any type that ‘is-a’ E.</a:t>
            </a:r>
          </a:p>
          <a:p>
            <a:pPr marL="20756" indent="0">
              <a:buNone/>
            </a:pPr>
            <a:endParaRPr lang="en-US" sz="1800" dirty="0"/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AbstractCollection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 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implements Collection&lt;E&gt; {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Add all the elements of the argument Collection 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this Collection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_____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 </a:t>
            </a:r>
          </a:p>
          <a:p>
            <a:pPr marL="20756" indent="0">
              <a:buNone/>
            </a:pPr>
            <a:endParaRPr lang="en-US" sz="1800" dirty="0"/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</a:t>
            </a:r>
            <a:r>
              <a:rPr lang="fr-FR" sz="1800" dirty="0" err="1"/>
              <a:t>extends</a:t>
            </a:r>
            <a:r>
              <a:rPr lang="fr-FR" sz="1800" dirty="0"/>
              <a:t>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super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More </a:t>
            </a:r>
            <a:r>
              <a:rPr lang="fr-FR" sz="1800" dirty="0" err="1"/>
              <a:t>than</a:t>
            </a:r>
            <a:r>
              <a:rPr lang="fr-FR" sz="1800" dirty="0"/>
              <a:t> one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work</a:t>
            </a:r>
            <a:endParaRPr lang="fr-F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35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905-8DA0-429E-935F-3221AAEC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" y="0"/>
            <a:ext cx="8743950" cy="4743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SuperWildCardDemo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list2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list2.add("CSE");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list2.add(12);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list1.add("UCSD");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add(list1, 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&lt;T&gt; void add(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c1,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c2)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(!c1.isEmpty())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c2.add(c1.remove(0));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FA1C-9962-4066-8AB7-76746B17FC4E}"/>
              </a:ext>
            </a:extLst>
          </p:cNvPr>
          <p:cNvSpPr txBox="1"/>
          <p:nvPr/>
        </p:nvSpPr>
        <p:spPr>
          <a:xfrm>
            <a:off x="5657850" y="1913878"/>
            <a:ext cx="287283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What types should I fill into the blanks</a:t>
            </a:r>
          </a:p>
          <a:p>
            <a:pPr marL="257175" indent="-257175">
              <a:buAutoNum type="alphaUcPeriod"/>
            </a:pPr>
            <a:r>
              <a:rPr lang="en-US" sz="1350" dirty="0"/>
              <a:t>T                   	? extends T</a:t>
            </a:r>
          </a:p>
          <a:p>
            <a:pPr marL="257175" indent="-257175">
              <a:buAutoNum type="alphaUcPeriod"/>
            </a:pPr>
            <a:r>
              <a:rPr lang="en-US" sz="1350" dirty="0"/>
              <a:t>? extends T 	T</a:t>
            </a:r>
          </a:p>
          <a:p>
            <a:pPr marL="257175" indent="-257175">
              <a:buAutoNum type="alphaUcPeriod"/>
            </a:pPr>
            <a:r>
              <a:rPr lang="en-US" sz="1350" dirty="0"/>
              <a:t>T		? super T</a:t>
            </a:r>
          </a:p>
          <a:p>
            <a:pPr marL="257175" indent="-257175">
              <a:buAutoNum type="alphaUcPeriod"/>
            </a:pPr>
            <a:r>
              <a:rPr lang="en-US" sz="1350" dirty="0"/>
              <a:t>? super T	T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4341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5/21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5/22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469041"/>
            <a:ext cx="5823992" cy="545879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3269" y="1007410"/>
            <a:ext cx="6795201" cy="1501787"/>
          </a:xfrm>
        </p:spPr>
        <p:txBody>
          <a:bodyPr>
            <a:noAutofit/>
          </a:bodyPr>
          <a:lstStyle/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Hope</a:t>
            </a:r>
          </a:p>
          <a:p>
            <a:pPr marL="277931" indent="-257175"/>
            <a:r>
              <a:rPr lang="en-US" sz="1575" dirty="0"/>
              <a:t>Our generic class should take any type that is a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77931" indent="-257175"/>
            <a:r>
              <a:rPr lang="en-US" sz="1575" dirty="0"/>
              <a:t>And we hope that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575" dirty="0"/>
              <a:t> can take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75" dirty="0"/>
              <a:t> of any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But</a:t>
            </a:r>
          </a:p>
          <a:p>
            <a:pPr marL="277931" indent="-257175"/>
            <a:r>
              <a:rPr lang="en-US" sz="1575" dirty="0"/>
              <a:t>Current generic system doesn’t allow that.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0314" y="3570097"/>
            <a:ext cx="53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Java provides a flexible type – the wildcard –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means any type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Collection&lt;?&gt; means Collection of any type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6607-7036-48BB-B9BE-2F41632825AF}"/>
              </a:ext>
            </a:extLst>
          </p:cNvPr>
          <p:cNvSpPr txBox="1"/>
          <p:nvPr/>
        </p:nvSpPr>
        <p:spPr>
          <a:xfrm>
            <a:off x="457200" y="2735942"/>
            <a:ext cx="5736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</a:t>
            </a:r>
          </a:p>
        </p:txBody>
      </p:sp>
    </p:spTree>
    <p:extLst>
      <p:ext uri="{BB962C8B-B14F-4D97-AF65-F5344CB8AC3E}">
        <p14:creationId xmlns:p14="http://schemas.microsoft.com/office/powerpoint/2010/main" val="7487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471-236A-493E-A2E7-94C519E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Java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8166-2033-4D3F-BA0D-F07E3BDEB3E6}"/>
              </a:ext>
            </a:extLst>
          </p:cNvPr>
          <p:cNvSpPr txBox="1"/>
          <p:nvPr/>
        </p:nvSpPr>
        <p:spPr>
          <a:xfrm>
            <a:off x="1485900" y="114300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extends 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Person("HA"));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Student("HA",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0A39-0788-43B0-888B-20BC81D07F37}"/>
              </a:ext>
            </a:extLst>
          </p:cNvPr>
          <p:cNvSpPr txBox="1"/>
          <p:nvPr/>
        </p:nvSpPr>
        <p:spPr>
          <a:xfrm>
            <a:off x="583143" y="4238972"/>
            <a:ext cx="85631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?: unbounded wildcard</a:t>
            </a:r>
            <a:r>
              <a:rPr lang="en-US" sz="1350" dirty="0"/>
              <a:t> represents any subtype of E so our </a:t>
            </a:r>
            <a:r>
              <a:rPr lang="en-US" sz="1350" dirty="0" err="1"/>
              <a:t>ArrayList</a:t>
            </a:r>
            <a:r>
              <a:rPr lang="en-US" sz="1350" dirty="0"/>
              <a:t> is more general (it implies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? extends Object</a:t>
            </a:r>
            <a:r>
              <a:rPr lang="en-US" sz="1350" dirty="0"/>
              <a:t>)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extends E : bounded wildcard </a:t>
            </a:r>
            <a:r>
              <a:rPr lang="en-US" sz="1350" dirty="0"/>
              <a:t>represents E or any subtype of 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super E:  lower-bounded wildcard </a:t>
            </a:r>
            <a:r>
              <a:rPr lang="en-US" sz="1350" dirty="0"/>
              <a:t>represents E or any super type of E</a:t>
            </a:r>
          </a:p>
        </p:txBody>
      </p:sp>
    </p:spTree>
    <p:extLst>
      <p:ext uri="{BB962C8B-B14F-4D97-AF65-F5344CB8AC3E}">
        <p14:creationId xmlns:p14="http://schemas.microsoft.com/office/powerpoint/2010/main" val="13889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85749" y="3290829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DBEB-4A7C-46A2-A867-B834B77A6284}"/>
              </a:ext>
            </a:extLst>
          </p:cNvPr>
          <p:cNvSpPr txBox="1"/>
          <p:nvPr/>
        </p:nvSpPr>
        <p:spPr>
          <a:xfrm>
            <a:off x="7086600" y="2775214"/>
            <a:ext cx="74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5454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4401</TotalTime>
  <Words>1493</Words>
  <Application>Microsoft Office PowerPoint</Application>
  <PresentationFormat>On-screen Show (16:9)</PresentationFormat>
  <Paragraphs>222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Roboto Mono</vt:lpstr>
      <vt:lpstr>Times New Roman</vt:lpstr>
      <vt:lpstr>Arial</vt:lpstr>
      <vt:lpstr>Courier New</vt:lpstr>
      <vt:lpstr>Calibri Light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Wildcards</vt:lpstr>
      <vt:lpstr>Java Wildcards</vt:lpstr>
      <vt:lpstr>PowerPoint Presentation</vt:lpstr>
      <vt:lpstr>PowerPoint Presentation</vt:lpstr>
      <vt:lpstr>Unbounded wildcard – ‘?’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201</cp:revision>
  <dcterms:modified xsi:type="dcterms:W3CDTF">2021-05-12T17:23:43Z</dcterms:modified>
</cp:coreProperties>
</file>