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Nunito"/>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7DFC1A-FF5D-4B9F-8B83-EDFB5B2A48C6}">
  <a:tblStyle styleId="{777DFC1A-FF5D-4B9F-8B83-EDFB5B2A48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29DAB2E-7A2E-4B30-A63D-A3E22F2B7B69}"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italic.fntdata"/><Relationship Id="rId50" Type="http://schemas.openxmlformats.org/officeDocument/2006/relationships/font" Target="fonts/Nunito-bold.fntdata"/><Relationship Id="rId53" Type="http://schemas.openxmlformats.org/officeDocument/2006/relationships/font" Target="fonts/RobotoMono-regular.fntdata"/><Relationship Id="rId52" Type="http://schemas.openxmlformats.org/officeDocument/2006/relationships/font" Target="fonts/Nunito-boldItalic.fntdata"/><Relationship Id="rId11" Type="http://schemas.openxmlformats.org/officeDocument/2006/relationships/slide" Target="slides/slide4.xml"/><Relationship Id="rId55" Type="http://schemas.openxmlformats.org/officeDocument/2006/relationships/font" Target="fonts/RobotoMono-italic.fntdata"/><Relationship Id="rId10" Type="http://schemas.openxmlformats.org/officeDocument/2006/relationships/slide" Target="slides/slide3.xml"/><Relationship Id="rId54" Type="http://schemas.openxmlformats.org/officeDocument/2006/relationships/font" Target="fonts/RobotoMono-bold.fntdata"/><Relationship Id="rId13" Type="http://schemas.openxmlformats.org/officeDocument/2006/relationships/slide" Target="slides/slide6.xml"/><Relationship Id="rId12" Type="http://schemas.openxmlformats.org/officeDocument/2006/relationships/slide" Target="slides/slide5.xml"/><Relationship Id="rId56" Type="http://schemas.openxmlformats.org/officeDocument/2006/relationships/font" Target="fonts/RobotoMon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ca3056c9d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bca3056c9d_1_4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ca3056c9d_1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ca3056c9d_1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a3056c9d_1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ca3056c9d_1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ca3056c9d_1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bca3056c9d_1_10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ca3056c9d_1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bca3056c9d_1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ca3056c9d_1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bca3056c9d_1_5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ca3056c9d_1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bca3056c9d_1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ca3056c9d_1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bca3056c9d_1_5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bca3056c9d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bca3056c9d_1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ca3056c9d_1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bca3056c9d_1_5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a3056c9d_1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bca3056c9d_1_5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d9e60c29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d9e60c29b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ca3056c9d_1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bca3056c9d_1_5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bca3056c9d_1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bca3056c9d_1_6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ca3056c9d_1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bca3056c9d_1_6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ca3056c9d_1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gbca3056c9d_1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ca3056c9d_1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bca3056c9d_1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bca3056c9d_1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bca3056c9d_1_6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ca3056c9d_1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bca3056c9d_1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bca3056c9d_1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gbca3056c9d_1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a3056c9d_1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bca3056c9d_1_7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ca3056c9d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bca3056c9d_1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ca3056c9d_1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ca3056c9d_1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bca3056c9d_1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0" name="Google Shape;560;gbca3056c9d_1_7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bca3056c9d_1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bca3056c9d_1_8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bca3056c9d_1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bca3056c9d_1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d5d15ee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d5d15ee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d9e60c29b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d9e60c29b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bd5d15eed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bd5d15eed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bd5d15eed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bd5d15eed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d5d15eed2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d5d15eed2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a3056c9d_1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bca3056c9d_1_9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ca3056c9d_1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ca3056c9d_1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ca3056c9d_1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ca3056c9d_1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ca3056c9d_1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ca3056c9d_1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ca3056c9d_1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ca3056c9d_1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ca3056c9d_1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ca3056c9d_1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54" name="Shape 54"/>
        <p:cNvGrpSpPr/>
        <p:nvPr/>
      </p:nvGrpSpPr>
      <p:grpSpPr>
        <a:xfrm>
          <a:off x="0" y="0"/>
          <a:ext cx="0" cy="0"/>
          <a:chOff x="0" y="0"/>
          <a:chExt cx="0" cy="0"/>
        </a:xfrm>
      </p:grpSpPr>
      <p:sp>
        <p:nvSpPr>
          <p:cNvPr id="55" name="Google Shape;55;p14"/>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14"/>
          <p:cNvGrpSpPr/>
          <p:nvPr/>
        </p:nvGrpSpPr>
        <p:grpSpPr>
          <a:xfrm>
            <a:off x="255200" y="592"/>
            <a:ext cx="2250363" cy="1044300"/>
            <a:chOff x="255200" y="592"/>
            <a:chExt cx="2250363" cy="1044300"/>
          </a:xfrm>
        </p:grpSpPr>
        <p:sp>
          <p:nvSpPr>
            <p:cNvPr id="60" name="Google Shape;60;p14"/>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905395" y="592"/>
            <a:ext cx="2250363" cy="1044300"/>
            <a:chOff x="905395" y="592"/>
            <a:chExt cx="2250363" cy="1044300"/>
          </a:xfrm>
        </p:grpSpPr>
        <p:sp>
          <p:nvSpPr>
            <p:cNvPr id="64" name="Google Shape;64;p14"/>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14"/>
          <p:cNvGrpSpPr/>
          <p:nvPr/>
        </p:nvGrpSpPr>
        <p:grpSpPr>
          <a:xfrm>
            <a:off x="7057468" y="5088"/>
            <a:ext cx="1851282" cy="752108"/>
            <a:chOff x="6917201" y="0"/>
            <a:chExt cx="2227777" cy="863400"/>
          </a:xfrm>
        </p:grpSpPr>
        <p:sp>
          <p:nvSpPr>
            <p:cNvPr id="68" name="Google Shape;68;p1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14"/>
          <p:cNvGrpSpPr/>
          <p:nvPr/>
        </p:nvGrpSpPr>
        <p:grpSpPr>
          <a:xfrm>
            <a:off x="6553032" y="4217852"/>
            <a:ext cx="2389068" cy="925737"/>
            <a:chOff x="6917201" y="0"/>
            <a:chExt cx="2227777" cy="863400"/>
          </a:xfrm>
        </p:grpSpPr>
        <p:sp>
          <p:nvSpPr>
            <p:cNvPr id="72" name="Google Shape;72;p14"/>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14"/>
          <p:cNvGrpSpPr/>
          <p:nvPr/>
        </p:nvGrpSpPr>
        <p:grpSpPr>
          <a:xfrm>
            <a:off x="199149" y="4055652"/>
            <a:ext cx="2795414" cy="1083308"/>
            <a:chOff x="6917201" y="0"/>
            <a:chExt cx="2227777" cy="863400"/>
          </a:xfrm>
        </p:grpSpPr>
        <p:sp>
          <p:nvSpPr>
            <p:cNvPr id="76" name="Google Shape;76;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0" name="Google Shape;80;p14"/>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81" name="Google Shape;81;p1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82" name="Shape 82"/>
        <p:cNvGrpSpPr/>
        <p:nvPr/>
      </p:nvGrpSpPr>
      <p:grpSpPr>
        <a:xfrm>
          <a:off x="0" y="0"/>
          <a:ext cx="0" cy="0"/>
          <a:chOff x="0" y="0"/>
          <a:chExt cx="0" cy="0"/>
        </a:xfrm>
      </p:grpSpPr>
      <p:sp>
        <p:nvSpPr>
          <p:cNvPr id="83" name="Google Shape;83;p15"/>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5594191" y="3961115"/>
            <a:ext cx="2910145" cy="1182340"/>
            <a:chOff x="6917201" y="0"/>
            <a:chExt cx="2227777" cy="863400"/>
          </a:xfrm>
        </p:grpSpPr>
        <p:sp>
          <p:nvSpPr>
            <p:cNvPr id="85" name="Google Shape;85;p15"/>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5"/>
          <p:cNvGrpSpPr/>
          <p:nvPr/>
        </p:nvGrpSpPr>
        <p:grpSpPr>
          <a:xfrm>
            <a:off x="199149" y="2"/>
            <a:ext cx="2795414" cy="1083308"/>
            <a:chOff x="6917201" y="0"/>
            <a:chExt cx="2227777" cy="863400"/>
          </a:xfrm>
        </p:grpSpPr>
        <p:sp>
          <p:nvSpPr>
            <p:cNvPr id="89" name="Google Shape;89;p15"/>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5"/>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93" name="Google Shape;93;p1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94" name="Shape 94"/>
        <p:cNvGrpSpPr/>
        <p:nvPr/>
      </p:nvGrpSpPr>
      <p:grpSpPr>
        <a:xfrm>
          <a:off x="0" y="0"/>
          <a:ext cx="0" cy="0"/>
          <a:chOff x="0" y="0"/>
          <a:chExt cx="0" cy="0"/>
        </a:xfrm>
      </p:grpSpPr>
      <p:sp>
        <p:nvSpPr>
          <p:cNvPr id="95" name="Google Shape;95;p1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99" name="Google Shape;99;p1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0" name="Google Shape;100;p1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101" name="Shape 101"/>
        <p:cNvGrpSpPr/>
        <p:nvPr/>
      </p:nvGrpSpPr>
      <p:grpSpPr>
        <a:xfrm>
          <a:off x="0" y="0"/>
          <a:ext cx="0" cy="0"/>
          <a:chOff x="0" y="0"/>
          <a:chExt cx="0" cy="0"/>
        </a:xfrm>
      </p:grpSpPr>
      <p:sp>
        <p:nvSpPr>
          <p:cNvPr id="102" name="Google Shape;102;p1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6" name="Google Shape;106;p17"/>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7"/>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109" name="Shape 109"/>
        <p:cNvGrpSpPr/>
        <p:nvPr/>
      </p:nvGrpSpPr>
      <p:grpSpPr>
        <a:xfrm>
          <a:off x="0" y="0"/>
          <a:ext cx="0" cy="0"/>
          <a:chOff x="0" y="0"/>
          <a:chExt cx="0" cy="0"/>
        </a:xfrm>
      </p:grpSpPr>
      <p:sp>
        <p:nvSpPr>
          <p:cNvPr id="110" name="Google Shape;110;p18"/>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14" name="Google Shape;114;p1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115" name="Shape 115"/>
        <p:cNvGrpSpPr/>
        <p:nvPr/>
      </p:nvGrpSpPr>
      <p:grpSpPr>
        <a:xfrm>
          <a:off x="0" y="0"/>
          <a:ext cx="0" cy="0"/>
          <a:chOff x="0" y="0"/>
          <a:chExt cx="0" cy="0"/>
        </a:xfrm>
      </p:grpSpPr>
      <p:sp>
        <p:nvSpPr>
          <p:cNvPr id="116" name="Google Shape;116;p1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20" name="Google Shape;120;p19"/>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21" name="Google Shape;121;p1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122" name="Shape 122"/>
        <p:cNvGrpSpPr/>
        <p:nvPr/>
      </p:nvGrpSpPr>
      <p:grpSpPr>
        <a:xfrm>
          <a:off x="0" y="0"/>
          <a:ext cx="0" cy="0"/>
          <a:chOff x="0" y="0"/>
          <a:chExt cx="0" cy="0"/>
        </a:xfrm>
      </p:grpSpPr>
      <p:sp>
        <p:nvSpPr>
          <p:cNvPr id="123" name="Google Shape;123;p20"/>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20"/>
          <p:cNvGrpSpPr/>
          <p:nvPr/>
        </p:nvGrpSpPr>
        <p:grpSpPr>
          <a:xfrm>
            <a:off x="255991" y="-118"/>
            <a:ext cx="2251347" cy="1043408"/>
            <a:chOff x="3961956" y="4383950"/>
            <a:chExt cx="1160548" cy="548700"/>
          </a:xfrm>
        </p:grpSpPr>
        <p:sp>
          <p:nvSpPr>
            <p:cNvPr id="126" name="Google Shape;126;p20"/>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2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20"/>
          <p:cNvGrpSpPr/>
          <p:nvPr/>
        </p:nvGrpSpPr>
        <p:grpSpPr>
          <a:xfrm>
            <a:off x="34934" y="4522125"/>
            <a:ext cx="1593306" cy="617072"/>
            <a:chOff x="6917201" y="0"/>
            <a:chExt cx="2227777" cy="863400"/>
          </a:xfrm>
        </p:grpSpPr>
        <p:sp>
          <p:nvSpPr>
            <p:cNvPr id="131" name="Google Shape;131;p20"/>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20"/>
          <p:cNvGrpSpPr/>
          <p:nvPr/>
        </p:nvGrpSpPr>
        <p:grpSpPr>
          <a:xfrm>
            <a:off x="5886353" y="1243"/>
            <a:ext cx="3257455" cy="1261514"/>
            <a:chOff x="6917201" y="0"/>
            <a:chExt cx="2227777" cy="863400"/>
          </a:xfrm>
        </p:grpSpPr>
        <p:sp>
          <p:nvSpPr>
            <p:cNvPr id="135" name="Google Shape;135;p2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0"/>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39" name="Google Shape;139;p2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140" name="Shape 140"/>
        <p:cNvGrpSpPr/>
        <p:nvPr/>
      </p:nvGrpSpPr>
      <p:grpSpPr>
        <a:xfrm>
          <a:off x="0" y="0"/>
          <a:ext cx="0" cy="0"/>
          <a:chOff x="0" y="0"/>
          <a:chExt cx="0" cy="0"/>
        </a:xfrm>
      </p:grpSpPr>
      <p:sp>
        <p:nvSpPr>
          <p:cNvPr id="141" name="Google Shape;141;p2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5" name="Google Shape;145;p21"/>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46" name="Google Shape;146;p21"/>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7" name="Google Shape;147;p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48" name="Shape 148"/>
        <p:cNvGrpSpPr/>
        <p:nvPr/>
      </p:nvGrpSpPr>
      <p:grpSpPr>
        <a:xfrm>
          <a:off x="0" y="0"/>
          <a:ext cx="0" cy="0"/>
          <a:chOff x="0" y="0"/>
          <a:chExt cx="0" cy="0"/>
        </a:xfrm>
      </p:grpSpPr>
      <p:sp>
        <p:nvSpPr>
          <p:cNvPr id="149" name="Google Shape;149;p22"/>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53" name="Google Shape;153;p2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54" name="Shape 154"/>
        <p:cNvGrpSpPr/>
        <p:nvPr/>
      </p:nvGrpSpPr>
      <p:grpSpPr>
        <a:xfrm>
          <a:off x="0" y="0"/>
          <a:ext cx="0" cy="0"/>
          <a:chOff x="0" y="0"/>
          <a:chExt cx="0" cy="0"/>
        </a:xfrm>
      </p:grpSpPr>
      <p:sp>
        <p:nvSpPr>
          <p:cNvPr id="155" name="Google Shape;155;p23"/>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3"/>
          <p:cNvGrpSpPr/>
          <p:nvPr/>
        </p:nvGrpSpPr>
        <p:grpSpPr>
          <a:xfrm>
            <a:off x="5959222" y="4119576"/>
            <a:ext cx="2520952" cy="1024165"/>
            <a:chOff x="6917201" y="0"/>
            <a:chExt cx="2227777" cy="863400"/>
          </a:xfrm>
        </p:grpSpPr>
        <p:sp>
          <p:nvSpPr>
            <p:cNvPr id="157" name="Google Shape;157;p2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a:off x="199149" y="2"/>
            <a:ext cx="2795414" cy="1083308"/>
            <a:chOff x="6917201" y="0"/>
            <a:chExt cx="2227777" cy="863400"/>
          </a:xfrm>
        </p:grpSpPr>
        <p:sp>
          <p:nvSpPr>
            <p:cNvPr id="161" name="Google Shape;161;p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3"/>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65" name="Google Shape;165;p23"/>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SzPts val="1300"/>
              <a:buChar char="●"/>
              <a:defRPr/>
            </a:lvl1pPr>
            <a:lvl2pPr indent="-298450" lvl="1" marL="914400" rtl="0" algn="ctr">
              <a:spcBef>
                <a:spcPts val="1600"/>
              </a:spcBef>
              <a:spcAft>
                <a:spcPts val="0"/>
              </a:spcAft>
              <a:buSzPts val="1100"/>
              <a:buChar char="○"/>
              <a:defRPr/>
            </a:lvl2pPr>
            <a:lvl3pPr indent="-298450" lvl="2" marL="1371600" rtl="0" algn="ctr">
              <a:spcBef>
                <a:spcPts val="1600"/>
              </a:spcBef>
              <a:spcAft>
                <a:spcPts val="0"/>
              </a:spcAft>
              <a:buSzPts val="1100"/>
              <a:buChar char="■"/>
              <a:defRPr/>
            </a:lvl3pPr>
            <a:lvl4pPr indent="-298450" lvl="3" marL="1828800" rtl="0" algn="ctr">
              <a:spcBef>
                <a:spcPts val="1600"/>
              </a:spcBef>
              <a:spcAft>
                <a:spcPts val="0"/>
              </a:spcAft>
              <a:buSzPts val="1100"/>
              <a:buChar char="●"/>
              <a:defRPr/>
            </a:lvl4pPr>
            <a:lvl5pPr indent="-298450" lvl="4" marL="2286000" rtl="0" algn="ctr">
              <a:spcBef>
                <a:spcPts val="1600"/>
              </a:spcBef>
              <a:spcAft>
                <a:spcPts val="0"/>
              </a:spcAft>
              <a:buSzPts val="1100"/>
              <a:buChar char="○"/>
              <a:defRPr/>
            </a:lvl5pPr>
            <a:lvl6pPr indent="-298450" lvl="5" marL="2743200" rtl="0" algn="ctr">
              <a:spcBef>
                <a:spcPts val="1600"/>
              </a:spcBef>
              <a:spcAft>
                <a:spcPts val="0"/>
              </a:spcAft>
              <a:buSzPts val="1100"/>
              <a:buChar char="■"/>
              <a:defRPr/>
            </a:lvl6pPr>
            <a:lvl7pPr indent="-298450" lvl="6" marL="3200400" rtl="0" algn="ctr">
              <a:spcBef>
                <a:spcPts val="1600"/>
              </a:spcBef>
              <a:spcAft>
                <a:spcPts val="0"/>
              </a:spcAft>
              <a:buSzPts val="1100"/>
              <a:buChar char="●"/>
              <a:defRPr/>
            </a:lvl7pPr>
            <a:lvl8pPr indent="-298450" lvl="7" marL="3657600" rtl="0" algn="ctr">
              <a:spcBef>
                <a:spcPts val="1600"/>
              </a:spcBef>
              <a:spcAft>
                <a:spcPts val="0"/>
              </a:spcAft>
              <a:buSzPts val="1100"/>
              <a:buChar char="○"/>
              <a:defRPr/>
            </a:lvl8pPr>
            <a:lvl9pPr indent="-298450" lvl="8" marL="4114800" rtl="0" algn="ctr">
              <a:spcBef>
                <a:spcPts val="1600"/>
              </a:spcBef>
              <a:spcAft>
                <a:spcPts val="1600"/>
              </a:spcAft>
              <a:buSzPts val="1100"/>
              <a:buChar char="■"/>
              <a:defRPr/>
            </a:lvl9pPr>
          </a:lstStyle>
          <a:p/>
        </p:txBody>
      </p:sp>
      <p:sp>
        <p:nvSpPr>
          <p:cNvPr id="166" name="Google Shape;166;p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7" name="Shape 167"/>
        <p:cNvGrpSpPr/>
        <p:nvPr/>
      </p:nvGrpSpPr>
      <p:grpSpPr>
        <a:xfrm>
          <a:off x="0" y="0"/>
          <a:ext cx="0" cy="0"/>
          <a:chOff x="0" y="0"/>
          <a:chExt cx="0" cy="0"/>
        </a:xfrm>
      </p:grpSpPr>
      <p:sp>
        <p:nvSpPr>
          <p:cNvPr id="168" name="Google Shape;168;p2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52" name="Google Shape;52;p13"/>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53" name="Google Shape;53;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cs.usfca.edu/~galles/visualization/BS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github.com/ucsd-cse12-w21/ucsd-cse12-w21.github.io/tree/master/discussion/Week7" TargetMode="External"/><Relationship Id="rId4" Type="http://schemas.openxmlformats.org/officeDocument/2006/relationships/hyperlink" Target="https://github.com/ucsd-cse12-w21/ucsd-cse12-w21.github.io/tree/master/discussion/Week7" TargetMode="External"/><Relationship Id="rId5" Type="http://schemas.openxmlformats.org/officeDocument/2006/relationships/hyperlink" Target="https://github.com/ucsd-cse12-w21/ucsd-cse12-w21.github.io/tree/master/discussion/Week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docs.oracle.com/en/java/javase/15/docs/api/java.base/java/util/Comparator.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800"/>
              <a:buNone/>
            </a:pPr>
            <a:r>
              <a:rPr lang="en">
                <a:latin typeface="Arial"/>
                <a:ea typeface="Arial"/>
                <a:cs typeface="Arial"/>
                <a:sym typeface="Arial"/>
              </a:rPr>
              <a:t>CSE 12 Week 7 Discussion</a:t>
            </a:r>
            <a:endParaRPr>
              <a:latin typeface="Arial"/>
              <a:ea typeface="Arial"/>
              <a:cs typeface="Arial"/>
              <a:sym typeface="Arial"/>
            </a:endParaRPr>
          </a:p>
          <a:p>
            <a:pPr indent="0" lvl="0" marL="0" rtl="0" algn="ctr">
              <a:lnSpc>
                <a:spcPct val="100000"/>
              </a:lnSpc>
              <a:spcBef>
                <a:spcPts val="0"/>
              </a:spcBef>
              <a:spcAft>
                <a:spcPts val="0"/>
              </a:spcAft>
              <a:buSzPts val="3800"/>
              <a:buNone/>
            </a:pPr>
            <a:r>
              <a:rPr lang="en" sz="2400">
                <a:latin typeface="Arial"/>
                <a:ea typeface="Arial"/>
                <a:cs typeface="Arial"/>
                <a:sym typeface="Arial"/>
              </a:rPr>
              <a:t>5</a:t>
            </a:r>
            <a:r>
              <a:rPr lang="en" sz="2400">
                <a:latin typeface="Arial"/>
                <a:ea typeface="Arial"/>
                <a:cs typeface="Arial"/>
                <a:sym typeface="Arial"/>
              </a:rPr>
              <a:t>-14-21</a:t>
            </a:r>
            <a:endParaRPr sz="2400">
              <a:latin typeface="Arial"/>
              <a:ea typeface="Arial"/>
              <a:cs typeface="Arial"/>
              <a:sym typeface="Arial"/>
            </a:endParaRPr>
          </a:p>
        </p:txBody>
      </p:sp>
      <p:sp>
        <p:nvSpPr>
          <p:cNvPr id="174" name="Google Shape;174;p25"/>
          <p:cNvSpPr txBox="1"/>
          <p:nvPr>
            <p:ph idx="1" type="subTitle"/>
          </p:nvPr>
        </p:nvSpPr>
        <p:spPr>
          <a:xfrm>
            <a:off x="1442100" y="3435350"/>
            <a:ext cx="6259800" cy="52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sz="2400">
                <a:latin typeface="Arial"/>
                <a:ea typeface="Arial"/>
                <a:cs typeface="Arial"/>
                <a:sym typeface="Arial"/>
              </a:rPr>
              <a:t>Focus: PA7, BST &amp; File System Filtering</a:t>
            </a:r>
            <a:endParaRPr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36" name="Google Shape;236;p34"/>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37" name="Google Shape;237;p34"/>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8" name="Google Shape;238;p34"/>
          <p:cNvSpPr txBox="1"/>
          <p:nvPr/>
        </p:nvSpPr>
        <p:spPr>
          <a:xfrm>
            <a:off x="1532325" y="2818200"/>
            <a:ext cx="1961100" cy="1446600"/>
          </a:xfrm>
          <a:prstGeom prst="rect">
            <a:avLst/>
          </a:prstGeom>
          <a:noFill/>
          <a:ln cap="flat" cmpd="sng" w="1905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9" name="Google Shape;239;p34"/>
          <p:cNvSpPr txBox="1"/>
          <p:nvPr/>
        </p:nvSpPr>
        <p:spPr>
          <a:xfrm>
            <a:off x="3746875" y="2818200"/>
            <a:ext cx="753600" cy="619200"/>
          </a:xfrm>
          <a:prstGeom prst="rect">
            <a:avLst/>
          </a:prstGeom>
          <a:no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648450" y="860425"/>
            <a:ext cx="78471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Methods for a BST (we can use the Map interface!)</a:t>
            </a:r>
            <a:endParaRPr sz="2600"/>
          </a:p>
        </p:txBody>
      </p:sp>
      <p:graphicFrame>
        <p:nvGraphicFramePr>
          <p:cNvPr id="245" name="Google Shape;245;p35"/>
          <p:cNvGraphicFramePr/>
          <p:nvPr/>
        </p:nvGraphicFramePr>
        <p:xfrm>
          <a:off x="952500" y="1771000"/>
          <a:ext cx="3000000" cy="3000000"/>
        </p:xfrm>
        <a:graphic>
          <a:graphicData uri="http://schemas.openxmlformats.org/drawingml/2006/table">
            <a:tbl>
              <a:tblPr>
                <a:noFill/>
                <a:tableStyleId>{777DFC1A-FF5D-4B9F-8B83-EDFB5B2A48C6}</a:tableStyleId>
              </a:tblPr>
              <a:tblGrid>
                <a:gridCol w="3619500"/>
                <a:gridCol w="3619500"/>
              </a:tblGrid>
              <a:tr h="387775">
                <a:tc>
                  <a:txBody>
                    <a:bodyPr/>
                    <a:lstStyle/>
                    <a:p>
                      <a:pPr indent="0" lvl="0" marL="0" rtl="0" algn="l">
                        <a:spcBef>
                          <a:spcPts val="0"/>
                        </a:spcBef>
                        <a:spcAft>
                          <a:spcPts val="0"/>
                        </a:spcAft>
                        <a:buNone/>
                      </a:pPr>
                      <a:r>
                        <a:rPr lang="en"/>
                        <a:t>put(K key, V value)</a:t>
                      </a:r>
                      <a:endParaRPr/>
                    </a:p>
                  </a:txBody>
                  <a:tcPr marT="91425" marB="91425" marR="91425" marL="91425"/>
                </a:tc>
                <a:tc>
                  <a:txBody>
                    <a:bodyPr/>
                    <a:lstStyle/>
                    <a:p>
                      <a:pPr indent="0" lvl="0" marL="0" rtl="0" algn="l">
                        <a:spcBef>
                          <a:spcPts val="0"/>
                        </a:spcBef>
                        <a:spcAft>
                          <a:spcPts val="0"/>
                        </a:spcAft>
                        <a:buNone/>
                      </a:pPr>
                      <a:r>
                        <a:rPr lang="en"/>
                        <a:t>Adds the key-value pair to the BST</a:t>
                      </a:r>
                      <a:endParaRPr/>
                    </a:p>
                  </a:txBody>
                  <a:tcPr marT="91425" marB="91425" marR="91425" marL="91425"/>
                </a:tc>
              </a:tr>
              <a:tr h="594850">
                <a:tc>
                  <a:txBody>
                    <a:bodyPr/>
                    <a:lstStyle/>
                    <a:p>
                      <a:pPr indent="0" lvl="0" marL="0" rtl="0" algn="l">
                        <a:spcBef>
                          <a:spcPts val="0"/>
                        </a:spcBef>
                        <a:spcAft>
                          <a:spcPts val="0"/>
                        </a:spcAft>
                        <a:buNone/>
                      </a:pPr>
                      <a:r>
                        <a:rPr lang="en"/>
                        <a:t>get(K key)</a:t>
                      </a:r>
                      <a:endParaRPr/>
                    </a:p>
                  </a:txBody>
                  <a:tcPr marT="91425" marB="91425" marR="91425" marL="91425"/>
                </a:tc>
                <a:tc>
                  <a:txBody>
                    <a:bodyPr/>
                    <a:lstStyle/>
                    <a:p>
                      <a:pPr indent="0" lvl="0" marL="0" rtl="0" algn="l">
                        <a:spcBef>
                          <a:spcPts val="0"/>
                        </a:spcBef>
                        <a:spcAft>
                          <a:spcPts val="0"/>
                        </a:spcAft>
                        <a:buNone/>
                      </a:pPr>
                      <a:r>
                        <a:rPr lang="en"/>
                        <a:t>Returns the value corresponding to the given key</a:t>
                      </a:r>
                      <a:endParaRPr/>
                    </a:p>
                  </a:txBody>
                  <a:tcPr marT="91425" marB="91425" marR="91425" marL="91425"/>
                </a:tc>
              </a:tr>
              <a:tr h="594850">
                <a:tc>
                  <a:txBody>
                    <a:bodyPr/>
                    <a:lstStyle/>
                    <a:p>
                      <a:pPr indent="0" lvl="0" marL="0" rtl="0" algn="l">
                        <a:spcBef>
                          <a:spcPts val="0"/>
                        </a:spcBef>
                        <a:spcAft>
                          <a:spcPts val="0"/>
                        </a:spcAft>
                        <a:buNone/>
                      </a:pPr>
                      <a:r>
                        <a:rPr lang="en"/>
                        <a:t>remove(K key)</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Removes the entry corresponding to the given key</a:t>
                      </a:r>
                      <a:endParaRPr/>
                    </a:p>
                  </a:txBody>
                  <a:tcPr marT="91425" marB="91425" marR="91425" marL="91425">
                    <a:lnB cap="flat" cmpd="sng" w="9525">
                      <a:solidFill>
                        <a:srgbClr val="9E9E9E"/>
                      </a:solidFill>
                      <a:prstDash val="solid"/>
                      <a:round/>
                      <a:headEnd len="sm" w="sm" type="none"/>
                      <a:tailEnd len="sm" w="sm" type="none"/>
                    </a:lnB>
                  </a:tcPr>
                </a:tc>
              </a:tr>
              <a:tr h="594850">
                <a:tc>
                  <a:txBody>
                    <a:bodyPr/>
                    <a:lstStyle/>
                    <a:p>
                      <a:pPr indent="0" lvl="0" marL="0" rtl="0" algn="l">
                        <a:spcBef>
                          <a:spcPts val="0"/>
                        </a:spcBef>
                        <a:spcAft>
                          <a:spcPts val="0"/>
                        </a:spcAft>
                        <a:buNone/>
                      </a:pPr>
                      <a:r>
                        <a:rPr lang="en"/>
                        <a:t>replace(K key, V newValue)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Replace the value that maps to the given key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BST Visualization</a:t>
            </a:r>
            <a:endParaRPr/>
          </a:p>
        </p:txBody>
      </p:sp>
      <p:sp>
        <p:nvSpPr>
          <p:cNvPr id="251" name="Google Shape;251;p36"/>
          <p:cNvSpPr txBox="1"/>
          <p:nvPr>
            <p:ph idx="1" type="body"/>
          </p:nvPr>
        </p:nvSpPr>
        <p:spPr>
          <a:xfrm>
            <a:off x="819150" y="21431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800">
                <a:solidFill>
                  <a:srgbClr val="000000"/>
                </a:solidFill>
              </a:rPr>
              <a:t>Link to good visualizations where you can create and execute your own examples: </a:t>
            </a:r>
            <a:endParaRPr sz="1800">
              <a:solidFill>
                <a:srgbClr val="000000"/>
              </a:solidFill>
            </a:endParaRPr>
          </a:p>
          <a:p>
            <a:pPr indent="0" lvl="0" marL="0" rtl="0" algn="l">
              <a:lnSpc>
                <a:spcPct val="115000"/>
              </a:lnSpc>
              <a:spcBef>
                <a:spcPts val="1600"/>
              </a:spcBef>
              <a:spcAft>
                <a:spcPts val="0"/>
              </a:spcAft>
              <a:buSzPts val="1300"/>
              <a:buNone/>
            </a:pPr>
            <a:r>
              <a:rPr lang="en" sz="1800" u="sng">
                <a:solidFill>
                  <a:schemeClr val="hlink"/>
                </a:solidFill>
                <a:hlinkClick r:id="rId3"/>
              </a:rPr>
              <a:t>https://www.cs.usfca.edu/~galles/visualization/BST.html</a:t>
            </a:r>
            <a:endParaRPr sz="1800">
              <a:solidFill>
                <a:srgbClr val="000000"/>
              </a:solidFill>
            </a:endParaRPr>
          </a:p>
          <a:p>
            <a:pPr indent="0" lvl="0" marL="0" rtl="0" algn="l">
              <a:lnSpc>
                <a:spcPct val="115000"/>
              </a:lnSpc>
              <a:spcBef>
                <a:spcPts val="160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7"/>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BSTMap: </a:t>
            </a:r>
            <a:r>
              <a:rPr lang="en">
                <a:latin typeface="Roboto Mono"/>
                <a:ea typeface="Roboto Mono"/>
                <a:cs typeface="Roboto Mono"/>
                <a:sym typeface="Roboto Mono"/>
              </a:rPr>
              <a:t>remove</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Roboto Mono"/>
                <a:ea typeface="Roboto Mono"/>
                <a:cs typeface="Roboto Mono"/>
                <a:sym typeface="Roboto Mono"/>
              </a:rPr>
              <a:t>remove</a:t>
            </a:r>
            <a:endParaRPr>
              <a:latin typeface="Roboto Mono"/>
              <a:ea typeface="Roboto Mono"/>
              <a:cs typeface="Roboto Mono"/>
              <a:sym typeface="Roboto Mono"/>
            </a:endParaRPr>
          </a:p>
        </p:txBody>
      </p:sp>
      <p:sp>
        <p:nvSpPr>
          <p:cNvPr id="262" name="Google Shape;262;p38"/>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600"/>
              </a:spcAft>
              <a:buSzPts val="1300"/>
              <a:buNone/>
            </a:pPr>
            <a:r>
              <a:rPr lang="en" sz="1800">
                <a:solidFill>
                  <a:srgbClr val="000000"/>
                </a:solidFill>
                <a:latin typeface="Arial"/>
                <a:ea typeface="Arial"/>
                <a:cs typeface="Arial"/>
                <a:sym typeface="Arial"/>
              </a:rPr>
              <a:t> What cases do we need to consider?</a:t>
            </a:r>
            <a:endParaRPr sz="18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Remove Cases</a:t>
            </a:r>
            <a:endParaRPr>
              <a:latin typeface="Arial"/>
              <a:ea typeface="Arial"/>
              <a:cs typeface="Arial"/>
              <a:sym typeface="Arial"/>
            </a:endParaRPr>
          </a:p>
        </p:txBody>
      </p:sp>
      <p:sp>
        <p:nvSpPr>
          <p:cNvPr id="268" name="Google Shape;268;p39"/>
          <p:cNvSpPr txBox="1"/>
          <p:nvPr>
            <p:ph idx="1" type="body"/>
          </p:nvPr>
        </p:nvSpPr>
        <p:spPr>
          <a:xfrm>
            <a:off x="819150" y="1838325"/>
            <a:ext cx="7505700" cy="24480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300"/>
              <a:buNone/>
            </a:pPr>
            <a:r>
              <a:rPr lang="en" sz="1800">
                <a:solidFill>
                  <a:srgbClr val="000000"/>
                </a:solidFill>
                <a:latin typeface="Roboto Mono"/>
                <a:ea typeface="Roboto Mono"/>
                <a:cs typeface="Roboto Mono"/>
                <a:sym typeface="Roboto Mono"/>
              </a:rPr>
              <a:t>Node</a:t>
            </a:r>
            <a:r>
              <a:rPr lang="en" sz="1800">
                <a:solidFill>
                  <a:srgbClr val="000000"/>
                </a:solidFill>
                <a:latin typeface="Arial"/>
                <a:ea typeface="Arial"/>
                <a:cs typeface="Arial"/>
                <a:sym typeface="Arial"/>
              </a:rPr>
              <a:t> to remove:</a:t>
            </a:r>
            <a:endParaRPr sz="1800">
              <a:solidFill>
                <a:srgbClr val="000000"/>
              </a:solidFill>
              <a:latin typeface="Arial"/>
              <a:ea typeface="Arial"/>
              <a:cs typeface="Arial"/>
              <a:sym typeface="Arial"/>
            </a:endParaRPr>
          </a:p>
          <a:p>
            <a:pPr indent="-342900" lvl="0" marL="914400" rtl="0" algn="l">
              <a:lnSpc>
                <a:spcPct val="200000"/>
              </a:lnSpc>
              <a:spcBef>
                <a:spcPts val="160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Is a leaf (no children)</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1 child</a:t>
            </a:r>
            <a:endParaRPr sz="1800">
              <a:solidFill>
                <a:srgbClr val="000000"/>
              </a:solidFill>
              <a:latin typeface="Arial"/>
              <a:ea typeface="Arial"/>
              <a:cs typeface="Arial"/>
              <a:sym typeface="Arial"/>
            </a:endParaRPr>
          </a:p>
          <a:p>
            <a:pPr indent="-342900" lvl="0" marL="914400" rtl="0" algn="l">
              <a:lnSpc>
                <a:spcPct val="200000"/>
              </a:lnSpc>
              <a:spcBef>
                <a:spcPts val="0"/>
              </a:spcBef>
              <a:spcAft>
                <a:spcPts val="0"/>
              </a:spcAft>
              <a:buClr>
                <a:srgbClr val="000000"/>
              </a:buClr>
              <a:buSzPts val="1800"/>
              <a:buFont typeface="Arial"/>
              <a:buAutoNum type="arabicPeriod"/>
            </a:pPr>
            <a:r>
              <a:rPr lang="en" sz="1800">
                <a:solidFill>
                  <a:srgbClr val="000000"/>
                </a:solidFill>
                <a:latin typeface="Arial"/>
                <a:ea typeface="Arial"/>
                <a:cs typeface="Arial"/>
                <a:sym typeface="Arial"/>
              </a:rPr>
              <a:t>Has 2 children</a:t>
            </a:r>
            <a:endParaRPr sz="1800">
              <a:solidFill>
                <a:srgbClr val="000000"/>
              </a:solidFill>
              <a:latin typeface="Arial"/>
              <a:ea typeface="Arial"/>
              <a:cs typeface="Arial"/>
              <a:sym typeface="Arial"/>
            </a:endParaRPr>
          </a:p>
          <a:p>
            <a:pPr indent="0" lvl="0" marL="0" rtl="0" algn="l">
              <a:lnSpc>
                <a:spcPct val="200000"/>
              </a:lnSpc>
              <a:spcBef>
                <a:spcPts val="1600"/>
              </a:spcBef>
              <a:spcAft>
                <a:spcPts val="1600"/>
              </a:spcAft>
              <a:buSzPts val="1300"/>
              <a:buNone/>
            </a:pPr>
            <a:r>
              <a:t/>
            </a:r>
            <a:endParaRPr sz="18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Note on the following examples</a:t>
            </a:r>
            <a:endParaRPr>
              <a:latin typeface="Arial"/>
              <a:ea typeface="Arial"/>
              <a:cs typeface="Arial"/>
              <a:sym typeface="Arial"/>
            </a:endParaRPr>
          </a:p>
        </p:txBody>
      </p:sp>
      <p:sp>
        <p:nvSpPr>
          <p:cNvPr id="274" name="Google Shape;274;p40"/>
          <p:cNvSpPr txBox="1"/>
          <p:nvPr>
            <p:ph idx="1" type="body"/>
          </p:nvPr>
        </p:nvSpPr>
        <p:spPr>
          <a:xfrm>
            <a:off x="819150" y="1702100"/>
            <a:ext cx="7505700" cy="307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600">
                <a:latin typeface="Arial"/>
                <a:ea typeface="Arial"/>
                <a:cs typeface="Arial"/>
                <a:sym typeface="Arial"/>
              </a:rPr>
              <a:t>There are multiple correct solutions for removing an element - any that preserve the rules of a BST would work: for each </a:t>
            </a:r>
            <a:r>
              <a:rPr lang="en" sz="1600">
                <a:latin typeface="Roboto Mono"/>
                <a:ea typeface="Roboto Mono"/>
                <a:cs typeface="Roboto Mono"/>
                <a:sym typeface="Roboto Mono"/>
              </a:rPr>
              <a:t>Node</a:t>
            </a:r>
            <a:r>
              <a:rPr lang="en" sz="1600">
                <a:latin typeface="Arial"/>
                <a:ea typeface="Arial"/>
                <a:cs typeface="Arial"/>
                <a:sym typeface="Arial"/>
              </a:rPr>
              <a:t>, every </a:t>
            </a:r>
            <a:r>
              <a:rPr lang="en" sz="1600">
                <a:latin typeface="Roboto Mono"/>
                <a:ea typeface="Roboto Mono"/>
                <a:cs typeface="Roboto Mono"/>
                <a:sym typeface="Roboto Mono"/>
              </a:rPr>
              <a:t>Node</a:t>
            </a:r>
            <a:r>
              <a:rPr lang="en" sz="1600">
                <a:latin typeface="Arial"/>
                <a:ea typeface="Arial"/>
                <a:cs typeface="Arial"/>
                <a:sym typeface="Arial"/>
              </a:rPr>
              <a:t> in its left subtree has a smaller key, and every </a:t>
            </a:r>
            <a:r>
              <a:rPr lang="en" sz="1600">
                <a:latin typeface="Roboto Mono"/>
                <a:ea typeface="Roboto Mono"/>
                <a:cs typeface="Roboto Mono"/>
                <a:sym typeface="Roboto Mono"/>
              </a:rPr>
              <a:t>Node</a:t>
            </a:r>
            <a:r>
              <a:rPr lang="en" sz="1600">
                <a:latin typeface="Arial"/>
                <a:ea typeface="Arial"/>
                <a:cs typeface="Arial"/>
                <a:sym typeface="Arial"/>
              </a:rPr>
              <a:t> in its right subtree has a larger key.</a:t>
            </a:r>
            <a:endParaRPr sz="1600">
              <a:latin typeface="Arial"/>
              <a:ea typeface="Arial"/>
              <a:cs typeface="Arial"/>
              <a:sym typeface="Arial"/>
            </a:endParaRPr>
          </a:p>
          <a:p>
            <a:pPr indent="0" lvl="0" marL="0" rtl="0" algn="l">
              <a:lnSpc>
                <a:spcPct val="115000"/>
              </a:lnSpc>
              <a:spcBef>
                <a:spcPts val="1600"/>
              </a:spcBef>
              <a:spcAft>
                <a:spcPts val="0"/>
              </a:spcAft>
              <a:buSzPts val="1300"/>
              <a:buNone/>
            </a:pPr>
            <a:r>
              <a:rPr lang="en" sz="1600">
                <a:latin typeface="Arial"/>
                <a:ea typeface="Arial"/>
                <a:cs typeface="Arial"/>
                <a:sym typeface="Arial"/>
              </a:rPr>
              <a:t>For this example, we use the following general algorithm: </a:t>
            </a:r>
            <a:endParaRPr sz="1600">
              <a:latin typeface="Arial"/>
              <a:ea typeface="Arial"/>
              <a:cs typeface="Arial"/>
              <a:sym typeface="Arial"/>
            </a:endParaRPr>
          </a:p>
          <a:p>
            <a:pPr indent="0" lvl="0" marL="457200" rtl="0" algn="l">
              <a:lnSpc>
                <a:spcPct val="115000"/>
              </a:lnSpc>
              <a:spcBef>
                <a:spcPts val="1600"/>
              </a:spcBef>
              <a:spcAft>
                <a:spcPts val="1600"/>
              </a:spcAft>
              <a:buSzPts val="1300"/>
              <a:buNone/>
            </a:pPr>
            <a:r>
              <a:rPr lang="en" sz="1600">
                <a:latin typeface="Arial"/>
                <a:ea typeface="Arial"/>
                <a:cs typeface="Arial"/>
                <a:sym typeface="Arial"/>
              </a:rPr>
              <a:t>use binary search to find the node with the </a:t>
            </a:r>
            <a:r>
              <a:rPr lang="en" sz="1600">
                <a:latin typeface="Roboto Mono"/>
                <a:ea typeface="Roboto Mono"/>
                <a:cs typeface="Roboto Mono"/>
                <a:sym typeface="Roboto Mono"/>
              </a:rPr>
              <a:t>key</a:t>
            </a:r>
            <a:r>
              <a:rPr lang="en" sz="1600">
                <a:latin typeface="Arial"/>
                <a:ea typeface="Arial"/>
                <a:cs typeface="Arial"/>
                <a:sym typeface="Arial"/>
              </a:rPr>
              <a:t> we want to remove, then find the </a:t>
            </a:r>
            <a:r>
              <a:rPr lang="en" sz="1600">
                <a:latin typeface="Roboto Mono"/>
                <a:ea typeface="Roboto Mono"/>
                <a:cs typeface="Roboto Mono"/>
                <a:sym typeface="Roboto Mono"/>
              </a:rPr>
              <a:t>Node</a:t>
            </a:r>
            <a:r>
              <a:rPr lang="en" sz="1600">
                <a:latin typeface="Arial"/>
                <a:ea typeface="Arial"/>
                <a:cs typeface="Arial"/>
                <a:sym typeface="Arial"/>
              </a:rPr>
              <a:t> with the minimum </a:t>
            </a:r>
            <a:r>
              <a:rPr lang="en" sz="1600">
                <a:latin typeface="Roboto Mono"/>
                <a:ea typeface="Roboto Mono"/>
                <a:cs typeface="Roboto Mono"/>
                <a:sym typeface="Roboto Mono"/>
              </a:rPr>
              <a:t>key</a:t>
            </a:r>
            <a:r>
              <a:rPr lang="en" sz="1600">
                <a:latin typeface="Arial"/>
                <a:ea typeface="Arial"/>
                <a:cs typeface="Arial"/>
                <a:sym typeface="Arial"/>
              </a:rPr>
              <a:t> in the right subtree, replace our </a:t>
            </a:r>
            <a:r>
              <a:rPr lang="en" sz="1600">
                <a:latin typeface="Roboto Mono"/>
                <a:ea typeface="Roboto Mono"/>
                <a:cs typeface="Roboto Mono"/>
                <a:sym typeface="Roboto Mono"/>
              </a:rPr>
              <a:t>node</a:t>
            </a:r>
            <a:r>
              <a:rPr lang="en" sz="1600">
                <a:latin typeface="Arial"/>
                <a:ea typeface="Arial"/>
                <a:cs typeface="Arial"/>
                <a:sym typeface="Arial"/>
              </a:rPr>
              <a:t>’s fields with the minimum’s key and value, then remove this “minimum” </a:t>
            </a:r>
            <a:r>
              <a:rPr lang="en" sz="1600">
                <a:latin typeface="Roboto Mono"/>
                <a:ea typeface="Roboto Mono"/>
                <a:cs typeface="Roboto Mono"/>
                <a:sym typeface="Roboto Mono"/>
              </a:rPr>
              <a:t>Node</a:t>
            </a:r>
            <a:r>
              <a:rPr lang="en" sz="1600">
                <a:latin typeface="Arial"/>
                <a:ea typeface="Arial"/>
                <a:cs typeface="Arial"/>
                <a:sym typeface="Arial"/>
              </a:rPr>
              <a:t>. This accomplishes “swapping” the </a:t>
            </a:r>
            <a:r>
              <a:rPr lang="en" sz="1600">
                <a:latin typeface="Roboto Mono"/>
                <a:ea typeface="Roboto Mono"/>
                <a:cs typeface="Roboto Mono"/>
                <a:sym typeface="Roboto Mono"/>
              </a:rPr>
              <a:t>Node</a:t>
            </a:r>
            <a:r>
              <a:rPr lang="en" sz="1600">
                <a:latin typeface="Arial"/>
                <a:ea typeface="Arial"/>
                <a:cs typeface="Arial"/>
                <a:sym typeface="Arial"/>
              </a:rPr>
              <a:t> we want to remove with the </a:t>
            </a:r>
            <a:r>
              <a:rPr lang="en" sz="1600">
                <a:latin typeface="Roboto Mono"/>
                <a:ea typeface="Roboto Mono"/>
                <a:cs typeface="Roboto Mono"/>
                <a:sym typeface="Roboto Mono"/>
              </a:rPr>
              <a:t>Node</a:t>
            </a:r>
            <a:r>
              <a:rPr lang="en" sz="1600">
                <a:latin typeface="Arial"/>
                <a:ea typeface="Arial"/>
                <a:cs typeface="Arial"/>
                <a:sym typeface="Arial"/>
              </a:rPr>
              <a:t> that has the minimum key of its right subtree.</a:t>
            </a:r>
            <a:endParaRPr sz="16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p:txBody>
      </p:sp>
      <p:sp>
        <p:nvSpPr>
          <p:cNvPr id="280" name="Google Shape;280;p41"/>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81" name="Google Shape;281;p41"/>
          <p:cNvSpPr/>
          <p:nvPr/>
        </p:nvSpPr>
        <p:spPr>
          <a:xfrm>
            <a:off x="37449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282" name="Google Shape;282;p41"/>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283" name="Google Shape;283;p41"/>
          <p:cNvSpPr/>
          <p:nvPr/>
        </p:nvSpPr>
        <p:spPr>
          <a:xfrm>
            <a:off x="3193500" y="3535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284" name="Google Shape;284;p41"/>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285" name="Google Shape;285;p41"/>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286" name="Google Shape;286;p41"/>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287" name="Google Shape;287;p41"/>
          <p:cNvCxnSpPr>
            <a:stCxn id="280" idx="4"/>
            <a:endCxn id="28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8" name="Google Shape;288;p41"/>
          <p:cNvCxnSpPr>
            <a:stCxn id="280" idx="4"/>
            <a:endCxn id="28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289" name="Google Shape;289;p41"/>
          <p:cNvCxnSpPr>
            <a:stCxn id="281" idx="4"/>
            <a:endCxn id="283" idx="0"/>
          </p:cNvCxnSpPr>
          <p:nvPr/>
        </p:nvCxnSpPr>
        <p:spPr>
          <a:xfrm flipH="1">
            <a:off x="3469200" y="31342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290" name="Google Shape;290;p41"/>
          <p:cNvCxnSpPr>
            <a:stCxn id="281" idx="4"/>
            <a:endCxn id="285"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291" name="Google Shape;291;p41"/>
          <p:cNvCxnSpPr>
            <a:stCxn id="282" idx="4"/>
            <a:endCxn id="286"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292" name="Google Shape;292;p41"/>
          <p:cNvCxnSpPr>
            <a:stCxn id="282" idx="4"/>
            <a:endCxn id="284"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1, Leaf:</a:t>
            </a:r>
            <a:r>
              <a:rPr lang="en">
                <a:latin typeface="Arial"/>
                <a:ea typeface="Arial"/>
                <a:cs typeface="Arial"/>
                <a:sym typeface="Arial"/>
              </a:rPr>
              <a:t> </a:t>
            </a:r>
            <a:r>
              <a:rPr lang="en">
                <a:latin typeface="Roboto Mono"/>
                <a:ea typeface="Roboto Mono"/>
                <a:cs typeface="Roboto Mono"/>
                <a:sym typeface="Roboto Mono"/>
              </a:rPr>
              <a:t>remove(32);</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b="1">
              <a:latin typeface="Arial"/>
              <a:ea typeface="Arial"/>
              <a:cs typeface="Arial"/>
              <a:sym typeface="Arial"/>
            </a:endParaRPr>
          </a:p>
        </p:txBody>
      </p:sp>
      <p:sp>
        <p:nvSpPr>
          <p:cNvPr id="298" name="Google Shape;298;p42"/>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299" name="Google Shape;299;p42"/>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00" name="Google Shape;300;p42"/>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01" name="Google Shape;301;p42"/>
          <p:cNvSpPr/>
          <p:nvPr/>
        </p:nvSpPr>
        <p:spPr>
          <a:xfrm>
            <a:off x="1174200" y="361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32</a:t>
            </a:r>
            <a:endParaRPr b="0" i="0" sz="1400" u="none" cap="none" strike="noStrike">
              <a:solidFill>
                <a:srgbClr val="FF0000"/>
              </a:solidFill>
              <a:latin typeface="Arial"/>
              <a:ea typeface="Arial"/>
              <a:cs typeface="Arial"/>
              <a:sym typeface="Arial"/>
            </a:endParaRPr>
          </a:p>
        </p:txBody>
      </p:sp>
      <p:sp>
        <p:nvSpPr>
          <p:cNvPr id="302" name="Google Shape;302;p42"/>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03" name="Google Shape;303;p42"/>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04" name="Google Shape;304;p42"/>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05" name="Google Shape;305;p42"/>
          <p:cNvCxnSpPr>
            <a:stCxn id="298" idx="4"/>
            <a:endCxn id="299"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6" name="Google Shape;306;p42"/>
          <p:cNvCxnSpPr>
            <a:stCxn id="298" idx="4"/>
            <a:endCxn id="300"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07" name="Google Shape;307;p42"/>
          <p:cNvCxnSpPr>
            <a:stCxn id="299" idx="4"/>
            <a:endCxn id="301" idx="0"/>
          </p:cNvCxnSpPr>
          <p:nvPr/>
        </p:nvCxnSpPr>
        <p:spPr>
          <a:xfrm flipH="1">
            <a:off x="1449900" y="32097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308" name="Google Shape;308;p42"/>
          <p:cNvCxnSpPr>
            <a:stCxn id="299" idx="4"/>
            <a:endCxn id="303"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09" name="Google Shape;309;p42"/>
          <p:cNvCxnSpPr>
            <a:stCxn id="300" idx="4"/>
            <a:endCxn id="304"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10" name="Google Shape;310;p42"/>
          <p:cNvCxnSpPr>
            <a:stCxn id="300" idx="4"/>
            <a:endCxn id="302"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11" name="Google Shape;311;p42"/>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12" name="Google Shape;312;p42"/>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13" name="Google Shape;313;p42"/>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14" name="Google Shape;314;p42"/>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15" name="Google Shape;315;p42"/>
          <p:cNvSpPr/>
          <p:nvPr/>
        </p:nvSpPr>
        <p:spPr>
          <a:xfrm>
            <a:off x="60182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16" name="Google Shape;316;p42"/>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17" name="Google Shape;317;p42"/>
          <p:cNvCxnSpPr>
            <a:stCxn id="311" idx="4"/>
            <a:endCxn id="312"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8" name="Google Shape;318;p42"/>
          <p:cNvCxnSpPr>
            <a:stCxn id="311" idx="4"/>
            <a:endCxn id="313"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19" name="Google Shape;319;p42"/>
          <p:cNvCxnSpPr>
            <a:stCxn id="312" idx="4"/>
            <a:endCxn id="315" idx="0"/>
          </p:cNvCxnSpPr>
          <p:nvPr/>
        </p:nvCxnSpPr>
        <p:spPr>
          <a:xfrm>
            <a:off x="60399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20" name="Google Shape;320;p42"/>
          <p:cNvCxnSpPr>
            <a:stCxn id="313" idx="4"/>
            <a:endCxn id="316"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21" name="Google Shape;321;p42"/>
          <p:cNvCxnSpPr>
            <a:stCxn id="313" idx="4"/>
            <a:endCxn id="314"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22" name="Google Shape;322;p42"/>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3"/>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p:txBody>
      </p:sp>
      <p:sp>
        <p:nvSpPr>
          <p:cNvPr id="328" name="Google Shape;328;p43"/>
          <p:cNvSpPr/>
          <p:nvPr/>
        </p:nvSpPr>
        <p:spPr>
          <a:xfrm>
            <a:off x="4296300" y="18002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29" name="Google Shape;329;p43"/>
          <p:cNvSpPr/>
          <p:nvPr/>
        </p:nvSpPr>
        <p:spPr>
          <a:xfrm>
            <a:off x="3744900" y="26005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330" name="Google Shape;330;p43"/>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31" name="Google Shape;331;p43"/>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32" name="Google Shape;332;p43"/>
          <p:cNvSpPr/>
          <p:nvPr/>
        </p:nvSpPr>
        <p:spPr>
          <a:xfrm>
            <a:off x="399895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33" name="Google Shape;333;p43"/>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34" name="Google Shape;334;p43"/>
          <p:cNvCxnSpPr>
            <a:stCxn id="328" idx="4"/>
            <a:endCxn id="329"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35" name="Google Shape;335;p43"/>
          <p:cNvCxnSpPr>
            <a:stCxn id="328" idx="4"/>
            <a:endCxn id="330"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36" name="Google Shape;336;p43"/>
          <p:cNvCxnSpPr>
            <a:stCxn id="329" idx="4"/>
            <a:endCxn id="332" idx="0"/>
          </p:cNvCxnSpPr>
          <p:nvPr/>
        </p:nvCxnSpPr>
        <p:spPr>
          <a:xfrm>
            <a:off x="4020600" y="31342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37" name="Google Shape;337;p43"/>
          <p:cNvCxnSpPr>
            <a:stCxn id="330" idx="4"/>
            <a:endCxn id="333"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38" name="Google Shape;338;p43"/>
          <p:cNvCxnSpPr>
            <a:stCxn id="330" idx="4"/>
            <a:endCxn id="331"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Reminders</a:t>
            </a:r>
            <a:endParaRPr/>
          </a:p>
        </p:txBody>
      </p:sp>
      <p:sp>
        <p:nvSpPr>
          <p:cNvPr id="180" name="Google Shape;180;p26"/>
          <p:cNvSpPr txBox="1"/>
          <p:nvPr>
            <p:ph idx="1" type="body"/>
          </p:nvPr>
        </p:nvSpPr>
        <p:spPr>
          <a:xfrm>
            <a:off x="819150" y="1533525"/>
            <a:ext cx="7505700" cy="2448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Arial"/>
              <a:buChar char="●"/>
            </a:pPr>
            <a:r>
              <a:rPr lang="en" sz="1800"/>
              <a:t>PA7 is a </a:t>
            </a:r>
            <a:r>
              <a:rPr b="1" lang="en" sz="1800"/>
              <a:t>closed</a:t>
            </a:r>
            <a:r>
              <a:rPr lang="en" sz="1800"/>
              <a:t> assignment - no collaborating!</a:t>
            </a:r>
            <a:endParaRPr sz="1800"/>
          </a:p>
          <a:p>
            <a:pPr indent="-342900" lvl="1" marL="914400" rtl="0" algn="l">
              <a:lnSpc>
                <a:spcPct val="150000"/>
              </a:lnSpc>
              <a:spcBef>
                <a:spcPts val="0"/>
              </a:spcBef>
              <a:spcAft>
                <a:spcPts val="0"/>
              </a:spcAft>
              <a:buSzPts val="1800"/>
              <a:buChar char="○"/>
            </a:pPr>
            <a:r>
              <a:rPr lang="en" sz="1800"/>
              <a:t>Due Wednesday, May 26th at 11:59 PM</a:t>
            </a:r>
            <a:endParaRPr sz="1800"/>
          </a:p>
          <a:p>
            <a:pPr indent="0" lvl="0" marL="457200" rtl="0" algn="l">
              <a:lnSpc>
                <a:spcPct val="150000"/>
              </a:lnSpc>
              <a:spcBef>
                <a:spcPts val="0"/>
              </a:spcBef>
              <a:spcAft>
                <a:spcPts val="0"/>
              </a:spcAft>
              <a:buNone/>
            </a:pPr>
            <a:r>
              <a:t/>
            </a:r>
            <a:endParaRPr sz="1800"/>
          </a:p>
          <a:p>
            <a:pPr indent="-342900" lvl="0" marL="457200" rtl="0" algn="l">
              <a:lnSpc>
                <a:spcPct val="150000"/>
              </a:lnSpc>
              <a:spcBef>
                <a:spcPts val="0"/>
              </a:spcBef>
              <a:spcAft>
                <a:spcPts val="0"/>
              </a:spcAft>
              <a:buSzPts val="1800"/>
              <a:buChar char="●"/>
            </a:pPr>
            <a:r>
              <a:rPr lang="en" sz="1800"/>
              <a:t>PA4 Resubmission due today at 11:59 PM</a:t>
            </a:r>
            <a:endParaRPr sz="1800"/>
          </a:p>
          <a:p>
            <a:pPr indent="-342900" lvl="0" marL="457200" rtl="0" algn="l">
              <a:lnSpc>
                <a:spcPct val="100000"/>
              </a:lnSpc>
              <a:spcBef>
                <a:spcPts val="0"/>
              </a:spcBef>
              <a:spcAft>
                <a:spcPts val="0"/>
              </a:spcAft>
              <a:buSzPts val="1800"/>
              <a:buChar char="●"/>
            </a:pPr>
            <a:r>
              <a:rPr lang="en" sz="1800"/>
              <a:t>PA5 Resubmission due Friday, May 21st at 11:59 PM</a:t>
            </a:r>
            <a:endParaRPr sz="1800"/>
          </a:p>
          <a:p>
            <a:pPr indent="-342900" lvl="0" marL="457200" rtl="0" algn="l">
              <a:lnSpc>
                <a:spcPct val="150000"/>
              </a:lnSpc>
              <a:spcBef>
                <a:spcPts val="1000"/>
              </a:spcBef>
              <a:spcAft>
                <a:spcPts val="1600"/>
              </a:spcAft>
              <a:buSzPts val="1800"/>
              <a:buChar char="●"/>
            </a:pPr>
            <a:r>
              <a:rPr lang="en" sz="1800"/>
              <a:t>PA6 Resubmission due Friday, May 28th at 11:59 PM</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2, Has 1 child:</a:t>
            </a:r>
            <a:r>
              <a:rPr lang="en">
                <a:latin typeface="Arial"/>
                <a:ea typeface="Arial"/>
                <a:cs typeface="Arial"/>
                <a:sym typeface="Arial"/>
              </a:rPr>
              <a:t> </a:t>
            </a:r>
            <a:r>
              <a:rPr lang="en">
                <a:latin typeface="Roboto Mono"/>
                <a:ea typeface="Roboto Mono"/>
                <a:cs typeface="Roboto Mono"/>
                <a:sym typeface="Roboto Mono"/>
              </a:rPr>
              <a:t>remove(35);</a:t>
            </a:r>
            <a:endParaRPr>
              <a:latin typeface="Roboto Mono"/>
              <a:ea typeface="Roboto Mono"/>
              <a:cs typeface="Roboto Mono"/>
              <a:sym typeface="Roboto Mono"/>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344" name="Google Shape;344;p44"/>
          <p:cNvSpPr/>
          <p:nvPr/>
        </p:nvSpPr>
        <p:spPr>
          <a:xfrm>
            <a:off x="22770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45" name="Google Shape;345;p44"/>
          <p:cNvSpPr/>
          <p:nvPr/>
        </p:nvSpPr>
        <p:spPr>
          <a:xfrm>
            <a:off x="1725600" y="26760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35</a:t>
            </a:r>
            <a:endParaRPr b="0" i="0" sz="1400" u="none" cap="none" strike="noStrike">
              <a:solidFill>
                <a:srgbClr val="FF0000"/>
              </a:solidFill>
              <a:latin typeface="Arial"/>
              <a:ea typeface="Arial"/>
              <a:cs typeface="Arial"/>
              <a:sym typeface="Arial"/>
            </a:endParaRPr>
          </a:p>
        </p:txBody>
      </p:sp>
      <p:sp>
        <p:nvSpPr>
          <p:cNvPr id="346" name="Google Shape;346;p44"/>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47" name="Google Shape;347;p44"/>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48" name="Google Shape;348;p44"/>
          <p:cNvSpPr/>
          <p:nvPr/>
        </p:nvSpPr>
        <p:spPr>
          <a:xfrm>
            <a:off x="197965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49" name="Google Shape;349;p44"/>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50" name="Google Shape;350;p44"/>
          <p:cNvCxnSpPr>
            <a:stCxn id="344" idx="4"/>
            <a:endCxn id="34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51" name="Google Shape;351;p44"/>
          <p:cNvCxnSpPr>
            <a:stCxn id="344" idx="4"/>
            <a:endCxn id="34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52" name="Google Shape;352;p44"/>
          <p:cNvCxnSpPr>
            <a:stCxn id="345" idx="4"/>
            <a:endCxn id="348" idx="0"/>
          </p:cNvCxnSpPr>
          <p:nvPr/>
        </p:nvCxnSpPr>
        <p:spPr>
          <a:xfrm>
            <a:off x="2001300" y="32097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353" name="Google Shape;353;p44"/>
          <p:cNvCxnSpPr>
            <a:stCxn id="346" idx="4"/>
            <a:endCxn id="349"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54" name="Google Shape;354;p44"/>
          <p:cNvCxnSpPr>
            <a:stCxn id="346" idx="4"/>
            <a:endCxn id="34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55" name="Google Shape;355;p44"/>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40</a:t>
            </a:r>
            <a:endParaRPr b="0" i="0" sz="1400" u="none" cap="none" strike="noStrike">
              <a:solidFill>
                <a:srgbClr val="000000"/>
              </a:solidFill>
              <a:latin typeface="Arial"/>
              <a:ea typeface="Arial"/>
              <a:cs typeface="Arial"/>
              <a:sym typeface="Arial"/>
            </a:endParaRPr>
          </a:p>
        </p:txBody>
      </p:sp>
      <p:sp>
        <p:nvSpPr>
          <p:cNvPr id="356" name="Google Shape;356;p44"/>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357" name="Google Shape;357;p44"/>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58" name="Google Shape;358;p44"/>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59" name="Google Shape;359;p44"/>
          <p:cNvSpPr/>
          <p:nvPr/>
        </p:nvSpPr>
        <p:spPr>
          <a:xfrm>
            <a:off x="67183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60" name="Google Shape;360;p44"/>
          <p:cNvCxnSpPr>
            <a:stCxn id="355" idx="4"/>
            <a:endCxn id="356"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1" name="Google Shape;361;p44"/>
          <p:cNvCxnSpPr>
            <a:stCxn id="355" idx="4"/>
            <a:endCxn id="357"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62" name="Google Shape;362;p44"/>
          <p:cNvCxnSpPr>
            <a:stCxn id="357" idx="4"/>
            <a:endCxn id="359" idx="0"/>
          </p:cNvCxnSpPr>
          <p:nvPr/>
        </p:nvCxnSpPr>
        <p:spPr>
          <a:xfrm flipH="1">
            <a:off x="69939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63" name="Google Shape;363;p44"/>
          <p:cNvCxnSpPr>
            <a:stCxn id="357" idx="4"/>
            <a:endCxn id="358"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64" name="Google Shape;364;p44"/>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5"/>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a:p>
            <a:pPr indent="0" lvl="0" marL="0" rtl="0" algn="l">
              <a:lnSpc>
                <a:spcPct val="100000"/>
              </a:lnSpc>
              <a:spcBef>
                <a:spcPts val="0"/>
              </a:spcBef>
              <a:spcAft>
                <a:spcPts val="0"/>
              </a:spcAft>
              <a:buSzPts val="3000"/>
              <a:buNone/>
            </a:pPr>
            <a:r>
              <a:t/>
            </a:r>
            <a:endParaRPr>
              <a:latin typeface="Arial"/>
              <a:ea typeface="Arial"/>
              <a:cs typeface="Arial"/>
              <a:sym typeface="Arial"/>
            </a:endParaRPr>
          </a:p>
        </p:txBody>
      </p:sp>
      <p:sp>
        <p:nvSpPr>
          <p:cNvPr id="370" name="Google Shape;370;p45"/>
          <p:cNvSpPr/>
          <p:nvPr/>
        </p:nvSpPr>
        <p:spPr>
          <a:xfrm>
            <a:off x="4296300" y="18002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71" name="Google Shape;371;p45"/>
          <p:cNvSpPr/>
          <p:nvPr/>
        </p:nvSpPr>
        <p:spPr>
          <a:xfrm>
            <a:off x="3744900" y="2600500"/>
            <a:ext cx="551400" cy="5337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72" name="Google Shape;372;p45"/>
          <p:cNvSpPr/>
          <p:nvPr/>
        </p:nvSpPr>
        <p:spPr>
          <a:xfrm>
            <a:off x="4847700" y="260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73" name="Google Shape;373;p45"/>
          <p:cNvSpPr/>
          <p:nvPr/>
        </p:nvSpPr>
        <p:spPr>
          <a:xfrm>
            <a:off x="5399100"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74" name="Google Shape;374;p45"/>
          <p:cNvSpPr/>
          <p:nvPr/>
        </p:nvSpPr>
        <p:spPr>
          <a:xfrm>
            <a:off x="4699025" y="3535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75" name="Google Shape;375;p45"/>
          <p:cNvCxnSpPr>
            <a:stCxn id="370" idx="4"/>
            <a:endCxn id="371" idx="0"/>
          </p:cNvCxnSpPr>
          <p:nvPr/>
        </p:nvCxnSpPr>
        <p:spPr>
          <a:xfrm flipH="1">
            <a:off x="40206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76" name="Google Shape;376;p45"/>
          <p:cNvCxnSpPr>
            <a:stCxn id="370" idx="4"/>
            <a:endCxn id="372" idx="0"/>
          </p:cNvCxnSpPr>
          <p:nvPr/>
        </p:nvCxnSpPr>
        <p:spPr>
          <a:xfrm>
            <a:off x="4572000" y="23339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77" name="Google Shape;377;p45"/>
          <p:cNvCxnSpPr>
            <a:stCxn id="372" idx="4"/>
            <a:endCxn id="374" idx="0"/>
          </p:cNvCxnSpPr>
          <p:nvPr/>
        </p:nvCxnSpPr>
        <p:spPr>
          <a:xfrm flipH="1">
            <a:off x="4974600" y="31342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78" name="Google Shape;378;p45"/>
          <p:cNvCxnSpPr>
            <a:stCxn id="372" idx="4"/>
            <a:endCxn id="373" idx="0"/>
          </p:cNvCxnSpPr>
          <p:nvPr/>
        </p:nvCxnSpPr>
        <p:spPr>
          <a:xfrm>
            <a:off x="5123400" y="31342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6"/>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Arial"/>
                <a:ea typeface="Arial"/>
                <a:cs typeface="Arial"/>
                <a:sym typeface="Arial"/>
              </a:rPr>
              <a:t>Case 3, Has 2 Children:</a:t>
            </a:r>
            <a:r>
              <a:rPr lang="en">
                <a:latin typeface="Arial"/>
                <a:ea typeface="Arial"/>
                <a:cs typeface="Arial"/>
                <a:sym typeface="Arial"/>
              </a:rPr>
              <a:t> </a:t>
            </a:r>
            <a:r>
              <a:rPr lang="en">
                <a:latin typeface="Roboto Mono"/>
                <a:ea typeface="Roboto Mono"/>
                <a:cs typeface="Roboto Mono"/>
                <a:sym typeface="Roboto Mono"/>
              </a:rPr>
              <a:t>remove(40);</a:t>
            </a:r>
            <a:endParaRPr>
              <a:latin typeface="Arial"/>
              <a:ea typeface="Arial"/>
              <a:cs typeface="Arial"/>
              <a:sym typeface="Arial"/>
            </a:endParaRPr>
          </a:p>
        </p:txBody>
      </p:sp>
      <p:sp>
        <p:nvSpPr>
          <p:cNvPr id="384" name="Google Shape;384;p46"/>
          <p:cNvSpPr/>
          <p:nvPr/>
        </p:nvSpPr>
        <p:spPr>
          <a:xfrm>
            <a:off x="2277000" y="18757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385" name="Google Shape;385;p46"/>
          <p:cNvSpPr/>
          <p:nvPr/>
        </p:nvSpPr>
        <p:spPr>
          <a:xfrm>
            <a:off x="17256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86" name="Google Shape;386;p46"/>
          <p:cNvSpPr/>
          <p:nvPr/>
        </p:nvSpPr>
        <p:spPr>
          <a:xfrm>
            <a:off x="28284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87" name="Google Shape;387;p46"/>
          <p:cNvSpPr/>
          <p:nvPr/>
        </p:nvSpPr>
        <p:spPr>
          <a:xfrm>
            <a:off x="33798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388" name="Google Shape;388;p46"/>
          <p:cNvSpPr/>
          <p:nvPr/>
        </p:nvSpPr>
        <p:spPr>
          <a:xfrm>
            <a:off x="2679725"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389" name="Google Shape;389;p46"/>
          <p:cNvCxnSpPr>
            <a:stCxn id="384" idx="4"/>
            <a:endCxn id="385" idx="0"/>
          </p:cNvCxnSpPr>
          <p:nvPr/>
        </p:nvCxnSpPr>
        <p:spPr>
          <a:xfrm flipH="1">
            <a:off x="200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0" name="Google Shape;390;p46"/>
          <p:cNvCxnSpPr>
            <a:stCxn id="384" idx="4"/>
            <a:endCxn id="386" idx="0"/>
          </p:cNvCxnSpPr>
          <p:nvPr/>
        </p:nvCxnSpPr>
        <p:spPr>
          <a:xfrm>
            <a:off x="25527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1" name="Google Shape;391;p46"/>
          <p:cNvCxnSpPr>
            <a:stCxn id="386" idx="4"/>
            <a:endCxn id="388" idx="0"/>
          </p:cNvCxnSpPr>
          <p:nvPr/>
        </p:nvCxnSpPr>
        <p:spPr>
          <a:xfrm flipH="1">
            <a:off x="2955300" y="32097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392" name="Google Shape;392;p46"/>
          <p:cNvCxnSpPr>
            <a:stCxn id="386" idx="4"/>
            <a:endCxn id="387" idx="0"/>
          </p:cNvCxnSpPr>
          <p:nvPr/>
        </p:nvCxnSpPr>
        <p:spPr>
          <a:xfrm>
            <a:off x="31041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393" name="Google Shape;393;p46"/>
          <p:cNvSpPr/>
          <p:nvPr/>
        </p:nvSpPr>
        <p:spPr>
          <a:xfrm>
            <a:off x="6315600" y="18757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394" name="Google Shape;394;p46"/>
          <p:cNvSpPr/>
          <p:nvPr/>
        </p:nvSpPr>
        <p:spPr>
          <a:xfrm>
            <a:off x="57642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395" name="Google Shape;395;p46"/>
          <p:cNvSpPr/>
          <p:nvPr/>
        </p:nvSpPr>
        <p:spPr>
          <a:xfrm>
            <a:off x="6867000" y="26760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396" name="Google Shape;396;p46"/>
          <p:cNvSpPr/>
          <p:nvPr/>
        </p:nvSpPr>
        <p:spPr>
          <a:xfrm>
            <a:off x="7418400" y="36105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cxnSp>
        <p:nvCxnSpPr>
          <p:cNvPr id="397" name="Google Shape;397;p46"/>
          <p:cNvCxnSpPr>
            <a:stCxn id="393" idx="4"/>
            <a:endCxn id="394" idx="0"/>
          </p:cNvCxnSpPr>
          <p:nvPr/>
        </p:nvCxnSpPr>
        <p:spPr>
          <a:xfrm flipH="1">
            <a:off x="60399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8" name="Google Shape;398;p46"/>
          <p:cNvCxnSpPr>
            <a:stCxn id="393" idx="4"/>
            <a:endCxn id="395" idx="0"/>
          </p:cNvCxnSpPr>
          <p:nvPr/>
        </p:nvCxnSpPr>
        <p:spPr>
          <a:xfrm>
            <a:off x="6591300" y="24094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399" name="Google Shape;399;p46"/>
          <p:cNvCxnSpPr>
            <a:stCxn id="395" idx="4"/>
            <a:endCxn id="396" idx="0"/>
          </p:cNvCxnSpPr>
          <p:nvPr/>
        </p:nvCxnSpPr>
        <p:spPr>
          <a:xfrm>
            <a:off x="7142700" y="3209700"/>
            <a:ext cx="551400" cy="400800"/>
          </a:xfrm>
          <a:prstGeom prst="straightConnector1">
            <a:avLst/>
          </a:prstGeom>
          <a:noFill/>
          <a:ln cap="flat" cmpd="sng" w="19050">
            <a:solidFill>
              <a:srgbClr val="000000"/>
            </a:solidFill>
            <a:prstDash val="solid"/>
            <a:round/>
            <a:headEnd len="sm" w="sm" type="none"/>
            <a:tailEnd len="sm" w="sm" type="none"/>
          </a:ln>
        </p:spPr>
      </p:cxnSp>
      <p:sp>
        <p:nvSpPr>
          <p:cNvPr id="400" name="Google Shape;400;p46"/>
          <p:cNvSpPr/>
          <p:nvPr/>
        </p:nvSpPr>
        <p:spPr>
          <a:xfrm>
            <a:off x="3926625" y="2566450"/>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Something to think about</a:t>
            </a:r>
            <a:endParaRPr>
              <a:latin typeface="Arial"/>
              <a:ea typeface="Arial"/>
              <a:cs typeface="Arial"/>
              <a:sym typeface="Arial"/>
            </a:endParaRPr>
          </a:p>
        </p:txBody>
      </p:sp>
      <p:sp>
        <p:nvSpPr>
          <p:cNvPr id="406" name="Google Shape;406;p47"/>
          <p:cNvSpPr/>
          <p:nvPr/>
        </p:nvSpPr>
        <p:spPr>
          <a:xfrm>
            <a:off x="4296300" y="1555100"/>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407" name="Google Shape;407;p47"/>
          <p:cNvSpPr/>
          <p:nvPr/>
        </p:nvSpPr>
        <p:spPr>
          <a:xfrm>
            <a:off x="37449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08" name="Google Shape;408;p47"/>
          <p:cNvSpPr/>
          <p:nvPr/>
        </p:nvSpPr>
        <p:spPr>
          <a:xfrm>
            <a:off x="4847700" y="23554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09" name="Google Shape;409;p47"/>
          <p:cNvSpPr/>
          <p:nvPr/>
        </p:nvSpPr>
        <p:spPr>
          <a:xfrm>
            <a:off x="31935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10" name="Google Shape;410;p47"/>
          <p:cNvSpPr/>
          <p:nvPr/>
        </p:nvSpPr>
        <p:spPr>
          <a:xfrm>
            <a:off x="539910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11" name="Google Shape;411;p47"/>
          <p:cNvSpPr/>
          <p:nvPr/>
        </p:nvSpPr>
        <p:spPr>
          <a:xfrm>
            <a:off x="3998950"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12" name="Google Shape;412;p47"/>
          <p:cNvSpPr/>
          <p:nvPr/>
        </p:nvSpPr>
        <p:spPr>
          <a:xfrm>
            <a:off x="4699025" y="32899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413" name="Google Shape;413;p47"/>
          <p:cNvCxnSpPr>
            <a:stCxn id="406" idx="4"/>
            <a:endCxn id="407" idx="0"/>
          </p:cNvCxnSpPr>
          <p:nvPr/>
        </p:nvCxnSpPr>
        <p:spPr>
          <a:xfrm flipH="1">
            <a:off x="40206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14" name="Google Shape;414;p47"/>
          <p:cNvCxnSpPr>
            <a:stCxn id="406" idx="4"/>
            <a:endCxn id="408" idx="0"/>
          </p:cNvCxnSpPr>
          <p:nvPr/>
        </p:nvCxnSpPr>
        <p:spPr>
          <a:xfrm>
            <a:off x="4572000" y="2088800"/>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15" name="Google Shape;415;p47"/>
          <p:cNvCxnSpPr>
            <a:stCxn id="407" idx="4"/>
            <a:endCxn id="409" idx="0"/>
          </p:cNvCxnSpPr>
          <p:nvPr/>
        </p:nvCxnSpPr>
        <p:spPr>
          <a:xfrm flipH="1">
            <a:off x="3469200" y="2889100"/>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16" name="Google Shape;416;p47"/>
          <p:cNvCxnSpPr>
            <a:stCxn id="407" idx="4"/>
            <a:endCxn id="411" idx="0"/>
          </p:cNvCxnSpPr>
          <p:nvPr/>
        </p:nvCxnSpPr>
        <p:spPr>
          <a:xfrm>
            <a:off x="4020600" y="2889100"/>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17" name="Google Shape;417;p47"/>
          <p:cNvCxnSpPr>
            <a:stCxn id="408" idx="4"/>
            <a:endCxn id="412" idx="0"/>
          </p:cNvCxnSpPr>
          <p:nvPr/>
        </p:nvCxnSpPr>
        <p:spPr>
          <a:xfrm flipH="1">
            <a:off x="4974600" y="2889100"/>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18" name="Google Shape;418;p47"/>
          <p:cNvCxnSpPr>
            <a:stCxn id="408" idx="4"/>
            <a:endCxn id="410" idx="0"/>
          </p:cNvCxnSpPr>
          <p:nvPr/>
        </p:nvCxnSpPr>
        <p:spPr>
          <a:xfrm>
            <a:off x="5123400" y="2889100"/>
            <a:ext cx="551400" cy="400800"/>
          </a:xfrm>
          <a:prstGeom prst="straightConnector1">
            <a:avLst/>
          </a:prstGeom>
          <a:noFill/>
          <a:ln cap="flat" cmpd="sng" w="19050">
            <a:solidFill>
              <a:srgbClr val="000000"/>
            </a:solidFill>
            <a:prstDash val="solid"/>
            <a:round/>
            <a:headEnd len="sm" w="sm" type="none"/>
            <a:tailEnd len="sm" w="sm" type="none"/>
          </a:ln>
        </p:spPr>
      </p:cxnSp>
      <p:sp>
        <p:nvSpPr>
          <p:cNvPr id="419" name="Google Shape;419;p47"/>
          <p:cNvSpPr/>
          <p:nvPr/>
        </p:nvSpPr>
        <p:spPr>
          <a:xfrm>
            <a:off x="5261250" y="4224300"/>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20" name="Google Shape;420;p47"/>
          <p:cNvCxnSpPr>
            <a:endCxn id="419" idx="0"/>
          </p:cNvCxnSpPr>
          <p:nvPr/>
        </p:nvCxnSpPr>
        <p:spPr>
          <a:xfrm>
            <a:off x="4985550" y="3823500"/>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819150" y="4646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Recursion handles cases like this elegantly</a:t>
            </a:r>
            <a:endParaRPr>
              <a:latin typeface="Arial"/>
              <a:ea typeface="Arial"/>
              <a:cs typeface="Arial"/>
              <a:sym typeface="Arial"/>
            </a:endParaRPr>
          </a:p>
        </p:txBody>
      </p:sp>
      <p:sp>
        <p:nvSpPr>
          <p:cNvPr id="426" name="Google Shape;426;p48"/>
          <p:cNvSpPr/>
          <p:nvPr/>
        </p:nvSpPr>
        <p:spPr>
          <a:xfrm>
            <a:off x="2048400" y="1580175"/>
            <a:ext cx="551400" cy="533700"/>
          </a:xfrm>
          <a:prstGeom prst="ellipse">
            <a:avLst/>
          </a:prstGeom>
          <a:solidFill>
            <a:srgbClr val="CFE2F3"/>
          </a:solid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Arial"/>
                <a:ea typeface="Arial"/>
                <a:cs typeface="Arial"/>
                <a:sym typeface="Arial"/>
              </a:rPr>
              <a:t>40</a:t>
            </a:r>
            <a:endParaRPr b="0" i="0" sz="1400" u="none" cap="none" strike="noStrike">
              <a:solidFill>
                <a:srgbClr val="FF0000"/>
              </a:solidFill>
              <a:latin typeface="Arial"/>
              <a:ea typeface="Arial"/>
              <a:cs typeface="Arial"/>
              <a:sym typeface="Arial"/>
            </a:endParaRPr>
          </a:p>
        </p:txBody>
      </p:sp>
      <p:sp>
        <p:nvSpPr>
          <p:cNvPr id="427" name="Google Shape;427;p48"/>
          <p:cNvSpPr/>
          <p:nvPr/>
        </p:nvSpPr>
        <p:spPr>
          <a:xfrm>
            <a:off x="14970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28" name="Google Shape;428;p48"/>
          <p:cNvSpPr/>
          <p:nvPr/>
        </p:nvSpPr>
        <p:spPr>
          <a:xfrm>
            <a:off x="2599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a:off x="9456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a:off x="31512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a:off x="17510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a:off x="24511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cxnSp>
        <p:nvCxnSpPr>
          <p:cNvPr id="433" name="Google Shape;433;p48"/>
          <p:cNvCxnSpPr>
            <a:stCxn id="426" idx="4"/>
            <a:endCxn id="427" idx="0"/>
          </p:cNvCxnSpPr>
          <p:nvPr/>
        </p:nvCxnSpPr>
        <p:spPr>
          <a:xfrm flipH="1">
            <a:off x="17727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34" name="Google Shape;434;p48"/>
          <p:cNvCxnSpPr>
            <a:stCxn id="426" idx="4"/>
            <a:endCxn id="428" idx="0"/>
          </p:cNvCxnSpPr>
          <p:nvPr/>
        </p:nvCxnSpPr>
        <p:spPr>
          <a:xfrm>
            <a:off x="23241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35" name="Google Shape;435;p48"/>
          <p:cNvCxnSpPr>
            <a:stCxn id="427" idx="4"/>
            <a:endCxn id="429" idx="0"/>
          </p:cNvCxnSpPr>
          <p:nvPr/>
        </p:nvCxnSpPr>
        <p:spPr>
          <a:xfrm flipH="1">
            <a:off x="12213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36" name="Google Shape;436;p48"/>
          <p:cNvCxnSpPr>
            <a:stCxn id="427" idx="4"/>
            <a:endCxn id="431" idx="0"/>
          </p:cNvCxnSpPr>
          <p:nvPr/>
        </p:nvCxnSpPr>
        <p:spPr>
          <a:xfrm>
            <a:off x="17727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37" name="Google Shape;437;p48"/>
          <p:cNvCxnSpPr>
            <a:stCxn id="428" idx="4"/>
            <a:endCxn id="432" idx="0"/>
          </p:cNvCxnSpPr>
          <p:nvPr/>
        </p:nvCxnSpPr>
        <p:spPr>
          <a:xfrm flipH="1">
            <a:off x="27267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38" name="Google Shape;438;p48"/>
          <p:cNvCxnSpPr>
            <a:stCxn id="428" idx="4"/>
            <a:endCxn id="430" idx="0"/>
          </p:cNvCxnSpPr>
          <p:nvPr/>
        </p:nvCxnSpPr>
        <p:spPr>
          <a:xfrm>
            <a:off x="2875500" y="2914175"/>
            <a:ext cx="551400" cy="400800"/>
          </a:xfrm>
          <a:prstGeom prst="straightConnector1">
            <a:avLst/>
          </a:prstGeom>
          <a:noFill/>
          <a:ln cap="flat" cmpd="sng" w="19050">
            <a:solidFill>
              <a:srgbClr val="000000"/>
            </a:solidFill>
            <a:prstDash val="solid"/>
            <a:round/>
            <a:headEnd len="sm" w="sm" type="none"/>
            <a:tailEnd len="sm" w="sm" type="none"/>
          </a:ln>
        </p:spPr>
      </p:cxnSp>
      <p:sp>
        <p:nvSpPr>
          <p:cNvPr id="439" name="Google Shape;439;p48"/>
          <p:cNvSpPr/>
          <p:nvPr/>
        </p:nvSpPr>
        <p:spPr>
          <a:xfrm>
            <a:off x="3013350" y="42493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40" name="Google Shape;440;p48"/>
          <p:cNvCxnSpPr>
            <a:endCxn id="439" idx="0"/>
          </p:cNvCxnSpPr>
          <p:nvPr/>
        </p:nvCxnSpPr>
        <p:spPr>
          <a:xfrm>
            <a:off x="2737650" y="3848575"/>
            <a:ext cx="551400" cy="400800"/>
          </a:xfrm>
          <a:prstGeom prst="straightConnector1">
            <a:avLst/>
          </a:prstGeom>
          <a:noFill/>
          <a:ln cap="flat" cmpd="sng" w="19050">
            <a:solidFill>
              <a:srgbClr val="000000"/>
            </a:solidFill>
            <a:prstDash val="solid"/>
            <a:round/>
            <a:headEnd len="sm" w="sm" type="none"/>
            <a:tailEnd len="sm" w="sm" type="none"/>
          </a:ln>
        </p:spPr>
      </p:cxnSp>
      <p:sp>
        <p:nvSpPr>
          <p:cNvPr id="441" name="Google Shape;441;p48"/>
          <p:cNvSpPr/>
          <p:nvPr/>
        </p:nvSpPr>
        <p:spPr>
          <a:xfrm>
            <a:off x="3850425" y="2499525"/>
            <a:ext cx="1296300" cy="510300"/>
          </a:xfrm>
          <a:prstGeom prst="rightArrow">
            <a:avLst>
              <a:gd fmla="val 50000" name="adj1"/>
              <a:gd fmla="val 50000" name="adj2"/>
            </a:avLst>
          </a:prstGeom>
          <a:solidFill>
            <a:srgbClr val="3D85C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8"/>
          <p:cNvSpPr/>
          <p:nvPr/>
        </p:nvSpPr>
        <p:spPr>
          <a:xfrm>
            <a:off x="6544200" y="15801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42</a:t>
            </a:r>
            <a:endParaRPr b="0" i="0" sz="1400" u="none" cap="none" strike="noStrike">
              <a:solidFill>
                <a:srgbClr val="000000"/>
              </a:solidFill>
              <a:latin typeface="Arial"/>
              <a:ea typeface="Arial"/>
              <a:cs typeface="Arial"/>
              <a:sym typeface="Arial"/>
            </a:endParaRPr>
          </a:p>
        </p:txBody>
      </p:sp>
      <p:sp>
        <p:nvSpPr>
          <p:cNvPr id="443" name="Google Shape;443;p48"/>
          <p:cNvSpPr/>
          <p:nvPr/>
        </p:nvSpPr>
        <p:spPr>
          <a:xfrm>
            <a:off x="59928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35</a:t>
            </a:r>
            <a:endParaRPr b="0" i="0" sz="1400" u="none" cap="none" strike="noStrike">
              <a:solidFill>
                <a:srgbClr val="000000"/>
              </a:solidFill>
              <a:latin typeface="Arial"/>
              <a:ea typeface="Arial"/>
              <a:cs typeface="Arial"/>
              <a:sym typeface="Arial"/>
            </a:endParaRPr>
          </a:p>
        </p:txBody>
      </p:sp>
      <p:sp>
        <p:nvSpPr>
          <p:cNvPr id="444" name="Google Shape;444;p48"/>
          <p:cNvSpPr/>
          <p:nvPr/>
        </p:nvSpPr>
        <p:spPr>
          <a:xfrm>
            <a:off x="7095600" y="23804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65</a:t>
            </a:r>
            <a:endParaRPr b="0" i="0" sz="1400" u="none" cap="none" strike="noStrike">
              <a:solidFill>
                <a:srgbClr val="000000"/>
              </a:solidFill>
              <a:latin typeface="Arial"/>
              <a:ea typeface="Arial"/>
              <a:cs typeface="Arial"/>
              <a:sym typeface="Arial"/>
            </a:endParaRPr>
          </a:p>
        </p:txBody>
      </p:sp>
      <p:sp>
        <p:nvSpPr>
          <p:cNvPr id="445" name="Google Shape;445;p48"/>
          <p:cNvSpPr/>
          <p:nvPr/>
        </p:nvSpPr>
        <p:spPr>
          <a:xfrm>
            <a:off x="54414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a:t>
            </a:r>
            <a:endParaRPr b="0" i="0" sz="1400" u="none" cap="none" strike="noStrike">
              <a:solidFill>
                <a:srgbClr val="000000"/>
              </a:solidFill>
              <a:latin typeface="Arial"/>
              <a:ea typeface="Arial"/>
              <a:cs typeface="Arial"/>
              <a:sym typeface="Arial"/>
            </a:endParaRPr>
          </a:p>
        </p:txBody>
      </p:sp>
      <p:sp>
        <p:nvSpPr>
          <p:cNvPr id="446" name="Google Shape;446;p48"/>
          <p:cNvSpPr/>
          <p:nvPr/>
        </p:nvSpPr>
        <p:spPr>
          <a:xfrm>
            <a:off x="764700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68</a:t>
            </a:r>
            <a:endParaRPr b="0" i="0" sz="1400" u="none" cap="none" strike="noStrike">
              <a:solidFill>
                <a:srgbClr val="000000"/>
              </a:solidFill>
              <a:latin typeface="Arial"/>
              <a:ea typeface="Arial"/>
              <a:cs typeface="Arial"/>
              <a:sym typeface="Arial"/>
            </a:endParaRPr>
          </a:p>
        </p:txBody>
      </p:sp>
      <p:sp>
        <p:nvSpPr>
          <p:cNvPr id="447" name="Google Shape;447;p48"/>
          <p:cNvSpPr/>
          <p:nvPr/>
        </p:nvSpPr>
        <p:spPr>
          <a:xfrm>
            <a:off x="6246850"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37</a:t>
            </a:r>
            <a:endParaRPr b="0" i="0" sz="1400" u="none" cap="none" strike="noStrike">
              <a:solidFill>
                <a:srgbClr val="000000"/>
              </a:solidFill>
              <a:latin typeface="Arial"/>
              <a:ea typeface="Arial"/>
              <a:cs typeface="Arial"/>
              <a:sym typeface="Arial"/>
            </a:endParaRPr>
          </a:p>
        </p:txBody>
      </p:sp>
      <p:sp>
        <p:nvSpPr>
          <p:cNvPr id="448" name="Google Shape;448;p48"/>
          <p:cNvSpPr/>
          <p:nvPr/>
        </p:nvSpPr>
        <p:spPr>
          <a:xfrm>
            <a:off x="6946925" y="3314975"/>
            <a:ext cx="551400" cy="5337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56</a:t>
            </a:r>
            <a:endParaRPr b="0" i="0" sz="1400" u="none" cap="none" strike="noStrike">
              <a:solidFill>
                <a:srgbClr val="000000"/>
              </a:solidFill>
              <a:latin typeface="Arial"/>
              <a:ea typeface="Arial"/>
              <a:cs typeface="Arial"/>
              <a:sym typeface="Arial"/>
            </a:endParaRPr>
          </a:p>
        </p:txBody>
      </p:sp>
      <p:cxnSp>
        <p:nvCxnSpPr>
          <p:cNvPr id="449" name="Google Shape;449;p48"/>
          <p:cNvCxnSpPr>
            <a:stCxn id="442" idx="4"/>
            <a:endCxn id="443" idx="0"/>
          </p:cNvCxnSpPr>
          <p:nvPr/>
        </p:nvCxnSpPr>
        <p:spPr>
          <a:xfrm flipH="1">
            <a:off x="62685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50" name="Google Shape;450;p48"/>
          <p:cNvCxnSpPr>
            <a:stCxn id="442" idx="4"/>
            <a:endCxn id="444" idx="0"/>
          </p:cNvCxnSpPr>
          <p:nvPr/>
        </p:nvCxnSpPr>
        <p:spPr>
          <a:xfrm>
            <a:off x="6819900" y="2113875"/>
            <a:ext cx="551400" cy="266700"/>
          </a:xfrm>
          <a:prstGeom prst="straightConnector1">
            <a:avLst/>
          </a:prstGeom>
          <a:noFill/>
          <a:ln cap="flat" cmpd="sng" w="19050">
            <a:solidFill>
              <a:srgbClr val="000000"/>
            </a:solidFill>
            <a:prstDash val="solid"/>
            <a:round/>
            <a:headEnd len="sm" w="sm" type="none"/>
            <a:tailEnd len="sm" w="sm" type="none"/>
          </a:ln>
        </p:spPr>
      </p:cxnSp>
      <p:cxnSp>
        <p:nvCxnSpPr>
          <p:cNvPr id="451" name="Google Shape;451;p48"/>
          <p:cNvCxnSpPr>
            <a:stCxn id="443" idx="4"/>
            <a:endCxn id="445" idx="0"/>
          </p:cNvCxnSpPr>
          <p:nvPr/>
        </p:nvCxnSpPr>
        <p:spPr>
          <a:xfrm flipH="1">
            <a:off x="5717100" y="2914175"/>
            <a:ext cx="551400" cy="400800"/>
          </a:xfrm>
          <a:prstGeom prst="straightConnector1">
            <a:avLst/>
          </a:prstGeom>
          <a:noFill/>
          <a:ln cap="flat" cmpd="sng" w="19050">
            <a:solidFill>
              <a:srgbClr val="000000"/>
            </a:solidFill>
            <a:prstDash val="solid"/>
            <a:round/>
            <a:headEnd len="sm" w="sm" type="none"/>
            <a:tailEnd len="sm" w="sm" type="none"/>
          </a:ln>
        </p:spPr>
      </p:cxnSp>
      <p:cxnSp>
        <p:nvCxnSpPr>
          <p:cNvPr id="452" name="Google Shape;452;p48"/>
          <p:cNvCxnSpPr>
            <a:stCxn id="443" idx="4"/>
            <a:endCxn id="447" idx="0"/>
          </p:cNvCxnSpPr>
          <p:nvPr/>
        </p:nvCxnSpPr>
        <p:spPr>
          <a:xfrm>
            <a:off x="6268500" y="2914175"/>
            <a:ext cx="254100" cy="400800"/>
          </a:xfrm>
          <a:prstGeom prst="straightConnector1">
            <a:avLst/>
          </a:prstGeom>
          <a:noFill/>
          <a:ln cap="flat" cmpd="sng" w="19050">
            <a:solidFill>
              <a:srgbClr val="000000"/>
            </a:solidFill>
            <a:prstDash val="solid"/>
            <a:round/>
            <a:headEnd len="sm" w="sm" type="none"/>
            <a:tailEnd len="sm" w="sm" type="none"/>
          </a:ln>
        </p:spPr>
      </p:cxnSp>
      <p:cxnSp>
        <p:nvCxnSpPr>
          <p:cNvPr id="453" name="Google Shape;453;p48"/>
          <p:cNvCxnSpPr>
            <a:stCxn id="444" idx="4"/>
            <a:endCxn id="448" idx="0"/>
          </p:cNvCxnSpPr>
          <p:nvPr/>
        </p:nvCxnSpPr>
        <p:spPr>
          <a:xfrm flipH="1">
            <a:off x="7222500" y="2914175"/>
            <a:ext cx="148800" cy="400800"/>
          </a:xfrm>
          <a:prstGeom prst="straightConnector1">
            <a:avLst/>
          </a:prstGeom>
          <a:noFill/>
          <a:ln cap="flat" cmpd="sng" w="19050">
            <a:solidFill>
              <a:srgbClr val="000000"/>
            </a:solidFill>
            <a:prstDash val="solid"/>
            <a:round/>
            <a:headEnd len="sm" w="sm" type="none"/>
            <a:tailEnd len="sm" w="sm" type="none"/>
          </a:ln>
        </p:spPr>
      </p:cxnSp>
      <p:cxnSp>
        <p:nvCxnSpPr>
          <p:cNvPr id="454" name="Google Shape;454;p48"/>
          <p:cNvCxnSpPr>
            <a:stCxn id="444" idx="4"/>
            <a:endCxn id="446" idx="0"/>
          </p:cNvCxnSpPr>
          <p:nvPr/>
        </p:nvCxnSpPr>
        <p:spPr>
          <a:xfrm>
            <a:off x="7371300" y="2914175"/>
            <a:ext cx="551400" cy="4008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9"/>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latin typeface="Arial"/>
                <a:ea typeface="Arial"/>
                <a:cs typeface="Arial"/>
                <a:sym typeface="Arial"/>
              </a:rPr>
              <a:t>Example code &amp; stack trace for </a:t>
            </a:r>
            <a:r>
              <a:rPr lang="en">
                <a:latin typeface="Roboto Mono"/>
                <a:ea typeface="Roboto Mono"/>
                <a:cs typeface="Roboto Mono"/>
                <a:sym typeface="Roboto Mono"/>
              </a:rPr>
              <a:t>remove</a:t>
            </a:r>
            <a:endParaRPr>
              <a:latin typeface="Roboto Mono"/>
              <a:ea typeface="Roboto Mono"/>
              <a:cs typeface="Roboto Mono"/>
              <a:sym typeface="Roboto Mono"/>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4725225" y="84200"/>
            <a:ext cx="4137300" cy="65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Arial"/>
                <a:ea typeface="Arial"/>
                <a:cs typeface="Arial"/>
                <a:sym typeface="Arial"/>
              </a:rPr>
              <a:t>Stack trace of </a:t>
            </a:r>
            <a:r>
              <a:rPr lang="en">
                <a:latin typeface="Roboto Mono"/>
                <a:ea typeface="Roboto Mono"/>
                <a:cs typeface="Roboto Mono"/>
                <a:sym typeface="Roboto Mono"/>
              </a:rPr>
              <a:t>BSTMap</a:t>
            </a:r>
            <a:r>
              <a:rPr lang="en">
                <a:latin typeface="Arial"/>
                <a:ea typeface="Arial"/>
                <a:cs typeface="Arial"/>
                <a:sym typeface="Arial"/>
              </a:rPr>
              <a:t> </a:t>
            </a:r>
            <a:r>
              <a:rPr lang="en">
                <a:latin typeface="Roboto Mono"/>
                <a:ea typeface="Roboto Mono"/>
                <a:cs typeface="Roboto Mono"/>
                <a:sym typeface="Roboto Mono"/>
              </a:rPr>
              <a:t>remove</a:t>
            </a:r>
            <a:r>
              <a:rPr lang="en">
                <a:latin typeface="Arial"/>
                <a:ea typeface="Arial"/>
                <a:cs typeface="Arial"/>
                <a:sym typeface="Arial"/>
              </a:rPr>
              <a:t> example</a:t>
            </a:r>
            <a:endParaRPr>
              <a:latin typeface="Arial"/>
              <a:ea typeface="Arial"/>
              <a:cs typeface="Arial"/>
              <a:sym typeface="Arial"/>
            </a:endParaRPr>
          </a:p>
        </p:txBody>
      </p:sp>
      <p:sp>
        <p:nvSpPr>
          <p:cNvPr id="465" name="Google Shape;465;p50"/>
          <p:cNvSpPr txBox="1"/>
          <p:nvPr>
            <p:ph idx="1" type="body"/>
          </p:nvPr>
        </p:nvSpPr>
        <p:spPr>
          <a:xfrm>
            <a:off x="4888600" y="986322"/>
            <a:ext cx="3801600" cy="39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400">
                <a:latin typeface="Arial"/>
                <a:ea typeface="Arial"/>
                <a:cs typeface="Arial"/>
                <a:sym typeface="Arial"/>
              </a:rPr>
              <a:t>In the interest of readability of the following stack trace, we will only include stack snapshots and </a:t>
            </a:r>
            <a:r>
              <a:rPr lang="en" sz="1400">
                <a:latin typeface="Roboto Mono"/>
                <a:ea typeface="Roboto Mono"/>
                <a:cs typeface="Roboto Mono"/>
                <a:sym typeface="Roboto Mono"/>
              </a:rPr>
              <a:t>Node</a:t>
            </a:r>
            <a:r>
              <a:rPr lang="en" sz="1400">
                <a:latin typeface="Arial"/>
                <a:ea typeface="Arial"/>
                <a:cs typeface="Arial"/>
                <a:sym typeface="Arial"/>
              </a:rPr>
              <a:t>s relevant to the example of removing the </a:t>
            </a:r>
            <a:r>
              <a:rPr lang="en" sz="1400">
                <a:latin typeface="Roboto Mono"/>
                <a:ea typeface="Roboto Mono"/>
                <a:cs typeface="Roboto Mono"/>
                <a:sym typeface="Roboto Mono"/>
              </a:rPr>
              <a:t>Node</a:t>
            </a:r>
            <a:r>
              <a:rPr lang="en" sz="1400">
                <a:latin typeface="Arial"/>
                <a:ea typeface="Arial"/>
                <a:cs typeface="Arial"/>
                <a:sym typeface="Arial"/>
              </a:rPr>
              <a:t> with the </a:t>
            </a:r>
            <a:r>
              <a:rPr lang="en" sz="1400">
                <a:latin typeface="Roboto Mono"/>
                <a:ea typeface="Roboto Mono"/>
                <a:cs typeface="Roboto Mono"/>
                <a:sym typeface="Roboto Mono"/>
              </a:rPr>
              <a:t>key</a:t>
            </a:r>
            <a:r>
              <a:rPr lang="en" sz="1400">
                <a:latin typeface="Arial"/>
                <a:ea typeface="Arial"/>
                <a:cs typeface="Arial"/>
                <a:sym typeface="Arial"/>
              </a:rPr>
              <a:t>, </a:t>
            </a:r>
            <a:r>
              <a:rPr b="1" lang="en" sz="1400">
                <a:latin typeface="Arial"/>
                <a:ea typeface="Arial"/>
                <a:cs typeface="Arial"/>
                <a:sym typeface="Arial"/>
              </a:rPr>
              <a:t>65</a:t>
            </a:r>
            <a:r>
              <a:rPr lang="en" sz="1400">
                <a:latin typeface="Arial"/>
                <a:ea typeface="Arial"/>
                <a:cs typeface="Arial"/>
                <a:sym typeface="Arial"/>
              </a:rPr>
              <a:t>.</a:t>
            </a:r>
            <a:br>
              <a:rPr lang="en" sz="1400">
                <a:latin typeface="Arial"/>
                <a:ea typeface="Arial"/>
                <a:cs typeface="Arial"/>
                <a:sym typeface="Arial"/>
              </a:rPr>
            </a:br>
            <a:br>
              <a:rPr lang="en" sz="1400">
                <a:latin typeface="Arial"/>
                <a:ea typeface="Arial"/>
                <a:cs typeface="Arial"/>
                <a:sym typeface="Arial"/>
              </a:rPr>
            </a:br>
            <a:r>
              <a:rPr lang="en" sz="1400">
                <a:latin typeface="Arial"/>
                <a:ea typeface="Arial"/>
                <a:cs typeface="Arial"/>
                <a:sym typeface="Arial"/>
              </a:rPr>
              <a:t>Anything highlighted in </a:t>
            </a:r>
            <a:r>
              <a:rPr lang="en" sz="1400">
                <a:solidFill>
                  <a:srgbClr val="FF0000"/>
                </a:solidFill>
                <a:latin typeface="Arial"/>
                <a:ea typeface="Arial"/>
                <a:cs typeface="Arial"/>
                <a:sym typeface="Arial"/>
              </a:rPr>
              <a:t>red</a:t>
            </a:r>
            <a:r>
              <a:rPr lang="en" sz="1400">
                <a:latin typeface="Arial"/>
                <a:ea typeface="Arial"/>
                <a:cs typeface="Arial"/>
                <a:sym typeface="Arial"/>
              </a:rPr>
              <a:t> represents what is currently “happening” in a particular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Roboto Mono"/>
                <a:ea typeface="Roboto Mono"/>
                <a:cs typeface="Roboto Mono"/>
                <a:sym typeface="Roboto Mono"/>
              </a:rPr>
              <a:t>Node</a:t>
            </a:r>
            <a:r>
              <a:rPr lang="en" sz="1400">
                <a:latin typeface="Arial"/>
                <a:ea typeface="Arial"/>
                <a:cs typeface="Arial"/>
                <a:sym typeface="Arial"/>
              </a:rPr>
              <a:t>s highlighted in </a:t>
            </a:r>
            <a:r>
              <a:rPr lang="en" sz="1400">
                <a:solidFill>
                  <a:srgbClr val="9900FF"/>
                </a:solidFill>
                <a:latin typeface="Arial"/>
                <a:ea typeface="Arial"/>
                <a:cs typeface="Arial"/>
                <a:sym typeface="Arial"/>
              </a:rPr>
              <a:t>purple</a:t>
            </a:r>
            <a:r>
              <a:rPr lang="en" sz="1400">
                <a:latin typeface="Arial"/>
                <a:ea typeface="Arial"/>
                <a:cs typeface="Arial"/>
                <a:sym typeface="Arial"/>
              </a:rPr>
              <a:t> represent the </a:t>
            </a:r>
            <a:r>
              <a:rPr lang="en" sz="1400">
                <a:latin typeface="Roboto Mono"/>
                <a:ea typeface="Roboto Mono"/>
                <a:cs typeface="Roboto Mono"/>
                <a:sym typeface="Roboto Mono"/>
              </a:rPr>
              <a:t>Node</a:t>
            </a:r>
            <a:r>
              <a:rPr lang="en" sz="1400">
                <a:latin typeface="Arial"/>
                <a:ea typeface="Arial"/>
                <a:cs typeface="Arial"/>
                <a:sym typeface="Arial"/>
              </a:rPr>
              <a:t> represented by the variable </a:t>
            </a:r>
            <a:r>
              <a:rPr lang="en" sz="1400">
                <a:solidFill>
                  <a:srgbClr val="9900FF"/>
                </a:solidFill>
                <a:latin typeface="Roboto Mono"/>
                <a:ea typeface="Roboto Mono"/>
                <a:cs typeface="Roboto Mono"/>
                <a:sym typeface="Roboto Mono"/>
              </a:rPr>
              <a:t>node</a:t>
            </a:r>
            <a:r>
              <a:rPr lang="en" sz="1400">
                <a:latin typeface="Arial"/>
                <a:ea typeface="Arial"/>
                <a:cs typeface="Arial"/>
                <a:sym typeface="Arial"/>
              </a:rPr>
              <a:t> in the current step</a:t>
            </a:r>
            <a:endParaRPr sz="1400">
              <a:latin typeface="Arial"/>
              <a:ea typeface="Arial"/>
              <a:cs typeface="Arial"/>
              <a:sym typeface="Arial"/>
            </a:endParaRPr>
          </a:p>
          <a:p>
            <a:pPr indent="0" lvl="0" marL="0" rtl="0" algn="l">
              <a:lnSpc>
                <a:spcPct val="115000"/>
              </a:lnSpc>
              <a:spcBef>
                <a:spcPts val="1600"/>
              </a:spcBef>
              <a:spcAft>
                <a:spcPts val="0"/>
              </a:spcAft>
              <a:buSzPts val="1300"/>
              <a:buNone/>
            </a:pPr>
            <a:r>
              <a:rPr lang="en" sz="1400">
                <a:latin typeface="Arial"/>
                <a:ea typeface="Arial"/>
                <a:cs typeface="Arial"/>
                <a:sym typeface="Arial"/>
              </a:rPr>
              <a:t>**We suggest zooming in on parts if it is difficult to see, but please let us know if this is not feasible for you such that you can’t follow along, so we can address it!</a:t>
            </a:r>
            <a:endParaRPr sz="1400">
              <a:latin typeface="Arial"/>
              <a:ea typeface="Arial"/>
              <a:cs typeface="Arial"/>
              <a:sym typeface="Arial"/>
            </a:endParaRPr>
          </a:p>
          <a:p>
            <a:pPr indent="0" lvl="0" marL="0" rtl="0" algn="l">
              <a:lnSpc>
                <a:spcPct val="115000"/>
              </a:lnSpc>
              <a:spcBef>
                <a:spcPts val="1600"/>
              </a:spcBef>
              <a:spcAft>
                <a:spcPts val="1600"/>
              </a:spcAft>
              <a:buSzPts val="1300"/>
              <a:buNone/>
            </a:pPr>
            <a:r>
              <a:t/>
            </a:r>
            <a:endParaRPr sz="1400">
              <a:latin typeface="Arial"/>
              <a:ea typeface="Arial"/>
              <a:cs typeface="Arial"/>
              <a:sym typeface="Arial"/>
            </a:endParaRPr>
          </a:p>
        </p:txBody>
      </p:sp>
      <p:graphicFrame>
        <p:nvGraphicFramePr>
          <p:cNvPr id="466" name="Google Shape;466;p50"/>
          <p:cNvGraphicFramePr/>
          <p:nvPr/>
        </p:nvGraphicFramePr>
        <p:xfrm>
          <a:off x="335875" y="260625"/>
          <a:ext cx="3000000" cy="3000000"/>
        </p:xfrm>
        <a:graphic>
          <a:graphicData uri="http://schemas.openxmlformats.org/drawingml/2006/table">
            <a:tbl>
              <a:tblPr>
                <a:noFill/>
                <a:tableStyleId>{F29DAB2E-7A2E-4B30-A63D-A3E22F2B7B69}</a:tableStyleId>
              </a:tblPr>
              <a:tblGrid>
                <a:gridCol w="382850"/>
                <a:gridCol w="1010675"/>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40</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1</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@C</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@D</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@C</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@F</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65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3</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@G</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@H</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32</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4</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@F</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key = 37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value = 5</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solidFill>
                            <a:schemeClr val="dk2"/>
                          </a:solidFill>
                          <a:latin typeface="Roboto Mono"/>
                          <a:ea typeface="Roboto Mono"/>
                          <a:cs typeface="Roboto Mono"/>
                          <a:sym typeface="Roboto Mono"/>
                        </a:rPr>
                        <a:t>@G</a:t>
                      </a:r>
                      <a:endParaRPr sz="800" u="none" cap="none" strike="noStrike">
                        <a:solidFill>
                          <a:schemeClr val="dk2"/>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Node</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key = 42</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value = 6</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left = null</a:t>
                      </a:r>
                      <a:endParaRPr sz="500" u="none" cap="none" strike="noStrike">
                        <a:solidFill>
                          <a:schemeClr val="dk2"/>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solidFill>
                            <a:schemeClr val="dk2"/>
                          </a:solidFill>
                          <a:latin typeface="Roboto Mono"/>
                          <a:ea typeface="Roboto Mono"/>
                          <a:cs typeface="Roboto Mono"/>
                          <a:sym typeface="Roboto Mono"/>
                        </a:rPr>
                        <a:t>  right = @I</a:t>
                      </a:r>
                      <a:endParaRPr sz="500" u="none" cap="none" strike="noStrike">
                        <a:solidFill>
                          <a:schemeClr val="dk2"/>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68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7</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@I</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Node</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key = 56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value = 8</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left = null</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500" u="none" cap="none" strike="noStrike">
                          <a:latin typeface="Roboto Mono"/>
                          <a:ea typeface="Roboto Mono"/>
                          <a:cs typeface="Roboto Mono"/>
                          <a:sym typeface="Roboto Mono"/>
                        </a:rPr>
                        <a:t>  right = null</a:t>
                      </a:r>
                      <a:endParaRPr sz="5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467" name="Google Shape;467;p50"/>
          <p:cNvGraphicFramePr/>
          <p:nvPr/>
        </p:nvGraphicFramePr>
        <p:xfrm>
          <a:off x="1960725" y="260625"/>
          <a:ext cx="3000000" cy="3000000"/>
        </p:xfrm>
        <a:graphic>
          <a:graphicData uri="http://schemas.openxmlformats.org/drawingml/2006/table">
            <a:tbl>
              <a:tblPr>
                <a:noFill/>
                <a:tableStyleId>{F29DAB2E-7A2E-4B30-A63D-A3E22F2B7B69}</a:tableStyleId>
              </a:tblPr>
              <a:tblGrid>
                <a:gridCol w="382850"/>
                <a:gridCol w="1010675"/>
              </a:tblGrid>
              <a:tr h="58315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@A</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BSTMap</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root = @B</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size = 6</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comparator =</a:t>
                      </a:r>
                      <a:endParaRPr sz="5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500"/>
                        <a:buFont typeface="Arial"/>
                        <a:buNone/>
                      </a:pPr>
                      <a:r>
                        <a:rPr lang="en" sz="500" u="none" cap="none" strike="noStrike">
                          <a:latin typeface="Roboto Mono"/>
                          <a:ea typeface="Roboto Mono"/>
                          <a:cs typeface="Roboto Mono"/>
                          <a:sym typeface="Roboto Mono"/>
                        </a:rPr>
                        <a:t>   String::compare</a:t>
                      </a:r>
                      <a:endParaRPr sz="500" u="none" cap="none" strike="noStrike">
                        <a:latin typeface="Roboto Mono"/>
                        <a:ea typeface="Roboto Mono"/>
                        <a:cs typeface="Roboto Mono"/>
                        <a:sym typeface="Roboto Mono"/>
                      </a:endParaRPr>
                    </a:p>
                  </a:txBody>
                  <a:tcPr marT="91425" marB="91425" marR="91425" marL="91425"/>
                </a:tc>
              </a:tr>
            </a:tbl>
          </a:graphicData>
        </a:graphic>
      </p:graphicFrame>
      <p:sp>
        <p:nvSpPr>
          <p:cNvPr id="468" name="Google Shape;468;p50"/>
          <p:cNvSpPr/>
          <p:nvPr/>
        </p:nvSpPr>
        <p:spPr>
          <a:xfrm>
            <a:off x="3135607" y="1351575"/>
            <a:ext cx="433800" cy="4386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469" name="Google Shape;469;p50"/>
          <p:cNvSpPr/>
          <p:nvPr/>
        </p:nvSpPr>
        <p:spPr>
          <a:xfrm>
            <a:off x="2701503" y="200957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70" name="Google Shape;470;p50"/>
          <p:cNvSpPr/>
          <p:nvPr/>
        </p:nvSpPr>
        <p:spPr>
          <a:xfrm>
            <a:off x="3569710" y="2009576"/>
            <a:ext cx="433800" cy="438600"/>
          </a:xfrm>
          <a:prstGeom prst="ellipse">
            <a:avLst/>
          </a:prstGeom>
          <a:solidFill>
            <a:srgbClr val="CFE2F3"/>
          </a:solidFill>
          <a:ln cap="flat" cmpd="sng" w="3810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000000"/>
                </a:solidFill>
                <a:latin typeface="Arial"/>
                <a:ea typeface="Arial"/>
                <a:cs typeface="Arial"/>
                <a:sym typeface="Arial"/>
              </a:rPr>
              <a:t>65</a:t>
            </a:r>
            <a:endParaRPr b="1" i="0" sz="800" u="none" cap="none" strike="noStrike">
              <a:solidFill>
                <a:srgbClr val="000000"/>
              </a:solidFill>
              <a:latin typeface="Arial"/>
              <a:ea typeface="Arial"/>
              <a:cs typeface="Arial"/>
              <a:sym typeface="Arial"/>
            </a:endParaRPr>
          </a:p>
        </p:txBody>
      </p:sp>
      <p:sp>
        <p:nvSpPr>
          <p:cNvPr id="471" name="Google Shape;471;p50"/>
          <p:cNvSpPr/>
          <p:nvPr/>
        </p:nvSpPr>
        <p:spPr>
          <a:xfrm>
            <a:off x="2267400"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72" name="Google Shape;472;p50"/>
          <p:cNvSpPr/>
          <p:nvPr/>
        </p:nvSpPr>
        <p:spPr>
          <a:xfrm>
            <a:off x="4003813"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73" name="Google Shape;473;p50"/>
          <p:cNvSpPr/>
          <p:nvPr/>
        </p:nvSpPr>
        <p:spPr>
          <a:xfrm>
            <a:off x="2901511"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74" name="Google Shape;474;p50"/>
          <p:cNvSpPr/>
          <p:nvPr/>
        </p:nvSpPr>
        <p:spPr>
          <a:xfrm>
            <a:off x="3452662" y="2777916"/>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75" name="Google Shape;475;p50"/>
          <p:cNvCxnSpPr>
            <a:stCxn id="468" idx="4"/>
            <a:endCxn id="469" idx="0"/>
          </p:cNvCxnSpPr>
          <p:nvPr/>
        </p:nvCxnSpPr>
        <p:spPr>
          <a:xfrm flipH="1">
            <a:off x="29184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76" name="Google Shape;476;p50"/>
          <p:cNvCxnSpPr>
            <a:stCxn id="468" idx="4"/>
            <a:endCxn id="470" idx="0"/>
          </p:cNvCxnSpPr>
          <p:nvPr/>
        </p:nvCxnSpPr>
        <p:spPr>
          <a:xfrm>
            <a:off x="3352507" y="1790175"/>
            <a:ext cx="434100" cy="219300"/>
          </a:xfrm>
          <a:prstGeom prst="straightConnector1">
            <a:avLst/>
          </a:prstGeom>
          <a:noFill/>
          <a:ln cap="flat" cmpd="sng" w="19050">
            <a:solidFill>
              <a:srgbClr val="000000"/>
            </a:solidFill>
            <a:prstDash val="solid"/>
            <a:round/>
            <a:headEnd len="sm" w="sm" type="none"/>
            <a:tailEnd len="sm" w="sm" type="none"/>
          </a:ln>
        </p:spPr>
      </p:cxnSp>
      <p:cxnSp>
        <p:nvCxnSpPr>
          <p:cNvPr id="477" name="Google Shape;477;p50"/>
          <p:cNvCxnSpPr>
            <a:stCxn id="469" idx="4"/>
            <a:endCxn id="471" idx="0"/>
          </p:cNvCxnSpPr>
          <p:nvPr/>
        </p:nvCxnSpPr>
        <p:spPr>
          <a:xfrm flipH="1">
            <a:off x="2484303" y="2448176"/>
            <a:ext cx="434100" cy="329700"/>
          </a:xfrm>
          <a:prstGeom prst="straightConnector1">
            <a:avLst/>
          </a:prstGeom>
          <a:noFill/>
          <a:ln cap="flat" cmpd="sng" w="19050">
            <a:solidFill>
              <a:srgbClr val="000000"/>
            </a:solidFill>
            <a:prstDash val="solid"/>
            <a:round/>
            <a:headEnd len="sm" w="sm" type="none"/>
            <a:tailEnd len="sm" w="sm" type="none"/>
          </a:ln>
        </p:spPr>
      </p:cxnSp>
      <p:cxnSp>
        <p:nvCxnSpPr>
          <p:cNvPr id="478" name="Google Shape;478;p50"/>
          <p:cNvCxnSpPr>
            <a:stCxn id="469" idx="4"/>
            <a:endCxn id="473" idx="0"/>
          </p:cNvCxnSpPr>
          <p:nvPr/>
        </p:nvCxnSpPr>
        <p:spPr>
          <a:xfrm>
            <a:off x="2918403" y="2448176"/>
            <a:ext cx="200100" cy="329700"/>
          </a:xfrm>
          <a:prstGeom prst="straightConnector1">
            <a:avLst/>
          </a:prstGeom>
          <a:noFill/>
          <a:ln cap="flat" cmpd="sng" w="19050">
            <a:solidFill>
              <a:srgbClr val="000000"/>
            </a:solidFill>
            <a:prstDash val="solid"/>
            <a:round/>
            <a:headEnd len="sm" w="sm" type="none"/>
            <a:tailEnd len="sm" w="sm" type="none"/>
          </a:ln>
        </p:spPr>
      </p:cxnSp>
      <p:cxnSp>
        <p:nvCxnSpPr>
          <p:cNvPr id="479" name="Google Shape;479;p50"/>
          <p:cNvCxnSpPr>
            <a:stCxn id="470" idx="4"/>
            <a:endCxn id="474" idx="0"/>
          </p:cNvCxnSpPr>
          <p:nvPr/>
        </p:nvCxnSpPr>
        <p:spPr>
          <a:xfrm flipH="1">
            <a:off x="3669610" y="2448176"/>
            <a:ext cx="117000" cy="329700"/>
          </a:xfrm>
          <a:prstGeom prst="straightConnector1">
            <a:avLst/>
          </a:prstGeom>
          <a:noFill/>
          <a:ln cap="flat" cmpd="sng" w="19050">
            <a:solidFill>
              <a:srgbClr val="000000"/>
            </a:solidFill>
            <a:prstDash val="solid"/>
            <a:round/>
            <a:headEnd len="sm" w="sm" type="none"/>
            <a:tailEnd len="sm" w="sm" type="none"/>
          </a:ln>
        </p:spPr>
      </p:cxnSp>
      <p:cxnSp>
        <p:nvCxnSpPr>
          <p:cNvPr id="480" name="Google Shape;480;p50"/>
          <p:cNvCxnSpPr>
            <a:stCxn id="470" idx="4"/>
            <a:endCxn id="472" idx="0"/>
          </p:cNvCxnSpPr>
          <p:nvPr/>
        </p:nvCxnSpPr>
        <p:spPr>
          <a:xfrm>
            <a:off x="3786610" y="2448176"/>
            <a:ext cx="434100" cy="329700"/>
          </a:xfrm>
          <a:prstGeom prst="straightConnector1">
            <a:avLst/>
          </a:prstGeom>
          <a:noFill/>
          <a:ln cap="flat" cmpd="sng" w="19050">
            <a:solidFill>
              <a:srgbClr val="000000"/>
            </a:solidFill>
            <a:prstDash val="solid"/>
            <a:round/>
            <a:headEnd len="sm" w="sm" type="none"/>
            <a:tailEnd len="sm" w="sm" type="none"/>
          </a:ln>
        </p:spPr>
      </p:cxnSp>
      <p:sp>
        <p:nvSpPr>
          <p:cNvPr id="481" name="Google Shape;481;p50"/>
          <p:cNvSpPr/>
          <p:nvPr/>
        </p:nvSpPr>
        <p:spPr>
          <a:xfrm>
            <a:off x="3895287" y="3546174"/>
            <a:ext cx="433800" cy="4386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482" name="Google Shape;482;p50"/>
          <p:cNvCxnSpPr>
            <a:endCxn id="481" idx="0"/>
          </p:cNvCxnSpPr>
          <p:nvPr/>
        </p:nvCxnSpPr>
        <p:spPr>
          <a:xfrm>
            <a:off x="3678387" y="3216774"/>
            <a:ext cx="433800" cy="329400"/>
          </a:xfrm>
          <a:prstGeom prst="straightConnector1">
            <a:avLst/>
          </a:prstGeom>
          <a:noFill/>
          <a:ln cap="flat" cmpd="sng" w="19050">
            <a:solidFill>
              <a:srgbClr val="000000"/>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1"/>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a:t>
            </a:r>
            <a:r>
              <a:rPr b="1" i="0" lang="en" sz="600" u="none" cap="none" strike="noStrike">
                <a:solidFill>
                  <a:srgbClr val="FF0000"/>
                </a:solidFill>
                <a:latin typeface="Roboto Mono"/>
                <a:ea typeface="Roboto Mono"/>
                <a:cs typeface="Roboto Mono"/>
                <a:sym typeface="Roboto Mono"/>
              </a:rPr>
              <a:t>else if (compared &lt; 0){</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System.out.println("Calling remove on right child: &lt;" + node.key + ", " + node.value + "&gt;");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keyToRemove);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488" name="Google Shape;488;p51"/>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489" name="Google Shape;489;p51"/>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490" name="Google Shape;490;p51"/>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65</a:t>
            </a:r>
            <a:endParaRPr b="0" i="0" sz="800" u="none" cap="none" strike="noStrike">
              <a:solidFill>
                <a:srgbClr val="000000"/>
              </a:solidFill>
              <a:latin typeface="Arial"/>
              <a:ea typeface="Arial"/>
              <a:cs typeface="Arial"/>
              <a:sym typeface="Arial"/>
            </a:endParaRPr>
          </a:p>
        </p:txBody>
      </p:sp>
      <p:sp>
        <p:nvSpPr>
          <p:cNvPr id="491" name="Google Shape;491;p51"/>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492" name="Google Shape;492;p51"/>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493" name="Google Shape;493;p51"/>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494" name="Google Shape;494;p51"/>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495" name="Google Shape;495;p51"/>
          <p:cNvCxnSpPr>
            <a:stCxn id="488" idx="4"/>
            <a:endCxn id="489"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6" name="Google Shape;496;p51"/>
          <p:cNvCxnSpPr>
            <a:stCxn id="488" idx="4"/>
            <a:endCxn id="490"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497" name="Google Shape;497;p51"/>
          <p:cNvCxnSpPr>
            <a:stCxn id="489" idx="4"/>
            <a:endCxn id="491"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498" name="Google Shape;498;p51"/>
          <p:cNvCxnSpPr>
            <a:stCxn id="489" idx="4"/>
            <a:endCxn id="493"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499" name="Google Shape;499;p51"/>
          <p:cNvCxnSpPr>
            <a:stCxn id="490" idx="4"/>
            <a:endCxn id="494"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00" name="Google Shape;500;p51"/>
          <p:cNvCxnSpPr>
            <a:stCxn id="490" idx="4"/>
            <a:endCxn id="492"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01" name="Google Shape;501;p51"/>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02" name="Google Shape;502;p51"/>
          <p:cNvCxnSpPr>
            <a:endCxn id="501"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03" name="Google Shape;503;p51"/>
          <p:cNvGraphicFramePr/>
          <p:nvPr/>
        </p:nvGraphicFramePr>
        <p:xfrm>
          <a:off x="383750" y="3999500"/>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04" name="Google Shape;504;p51"/>
          <p:cNvGraphicFramePr/>
          <p:nvPr/>
        </p:nvGraphicFramePr>
        <p:xfrm>
          <a:off x="2401938" y="2475575"/>
          <a:ext cx="3000000" cy="3000000"/>
        </p:xfrm>
        <a:graphic>
          <a:graphicData uri="http://schemas.openxmlformats.org/drawingml/2006/table">
            <a:tbl>
              <a:tblPr>
                <a:noFill/>
                <a:tableStyleId>{F29DAB2E-7A2E-4B30-A63D-A3E22F2B7B69}</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65</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3</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05" name="Google Shape;505;p51"/>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06" name="Google Shape;506;p51"/>
          <p:cNvSpPr txBox="1"/>
          <p:nvPr/>
        </p:nvSpPr>
        <p:spPr>
          <a:xfrm>
            <a:off x="383750" y="186175"/>
            <a:ext cx="53247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call </a:t>
            </a:r>
            <a:r>
              <a:rPr b="0" i="0" lang="en" sz="1600" u="none" cap="none" strike="noStrike">
                <a:solidFill>
                  <a:srgbClr val="000000"/>
                </a:solidFill>
                <a:latin typeface="Roboto Mono"/>
                <a:ea typeface="Roboto Mono"/>
                <a:cs typeface="Roboto Mono"/>
                <a:sym typeface="Roboto Mono"/>
              </a:rPr>
              <a:t>removeRecursively</a:t>
            </a:r>
            <a:r>
              <a:rPr b="0" i="0" lang="en" sz="1600" u="none" cap="none" strike="noStrike">
                <a:solidFill>
                  <a:srgbClr val="000000"/>
                </a:solidFill>
                <a:latin typeface="Arial"/>
                <a:ea typeface="Arial"/>
                <a:cs typeface="Arial"/>
                <a:sym typeface="Arial"/>
              </a:rPr>
              <a:t>, passing in the root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and the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that we wish to remove, 65. We determine the </a:t>
            </a:r>
            <a:r>
              <a:rPr b="0" i="0" lang="en" sz="1600" u="none" cap="none" strike="noStrike">
                <a:solidFill>
                  <a:srgbClr val="000000"/>
                </a:solidFill>
                <a:latin typeface="Roboto Mono"/>
                <a:ea typeface="Roboto Mono"/>
                <a:cs typeface="Roboto Mono"/>
                <a:sym typeface="Roboto Mono"/>
              </a:rPr>
              <a:t>keyToRemove</a:t>
            </a:r>
            <a:r>
              <a:rPr b="0" i="0" lang="en" sz="1600" u="none" cap="none" strike="noStrike">
                <a:solidFill>
                  <a:srgbClr val="000000"/>
                </a:solidFill>
                <a:latin typeface="Arial"/>
                <a:ea typeface="Arial"/>
                <a:cs typeface="Arial"/>
                <a:sym typeface="Arial"/>
              </a:rPr>
              <a:t> is greater than 40 and call the method again on the right child of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65.</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2"/>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Case: node with two children</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Get minimum from right subtree, then remove it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Node&lt;K, V&gt; nextLargest = nodeWithMinimumKey(node.right); //see method in our posted source code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node.key = nextLargest.key;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node.value = nextLargest.value;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Remove nextLargest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node.right = removeRecursively(node.right, node.key);</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12" name="Google Shape;512;p52"/>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13" name="Google Shape;513;p52"/>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14" name="Google Shape;514;p52"/>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15" name="Google Shape;515;p52"/>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16" name="Google Shape;516;p52"/>
          <p:cNvSpPr/>
          <p:nvPr/>
        </p:nvSpPr>
        <p:spPr>
          <a:xfrm>
            <a:off x="6811453"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17" name="Google Shape;517;p52"/>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18" name="Google Shape;518;p52"/>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19" name="Google Shape;519;p52"/>
          <p:cNvCxnSpPr>
            <a:stCxn id="512" idx="4"/>
            <a:endCxn id="513"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0" name="Google Shape;520;p52"/>
          <p:cNvCxnSpPr>
            <a:stCxn id="512" idx="4"/>
            <a:endCxn id="514"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21" name="Google Shape;521;p52"/>
          <p:cNvCxnSpPr>
            <a:stCxn id="513" idx="4"/>
            <a:endCxn id="515"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22" name="Google Shape;522;p52"/>
          <p:cNvCxnSpPr>
            <a:stCxn id="513" idx="4"/>
            <a:endCxn id="517"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23" name="Google Shape;523;p52"/>
          <p:cNvCxnSpPr>
            <a:stCxn id="514" idx="4"/>
            <a:endCxn id="518"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24" name="Google Shape;524;p52"/>
          <p:cNvCxnSpPr>
            <a:stCxn id="514" idx="4"/>
            <a:endCxn id="516"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25" name="Google Shape;525;p52"/>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26" name="Google Shape;526;p52"/>
          <p:cNvCxnSpPr>
            <a:endCxn id="52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27" name="Google Shape;527;p52"/>
          <p:cNvGraphicFramePr/>
          <p:nvPr/>
        </p:nvGraphicFramePr>
        <p:xfrm>
          <a:off x="383750" y="3999500"/>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28" name="Google Shape;528;p52"/>
          <p:cNvGraphicFramePr/>
          <p:nvPr/>
        </p:nvGraphicFramePr>
        <p:xfrm>
          <a:off x="383750" y="2445225"/>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29" name="Google Shape;529;p52"/>
          <p:cNvGraphicFramePr/>
          <p:nvPr/>
        </p:nvGraphicFramePr>
        <p:xfrm>
          <a:off x="2401938" y="2475575"/>
          <a:ext cx="3000000" cy="3000000"/>
        </p:xfrm>
        <a:graphic>
          <a:graphicData uri="http://schemas.openxmlformats.org/drawingml/2006/table">
            <a:tbl>
              <a:tblPr>
                <a:noFill/>
                <a:tableStyleId>{F29DAB2E-7A2E-4B30-A63D-A3E22F2B7B69}</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key = </a:t>
                      </a:r>
                      <a:r>
                        <a:rPr b="1" lang="en" sz="800" u="none" cap="none" strike="sngStrike">
                          <a:solidFill>
                            <a:srgbClr val="FF0000"/>
                          </a:solidFill>
                          <a:latin typeface="Roboto Mono"/>
                          <a:ea typeface="Roboto Mono"/>
                          <a:cs typeface="Roboto Mono"/>
                          <a:sym typeface="Roboto Mono"/>
                        </a:rPr>
                        <a:t>65</a:t>
                      </a:r>
                      <a:r>
                        <a:rPr b="1" lang="en" sz="800" u="none" cap="none" strike="noStrike">
                          <a:solidFill>
                            <a:srgbClr val="FF0000"/>
                          </a:solidFill>
                          <a:latin typeface="Roboto Mono"/>
                          <a:ea typeface="Roboto Mono"/>
                          <a:cs typeface="Roboto Mono"/>
                          <a:sym typeface="Roboto Mono"/>
                        </a:rPr>
                        <a:t> 68</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FF0000"/>
                          </a:solidFill>
                          <a:latin typeface="Roboto Mono"/>
                          <a:ea typeface="Roboto Mono"/>
                          <a:cs typeface="Roboto Mono"/>
                          <a:sym typeface="Roboto Mono"/>
                        </a:rPr>
                        <a:t>  value = </a:t>
                      </a:r>
                      <a:r>
                        <a:rPr b="1" lang="en" sz="800" u="none" cap="none" strike="sngStrike">
                          <a:solidFill>
                            <a:srgbClr val="FF0000"/>
                          </a:solidFill>
                          <a:latin typeface="Roboto Mono"/>
                          <a:ea typeface="Roboto Mono"/>
                          <a:cs typeface="Roboto Mono"/>
                          <a:sym typeface="Roboto Mono"/>
                        </a:rPr>
                        <a:t>3</a:t>
                      </a:r>
                      <a:r>
                        <a:rPr b="1" lang="en" sz="800" u="none" cap="none" strike="noStrike">
                          <a:solidFill>
                            <a:srgbClr val="FF0000"/>
                          </a:solidFill>
                          <a:latin typeface="Roboto Mono"/>
                          <a:ea typeface="Roboto Mono"/>
                          <a:cs typeface="Roboto Mono"/>
                          <a:sym typeface="Roboto Mono"/>
                        </a:rPr>
                        <a:t> 7</a:t>
                      </a:r>
                      <a:endParaRPr b="1" sz="8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30" name="Google Shape;530;p52"/>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31" name="Google Shape;531;p52"/>
          <p:cNvSpPr txBox="1"/>
          <p:nvPr/>
        </p:nvSpPr>
        <p:spPr>
          <a:xfrm>
            <a:off x="383750" y="186175"/>
            <a:ext cx="5438700" cy="11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We found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65. We then find the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the minimum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in the right subtree n</a:t>
            </a:r>
            <a:r>
              <a:rPr b="0" i="0" lang="en" sz="1300" u="none" cap="none" strike="noStrike">
                <a:solidFill>
                  <a:srgbClr val="000000"/>
                </a:solidFill>
                <a:latin typeface="Roboto Mono"/>
                <a:ea typeface="Roboto Mono"/>
                <a:cs typeface="Roboto Mono"/>
                <a:sym typeface="Roboto Mono"/>
              </a:rPr>
              <a:t>ode</a:t>
            </a:r>
            <a:r>
              <a:rPr b="0" i="0" lang="en" sz="1300" u="none" cap="none" strike="noStrike">
                <a:solidFill>
                  <a:srgbClr val="000000"/>
                </a:solidFill>
                <a:latin typeface="Arial"/>
                <a:ea typeface="Arial"/>
                <a:cs typeface="Arial"/>
                <a:sym typeface="Arial"/>
              </a:rPr>
              <a:t>, which has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We do a deep copy to replace the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and </a:t>
            </a:r>
            <a:r>
              <a:rPr b="0" i="0" lang="en" sz="1300" u="none" cap="none" strike="noStrike">
                <a:solidFill>
                  <a:srgbClr val="000000"/>
                </a:solidFill>
                <a:latin typeface="Roboto Mono"/>
                <a:ea typeface="Roboto Mono"/>
                <a:cs typeface="Roboto Mono"/>
                <a:sym typeface="Roboto Mono"/>
              </a:rPr>
              <a:t>value</a:t>
            </a:r>
            <a:r>
              <a:rPr b="0" i="0" lang="en" sz="1300" u="none" cap="none" strike="noStrike">
                <a:solidFill>
                  <a:srgbClr val="000000"/>
                </a:solidFill>
                <a:latin typeface="Arial"/>
                <a:ea typeface="Arial"/>
                <a:cs typeface="Arial"/>
                <a:sym typeface="Arial"/>
              </a:rPr>
              <a:t> of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this minimum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’s fields. We then call </a:t>
            </a:r>
            <a:r>
              <a:rPr b="0" i="0" lang="en" sz="1300" u="none" cap="none" strike="noStrike">
                <a:solidFill>
                  <a:srgbClr val="000000"/>
                </a:solidFill>
                <a:latin typeface="Roboto Mono"/>
                <a:ea typeface="Roboto Mono"/>
                <a:cs typeface="Roboto Mono"/>
                <a:sym typeface="Roboto Mono"/>
              </a:rPr>
              <a:t>removeRecursively</a:t>
            </a:r>
            <a:r>
              <a:rPr b="0" i="0" lang="en" sz="1300" u="none" cap="none" strike="noStrike">
                <a:solidFill>
                  <a:srgbClr val="000000"/>
                </a:solidFill>
                <a:latin typeface="Arial"/>
                <a:ea typeface="Arial"/>
                <a:cs typeface="Arial"/>
                <a:sym typeface="Arial"/>
              </a:rPr>
              <a:t> on the right child, the other </a:t>
            </a:r>
            <a:r>
              <a:rPr b="0" i="0" lang="en" sz="1300" u="none" cap="none" strike="noStrike">
                <a:solidFill>
                  <a:srgbClr val="000000"/>
                </a:solidFill>
                <a:latin typeface="Roboto Mono"/>
                <a:ea typeface="Roboto Mono"/>
                <a:cs typeface="Roboto Mono"/>
                <a:sym typeface="Roboto Mono"/>
              </a:rPr>
              <a:t>Node</a:t>
            </a:r>
            <a:r>
              <a:rPr b="0" i="0" lang="en" sz="1300" u="none" cap="none" strike="noStrike">
                <a:solidFill>
                  <a:srgbClr val="000000"/>
                </a:solidFill>
                <a:latin typeface="Arial"/>
                <a:ea typeface="Arial"/>
                <a:cs typeface="Arial"/>
                <a:sym typeface="Arial"/>
              </a:rPr>
              <a:t> with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 68 (which also happens to be the minimum we just found),  and the </a:t>
            </a:r>
            <a:r>
              <a:rPr b="0" i="0" lang="en" sz="1300" u="none" cap="none" strike="noStrike">
                <a:solidFill>
                  <a:srgbClr val="000000"/>
                </a:solidFill>
                <a:latin typeface="Roboto Mono"/>
                <a:ea typeface="Roboto Mono"/>
                <a:cs typeface="Roboto Mono"/>
                <a:sym typeface="Roboto Mono"/>
              </a:rPr>
              <a:t>keyToRemove</a:t>
            </a:r>
            <a:r>
              <a:rPr b="0" i="0" lang="en" sz="1300" u="none" cap="none" strike="noStrike">
                <a:solidFill>
                  <a:srgbClr val="000000"/>
                </a:solidFill>
                <a:latin typeface="Arial"/>
                <a:ea typeface="Arial"/>
                <a:cs typeface="Arial"/>
                <a:sym typeface="Arial"/>
              </a:rPr>
              <a:t>, 68, to remove the now “duplicate” </a:t>
            </a:r>
            <a:r>
              <a:rPr b="0" i="0" lang="en" sz="1300" u="none" cap="none" strike="noStrike">
                <a:solidFill>
                  <a:srgbClr val="000000"/>
                </a:solidFill>
                <a:latin typeface="Roboto Mono"/>
                <a:ea typeface="Roboto Mono"/>
                <a:cs typeface="Roboto Mono"/>
                <a:sym typeface="Roboto Mono"/>
              </a:rPr>
              <a:t>key</a:t>
            </a:r>
            <a:r>
              <a:rPr b="0" i="0" lang="en" sz="1300" u="none" cap="none" strike="noStrike">
                <a:solidFill>
                  <a:srgbClr val="000000"/>
                </a:solidFill>
                <a:latin typeface="Arial"/>
                <a:ea typeface="Arial"/>
                <a:cs typeface="Arial"/>
                <a:sym typeface="Arial"/>
              </a:rPr>
              <a:t>.</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else {</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FF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 if (node.left == null){</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return node.right;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1" i="0" lang="en" sz="600" u="none" cap="none" strike="noStrike">
                <a:solidFill>
                  <a:srgbClr val="FF0000"/>
                </a:solidFill>
                <a:latin typeface="Roboto Mono"/>
                <a:ea typeface="Roboto Mono"/>
                <a:cs typeface="Roboto Mono"/>
                <a:sym typeface="Roboto Mono"/>
              </a:rPr>
              <a:t>      } </a:t>
            </a:r>
            <a:r>
              <a:rPr b="0" i="0" lang="en" sz="600" u="none" cap="none" strike="noStrike">
                <a:solidFill>
                  <a:srgbClr val="000000"/>
                </a:solidFill>
                <a:latin typeface="Roboto Mono"/>
                <a:ea typeface="Roboto Mono"/>
                <a:cs typeface="Roboto Mono"/>
                <a:sym typeface="Roboto Mono"/>
              </a:rPr>
              <a:t>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return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37" name="Google Shape;537;p53"/>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38" name="Google Shape;538;p53"/>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39" name="Google Shape;539;p53"/>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40" name="Google Shape;540;p53"/>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41" name="Google Shape;541;p53"/>
          <p:cNvSpPr/>
          <p:nvPr/>
        </p:nvSpPr>
        <p:spPr>
          <a:xfrm>
            <a:off x="6811453" y="868611"/>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42" name="Google Shape;542;p53"/>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43" name="Google Shape;543;p53"/>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44" name="Google Shape;544;p53"/>
          <p:cNvCxnSpPr>
            <a:stCxn id="537" idx="4"/>
            <a:endCxn id="53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5" name="Google Shape;545;p53"/>
          <p:cNvCxnSpPr>
            <a:stCxn id="537" idx="4"/>
            <a:endCxn id="53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46" name="Google Shape;546;p53"/>
          <p:cNvCxnSpPr>
            <a:stCxn id="538" idx="4"/>
            <a:endCxn id="54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47" name="Google Shape;547;p53"/>
          <p:cNvCxnSpPr>
            <a:stCxn id="538" idx="4"/>
            <a:endCxn id="542"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48" name="Google Shape;548;p53"/>
          <p:cNvCxnSpPr>
            <a:stCxn id="539" idx="4"/>
            <a:endCxn id="543"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cxnSp>
        <p:nvCxnSpPr>
          <p:cNvPr id="549" name="Google Shape;549;p53"/>
          <p:cNvCxnSpPr>
            <a:stCxn id="539" idx="4"/>
            <a:endCxn id="541" idx="0"/>
          </p:cNvCxnSpPr>
          <p:nvPr/>
        </p:nvCxnSpPr>
        <p:spPr>
          <a:xfrm>
            <a:off x="6687790" y="680869"/>
            <a:ext cx="247200" cy="187800"/>
          </a:xfrm>
          <a:prstGeom prst="straightConnector1">
            <a:avLst/>
          </a:prstGeom>
          <a:noFill/>
          <a:ln cap="flat" cmpd="sng" w="19050">
            <a:solidFill>
              <a:srgbClr val="000000"/>
            </a:solidFill>
            <a:prstDash val="solid"/>
            <a:round/>
            <a:headEnd len="sm" w="sm" type="none"/>
            <a:tailEnd len="sm" w="sm" type="none"/>
          </a:ln>
        </p:spPr>
      </p:cxnSp>
      <p:sp>
        <p:nvSpPr>
          <p:cNvPr id="550" name="Google Shape;550;p53"/>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51" name="Google Shape;551;p53"/>
          <p:cNvCxnSpPr>
            <a:endCxn id="550"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52" name="Google Shape;552;p53"/>
          <p:cNvGraphicFramePr/>
          <p:nvPr/>
        </p:nvGraphicFramePr>
        <p:xfrm>
          <a:off x="2401938" y="2475575"/>
          <a:ext cx="3000000" cy="3000000"/>
        </p:xfrm>
        <a:graphic>
          <a:graphicData uri="http://schemas.openxmlformats.org/drawingml/2006/table">
            <a:tbl>
              <a:tblPr>
                <a:noFill/>
                <a:tableStyleId>{F29DAB2E-7A2E-4B30-A63D-A3E22F2B7B69}</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@H</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@H</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graphicFrame>
        <p:nvGraphicFramePr>
          <p:cNvPr id="553" name="Google Shape;553;p53"/>
          <p:cNvGraphicFramePr/>
          <p:nvPr/>
        </p:nvGraphicFramePr>
        <p:xfrm>
          <a:off x="383750" y="3999500"/>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54" name="Google Shape;554;p53"/>
          <p:cNvGraphicFramePr/>
          <p:nvPr/>
        </p:nvGraphicFramePr>
        <p:xfrm>
          <a:off x="383750" y="2445225"/>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@A.removeRecursively(@D,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55" name="Google Shape;555;p53"/>
          <p:cNvGraphicFramePr/>
          <p:nvPr/>
        </p:nvGraphicFramePr>
        <p:xfrm>
          <a:off x="383750" y="1810975"/>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@H</a:t>
                      </a:r>
                      <a:r>
                        <a:rPr lang="en" sz="700" u="none" cap="none" strike="noStrike">
                          <a:latin typeface="Roboto Mono"/>
                          <a:ea typeface="Roboto Mono"/>
                          <a:cs typeface="Roboto Mono"/>
                          <a:sym typeface="Roboto Mono"/>
                        </a:rPr>
                        <a:t>, 68)</a:t>
                      </a:r>
                      <a:endParaRPr sz="800" u="none" cap="none" strike="noStrike">
                        <a:latin typeface="Roboto Mono"/>
                        <a:ea typeface="Roboto Mono"/>
                        <a:cs typeface="Roboto Mono"/>
                        <a:sym typeface="Roboto Mono"/>
                      </a:endParaRPr>
                    </a:p>
                  </a:txBody>
                  <a:tcPr marT="91425" marB="91425" marR="91425" marL="91425"/>
                </a:tc>
                <a:tc hMerge="1"/>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null</a:t>
                      </a:r>
                      <a:endParaRPr sz="800" u="none" cap="none" strike="noStrike">
                        <a:latin typeface="Roboto Mono"/>
                        <a:ea typeface="Roboto Mono"/>
                        <a:cs typeface="Roboto Mono"/>
                        <a:sym typeface="Roboto Mono"/>
                      </a:endParaRPr>
                    </a:p>
                  </a:txBody>
                  <a:tcPr marT="91425" marB="91425" marR="91425" marL="91425">
                    <a:solidFill>
                      <a:srgbClr val="FCE5CD"/>
                    </a:solidFill>
                  </a:tcPr>
                </a:tc>
                <a:tc hMerge="1"/>
              </a:tr>
            </a:tbl>
          </a:graphicData>
        </a:graphic>
      </p:graphicFrame>
      <p:sp>
        <p:nvSpPr>
          <p:cNvPr id="556" name="Google Shape;556;p53"/>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57" name="Google Shape;557;p53"/>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We found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68. It’s left child is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so we return its right child, which also happens to be </a:t>
            </a:r>
            <a:r>
              <a:rPr b="0" i="0" lang="en" sz="1600" u="none" cap="none" strike="noStrike">
                <a:solidFill>
                  <a:srgbClr val="000000"/>
                </a:solidFill>
                <a:latin typeface="Roboto Mono"/>
                <a:ea typeface="Roboto Mono"/>
                <a:cs typeface="Roboto Mono"/>
                <a:sym typeface="Roboto Mono"/>
              </a:rPr>
              <a:t>null</a:t>
            </a:r>
            <a:r>
              <a:rPr b="0" i="0" lang="en"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PA7</a:t>
            </a:r>
            <a:endParaRPr/>
          </a:p>
        </p:txBody>
      </p:sp>
      <p:sp>
        <p:nvSpPr>
          <p:cNvPr id="186" name="Google Shape;186;p27"/>
          <p:cNvSpPr txBox="1"/>
          <p:nvPr>
            <p:ph idx="1" type="body"/>
          </p:nvPr>
        </p:nvSpPr>
        <p:spPr>
          <a:xfrm>
            <a:off x="819150" y="1661200"/>
            <a:ext cx="6729600" cy="2448000"/>
          </a:xfrm>
          <a:prstGeom prst="rect">
            <a:avLst/>
          </a:prstGeom>
        </p:spPr>
        <p:txBody>
          <a:bodyPr anchorCtr="0" anchor="t" bIns="91425" lIns="91425" spcFirstLastPara="1" rIns="91425" wrap="square" tIns="91425">
            <a:noAutofit/>
          </a:bodyPr>
          <a:lstStyle/>
          <a:p>
            <a:pPr indent="-323850" lvl="0" marL="457200" rtl="0" algn="l">
              <a:lnSpc>
                <a:spcPct val="120000"/>
              </a:lnSpc>
              <a:spcBef>
                <a:spcPts val="0"/>
              </a:spcBef>
              <a:spcAft>
                <a:spcPts val="0"/>
              </a:spcAft>
              <a:buSzPts val="1500"/>
              <a:buChar char="●"/>
            </a:pPr>
            <a:r>
              <a:rPr lang="en" sz="1500">
                <a:highlight>
                  <a:srgbClr val="FFFFFF"/>
                </a:highlight>
              </a:rPr>
              <a:t>Part I: An Implementation of </a:t>
            </a:r>
            <a:r>
              <a:rPr lang="en" sz="1500">
                <a:highlight>
                  <a:srgbClr val="FFFFFF"/>
                </a:highlight>
                <a:latin typeface="Roboto Mono"/>
                <a:ea typeface="Roboto Mono"/>
                <a:cs typeface="Roboto Mono"/>
                <a:sym typeface="Roboto Mono"/>
              </a:rPr>
              <a:t>DefaultMap</a:t>
            </a:r>
            <a:endParaRPr sz="1500">
              <a:highlight>
                <a:srgbClr val="FFFFFF"/>
              </a:highlight>
              <a:latin typeface="Roboto Mono"/>
              <a:ea typeface="Roboto Mono"/>
              <a:cs typeface="Roboto Mono"/>
              <a:sym typeface="Roboto Mono"/>
            </a:endParaRPr>
          </a:p>
          <a:p>
            <a:pPr indent="-323850" lvl="1" marL="914400" rtl="0" algn="l">
              <a:lnSpc>
                <a:spcPct val="120000"/>
              </a:lnSpc>
              <a:spcBef>
                <a:spcPts val="0"/>
              </a:spcBef>
              <a:spcAft>
                <a:spcPts val="0"/>
              </a:spcAft>
              <a:buSzPts val="1500"/>
              <a:buFont typeface="Arial"/>
              <a:buChar char="○"/>
            </a:pPr>
            <a:r>
              <a:rPr lang="en" sz="1500">
                <a:highlight>
                  <a:srgbClr val="FFFFFF"/>
                </a:highlight>
              </a:rPr>
              <a:t>Given the interface </a:t>
            </a:r>
            <a:r>
              <a:rPr lang="en" sz="1500">
                <a:highlight>
                  <a:srgbClr val="FFFFFF"/>
                </a:highlight>
                <a:latin typeface="Roboto Mono"/>
                <a:ea typeface="Roboto Mono"/>
                <a:cs typeface="Roboto Mono"/>
                <a:sym typeface="Roboto Mono"/>
              </a:rPr>
              <a:t>DefaultMap</a:t>
            </a:r>
            <a:r>
              <a:rPr lang="en" sz="1500">
                <a:highlight>
                  <a:srgbClr val="FFFFFF"/>
                </a:highlight>
              </a:rPr>
              <a:t>, implement</a:t>
            </a:r>
            <a:r>
              <a:rPr lang="en" sz="1500">
                <a:highlight>
                  <a:srgbClr val="FFFFFF"/>
                </a:highlight>
                <a:latin typeface="Roboto Mono"/>
                <a:ea typeface="Roboto Mono"/>
                <a:cs typeface="Roboto Mono"/>
                <a:sym typeface="Roboto Mono"/>
              </a:rPr>
              <a:t> BST.java</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Descriptions are given in the interface</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 FileSystem Filter</a:t>
            </a:r>
            <a:endParaRPr sz="1500">
              <a:highlight>
                <a:srgbClr val="FFFFFF"/>
              </a:highlight>
            </a:endParaRPr>
          </a:p>
          <a:p>
            <a:pPr indent="-323850" lvl="1" marL="914400" rtl="0" algn="l">
              <a:lnSpc>
                <a:spcPct val="120000"/>
              </a:lnSpc>
              <a:spcBef>
                <a:spcPts val="0"/>
              </a:spcBef>
              <a:spcAft>
                <a:spcPts val="0"/>
              </a:spcAft>
              <a:buSzPts val="1500"/>
              <a:buChar char="○"/>
            </a:pPr>
            <a:r>
              <a:rPr lang="en" sz="1500">
                <a:highlight>
                  <a:srgbClr val="FFFFFF"/>
                </a:highlight>
              </a:rPr>
              <a:t>Similar to PA6, you will create a file system that has </a:t>
            </a:r>
            <a:r>
              <a:rPr lang="en" sz="1500">
                <a:highlight>
                  <a:srgbClr val="FFFFFF"/>
                </a:highlight>
              </a:rPr>
              <a:t>specific</a:t>
            </a:r>
            <a:r>
              <a:rPr lang="en" sz="1500">
                <a:highlight>
                  <a:srgbClr val="FFFFFF"/>
                </a:highlight>
              </a:rPr>
              <a:t> methods for filtering through the files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Part III: Gradescope Questions</a:t>
            </a:r>
            <a:endParaRPr sz="1500">
              <a:highlight>
                <a:srgbClr val="FFFFFF"/>
              </a:highlight>
            </a:endParaRPr>
          </a:p>
          <a:p>
            <a:pPr indent="-323850" lvl="0" marL="457200" rtl="0" algn="l">
              <a:lnSpc>
                <a:spcPct val="120000"/>
              </a:lnSpc>
              <a:spcBef>
                <a:spcPts val="0"/>
              </a:spcBef>
              <a:spcAft>
                <a:spcPts val="0"/>
              </a:spcAft>
              <a:buSzPts val="1500"/>
              <a:buChar char="●"/>
            </a:pPr>
            <a:r>
              <a:rPr lang="en" sz="1500">
                <a:highlight>
                  <a:srgbClr val="FFFFFF"/>
                </a:highlight>
              </a:rPr>
              <a:t>Style</a:t>
            </a:r>
            <a:endParaRPr sz="1500">
              <a:highlight>
                <a:srgbClr val="FFFFFF"/>
              </a:highlight>
            </a:endParaRPr>
          </a:p>
          <a:p>
            <a:pPr indent="0" lvl="0" marL="0" rtl="0" algn="l">
              <a:lnSpc>
                <a:spcPct val="120000"/>
              </a:lnSpc>
              <a:spcBef>
                <a:spcPts val="400"/>
              </a:spcBef>
              <a:spcAft>
                <a:spcPts val="40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4"/>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63" name="Google Shape;563;p54"/>
          <p:cNvSpPr/>
          <p:nvPr/>
        </p:nvSpPr>
        <p:spPr>
          <a:xfrm>
            <a:off x="6316927" y="56175"/>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40</a:t>
            </a:r>
            <a:endParaRPr b="0" i="0" sz="800" u="none" cap="none" strike="noStrike">
              <a:solidFill>
                <a:srgbClr val="000000"/>
              </a:solidFill>
              <a:latin typeface="Arial"/>
              <a:ea typeface="Arial"/>
              <a:cs typeface="Arial"/>
              <a:sym typeface="Arial"/>
            </a:endParaRPr>
          </a:p>
        </p:txBody>
      </p:sp>
      <p:sp>
        <p:nvSpPr>
          <p:cNvPr id="564" name="Google Shape;564;p54"/>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65" name="Google Shape;565;p54"/>
          <p:cNvSpPr/>
          <p:nvPr/>
        </p:nvSpPr>
        <p:spPr>
          <a:xfrm>
            <a:off x="6564190" y="430969"/>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68</a:t>
            </a:r>
            <a:endParaRPr b="1" i="0" sz="800" u="none" cap="none" strike="noStrike">
              <a:solidFill>
                <a:srgbClr val="9900FF"/>
              </a:solidFill>
              <a:latin typeface="Arial"/>
              <a:ea typeface="Arial"/>
              <a:cs typeface="Arial"/>
              <a:sym typeface="Arial"/>
            </a:endParaRPr>
          </a:p>
        </p:txBody>
      </p:sp>
      <p:sp>
        <p:nvSpPr>
          <p:cNvPr id="566" name="Google Shape;566;p54"/>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67" name="Google Shape;567;p54"/>
          <p:cNvSpPr/>
          <p:nvPr/>
        </p:nvSpPr>
        <p:spPr>
          <a:xfrm>
            <a:off x="7172659" y="740284"/>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68" name="Google Shape;568;p54"/>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69" name="Google Shape;569;p54"/>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70" name="Google Shape;570;p54"/>
          <p:cNvCxnSpPr>
            <a:stCxn id="563" idx="4"/>
            <a:endCxn id="564"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71" name="Google Shape;571;p54"/>
          <p:cNvCxnSpPr>
            <a:stCxn id="563" idx="4"/>
            <a:endCxn id="565"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72" name="Google Shape;572;p54"/>
          <p:cNvCxnSpPr>
            <a:stCxn id="564" idx="4"/>
            <a:endCxn id="566"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73" name="Google Shape;573;p54"/>
          <p:cNvCxnSpPr>
            <a:stCxn id="564" idx="4"/>
            <a:endCxn id="568"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74" name="Google Shape;574;p54"/>
          <p:cNvCxnSpPr>
            <a:stCxn id="565" idx="4"/>
            <a:endCxn id="569"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75" name="Google Shape;575;p54"/>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76" name="Google Shape;576;p54"/>
          <p:cNvCxnSpPr>
            <a:endCxn id="575"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577" name="Google Shape;577;p54"/>
          <p:cNvGraphicFramePr/>
          <p:nvPr/>
        </p:nvGraphicFramePr>
        <p:xfrm>
          <a:off x="383750" y="3999500"/>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@A.removeRecursively(@B,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latin typeface="Roboto Mono"/>
                        <a:ea typeface="Roboto Mono"/>
                        <a:cs typeface="Roboto Mono"/>
                        <a:sym typeface="Roboto Mono"/>
                      </a:endParaRPr>
                    </a:p>
                  </a:txBody>
                  <a:tcPr marT="91425" marB="91425" marR="91425" marL="91425"/>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a:t>
                      </a:r>
                      <a:endParaRPr sz="800" u="none" cap="none" strike="noStrike">
                        <a:latin typeface="Roboto Mono"/>
                        <a:ea typeface="Roboto Mono"/>
                        <a:cs typeface="Roboto Mono"/>
                        <a:sym typeface="Roboto Mono"/>
                      </a:endParaRPr>
                    </a:p>
                  </a:txBody>
                  <a:tcPr marT="91425" marB="91425" marR="91425" marL="91425"/>
                </a:tc>
                <a:tc hMerge="1"/>
              </a:tr>
            </a:tbl>
          </a:graphicData>
        </a:graphic>
      </p:graphicFrame>
      <p:graphicFrame>
        <p:nvGraphicFramePr>
          <p:cNvPr id="578" name="Google Shape;578;p54"/>
          <p:cNvGraphicFramePr/>
          <p:nvPr/>
        </p:nvGraphicFramePr>
        <p:xfrm>
          <a:off x="383750" y="2445225"/>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@D</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.key</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68</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.value</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7</a:t>
                      </a:r>
                      <a:endParaRPr sz="800" u="none" cap="none" strike="noStrike">
                        <a:latin typeface="Roboto Mono"/>
                        <a:ea typeface="Roboto Mono"/>
                        <a:cs typeface="Roboto Mono"/>
                        <a:sym typeface="Roboto Mono"/>
                      </a:endParaRPr>
                    </a:p>
                  </a:txBody>
                  <a:tcPr marT="91425" marB="91425" marR="91425" marL="91425"/>
                </a:tc>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null</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579" name="Google Shape;579;p54"/>
          <p:cNvGraphicFramePr/>
          <p:nvPr/>
        </p:nvGraphicFramePr>
        <p:xfrm>
          <a:off x="2401938" y="2475575"/>
          <a:ext cx="3000000" cy="3000000"/>
        </p:xfrm>
        <a:graphic>
          <a:graphicData uri="http://schemas.openxmlformats.org/drawingml/2006/table">
            <a:tbl>
              <a:tblPr>
                <a:noFill/>
                <a:tableStyleId>{F29DAB2E-7A2E-4B30-A63D-A3E22F2B7B69}</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@D</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@D</a:t>
                      </a:r>
                      <a:endParaRPr b="1" sz="800" u="none" cap="none" strike="noStrike">
                        <a:solidFill>
                          <a:srgbClr val="9900FF"/>
                        </a:solidFill>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a:t>
                      </a:r>
                      <a:r>
                        <a:rPr b="1" lang="en" sz="800" u="none" cap="none" strike="sngStrike">
                          <a:solidFill>
                            <a:srgbClr val="FF0000"/>
                          </a:solidFill>
                          <a:latin typeface="Roboto Mono"/>
                          <a:ea typeface="Roboto Mono"/>
                          <a:cs typeface="Roboto Mono"/>
                          <a:sym typeface="Roboto Mono"/>
                        </a:rPr>
                        <a:t>@H</a:t>
                      </a:r>
                      <a:r>
                        <a:rPr b="1" lang="en" sz="800" u="none" cap="none" strike="noStrike">
                          <a:solidFill>
                            <a:srgbClr val="FF0000"/>
                          </a:solidFill>
                          <a:latin typeface="Roboto Mono"/>
                          <a:ea typeface="Roboto Mono"/>
                          <a:cs typeface="Roboto Mono"/>
                          <a:sym typeface="Roboto Mono"/>
                        </a:rPr>
                        <a:t> null</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580" name="Google Shape;580;p54"/>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581" name="Google Shape;581;p54"/>
          <p:cNvSpPr txBox="1"/>
          <p:nvPr/>
        </p:nvSpPr>
        <p:spPr>
          <a:xfrm>
            <a:off x="383750" y="186175"/>
            <a:ext cx="5134500" cy="102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null </a:t>
            </a:r>
            <a:r>
              <a:rPr b="0" i="0" lang="en" sz="1600" u="none" cap="none" strike="noStrike">
                <a:solidFill>
                  <a:srgbClr val="000000"/>
                </a:solidFill>
                <a:latin typeface="Arial"/>
                <a:ea typeface="Arial"/>
                <a:cs typeface="Arial"/>
                <a:sym typeface="Arial"/>
              </a:rPr>
              <a:t>returned is assigned as the right child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of </a:t>
            </a:r>
            <a:r>
              <a:rPr b="0" i="0" lang="en" sz="1600" u="none" cap="none" strike="noStrike">
                <a:solidFill>
                  <a:srgbClr val="000000"/>
                </a:solidFill>
                <a:latin typeface="Roboto Mono"/>
                <a:ea typeface="Roboto Mono"/>
                <a:cs typeface="Roboto Mono"/>
                <a:sym typeface="Roboto Mono"/>
              </a:rPr>
              <a:t>@D</a:t>
            </a:r>
            <a:r>
              <a:rPr b="0" i="0" lang="en" sz="1600" u="none" cap="none" strike="noStrike">
                <a:solidFill>
                  <a:srgbClr val="000000"/>
                </a:solidFill>
                <a:latin typeface="Arial"/>
                <a:ea typeface="Arial"/>
                <a:cs typeface="Arial"/>
                <a:sym typeface="Arial"/>
              </a:rPr>
              <a:t>, which “cuts out” </a:t>
            </a:r>
            <a:r>
              <a:rPr b="0" i="0" lang="en" sz="1600" u="none" cap="none" strike="noStrike">
                <a:solidFill>
                  <a:srgbClr val="000000"/>
                </a:solidFill>
                <a:latin typeface="Roboto Mono"/>
                <a:ea typeface="Roboto Mono"/>
                <a:cs typeface="Roboto Mono"/>
                <a:sym typeface="Roboto Mono"/>
              </a:rPr>
              <a:t>@H</a:t>
            </a:r>
            <a:r>
              <a:rPr b="0" i="0" lang="en" sz="1600" u="none" cap="none" strike="noStrike">
                <a:solidFill>
                  <a:srgbClr val="000000"/>
                </a:solidFill>
                <a:latin typeface="Arial"/>
                <a:ea typeface="Arial"/>
                <a:cs typeface="Arial"/>
                <a:sym typeface="Arial"/>
              </a:rPr>
              <a:t> from our tree. It will be garbage collected upon returning from this call. We return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5"/>
          <p:cNvSpPr txBox="1"/>
          <p:nvPr/>
        </p:nvSpPr>
        <p:spPr>
          <a:xfrm>
            <a:off x="3998075" y="1611200"/>
            <a:ext cx="4896000" cy="3270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public Node&lt;K, V&gt; removeRecursively(Node&lt;K, V&gt; node, K keyToRemove) throws NoSuchElementException{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If tree is empty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 == null) { return null;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int compared = this.comparator.compare(node.key,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(compared &gt; 0)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left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node.left = removeRecursively(node.left,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(compared &lt; 0){</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System.out.println("Calling remove on right child: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keyToRemove);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node has the key we're looking to remove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else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System.out.println("We found the key we're looking for: &lt;" + node.key + ", " + node.value + "&gt;");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only one child or no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if (node.left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node.right;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else if (node.right == null){</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return node.left;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Case: node with two children</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Get minimum from right subtree, then remove it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Node&lt;K, V&gt; nextLargest = nodeWithMinimumKey(node.right); //see method in our posted source code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node.key = nextLargest.key;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node.value = nextLargest.value;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 Remove nextLargest node</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node.right = removeRecursively(node.right, node.key);</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rPr b="0" i="0" lang="en" sz="600" u="none" cap="none" strike="noStrike">
                <a:solidFill>
                  <a:srgbClr val="000000"/>
                </a:solidFill>
                <a:latin typeface="Roboto Mono"/>
                <a:ea typeface="Roboto Mono"/>
                <a:cs typeface="Roboto Mono"/>
                <a:sym typeface="Roboto Mono"/>
              </a:rPr>
              <a:t>    </a:t>
            </a:r>
            <a:r>
              <a:rPr b="1" i="0" lang="en" sz="600" u="none" cap="none" strike="noStrike">
                <a:solidFill>
                  <a:srgbClr val="FF0000"/>
                </a:solidFill>
                <a:latin typeface="Roboto Mono"/>
                <a:ea typeface="Roboto Mono"/>
                <a:cs typeface="Roboto Mono"/>
                <a:sym typeface="Roboto Mono"/>
              </a:rPr>
              <a:t>return node;</a:t>
            </a:r>
            <a:endParaRPr b="1" i="0" sz="600" u="none" cap="none" strike="noStrike">
              <a:solidFill>
                <a:srgbClr val="FF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b="0" i="0" lang="en" sz="600" u="none" cap="none" strike="noStrike">
                <a:solidFill>
                  <a:srgbClr val="000000"/>
                </a:solidFill>
                <a:latin typeface="Roboto Mono"/>
                <a:ea typeface="Roboto Mono"/>
                <a:cs typeface="Roboto Mono"/>
                <a:sym typeface="Roboto Mono"/>
              </a:rPr>
              <a:t>}</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t/>
            </a:r>
            <a:endParaRPr b="0" i="0" sz="600" u="none" cap="none" strike="noStrike">
              <a:solidFill>
                <a:srgbClr val="000000"/>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Roboto Mono"/>
              <a:ea typeface="Roboto Mono"/>
              <a:cs typeface="Roboto Mono"/>
              <a:sym typeface="Roboto Mono"/>
            </a:endParaRPr>
          </a:p>
        </p:txBody>
      </p:sp>
      <p:sp>
        <p:nvSpPr>
          <p:cNvPr id="587" name="Google Shape;587;p55"/>
          <p:cNvSpPr/>
          <p:nvPr/>
        </p:nvSpPr>
        <p:spPr>
          <a:xfrm>
            <a:off x="6316927" y="56175"/>
            <a:ext cx="247200" cy="249900"/>
          </a:xfrm>
          <a:prstGeom prst="ellipse">
            <a:avLst/>
          </a:prstGeom>
          <a:solidFill>
            <a:srgbClr val="CFE2F3"/>
          </a:solidFill>
          <a:ln cap="flat" cmpd="sng" w="38100">
            <a:solidFill>
              <a:srgbClr val="9900FF"/>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1" i="0" lang="en" sz="800" u="none" cap="none" strike="noStrike">
                <a:solidFill>
                  <a:srgbClr val="9900FF"/>
                </a:solidFill>
                <a:latin typeface="Arial"/>
                <a:ea typeface="Arial"/>
                <a:cs typeface="Arial"/>
                <a:sym typeface="Arial"/>
              </a:rPr>
              <a:t>40</a:t>
            </a:r>
            <a:endParaRPr b="1" i="0" sz="800" u="none" cap="none" strike="noStrike">
              <a:solidFill>
                <a:srgbClr val="9900FF"/>
              </a:solidFill>
              <a:latin typeface="Arial"/>
              <a:ea typeface="Arial"/>
              <a:cs typeface="Arial"/>
              <a:sym typeface="Arial"/>
            </a:endParaRPr>
          </a:p>
        </p:txBody>
      </p:sp>
      <p:sp>
        <p:nvSpPr>
          <p:cNvPr id="588" name="Google Shape;588;p55"/>
          <p:cNvSpPr/>
          <p:nvPr/>
        </p:nvSpPr>
        <p:spPr>
          <a:xfrm>
            <a:off x="6069663" y="430969"/>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35</a:t>
            </a:r>
            <a:endParaRPr b="0" i="0" sz="800" u="none" cap="none" strike="noStrike">
              <a:solidFill>
                <a:srgbClr val="000000"/>
              </a:solidFill>
              <a:latin typeface="Arial"/>
              <a:ea typeface="Arial"/>
              <a:cs typeface="Arial"/>
              <a:sym typeface="Arial"/>
            </a:endParaRPr>
          </a:p>
        </p:txBody>
      </p:sp>
      <p:sp>
        <p:nvSpPr>
          <p:cNvPr id="589" name="Google Shape;589;p55"/>
          <p:cNvSpPr/>
          <p:nvPr/>
        </p:nvSpPr>
        <p:spPr>
          <a:xfrm>
            <a:off x="6564190" y="430969"/>
            <a:ext cx="247200" cy="249900"/>
          </a:xfrm>
          <a:prstGeom prst="ellipse">
            <a:avLst/>
          </a:prstGeom>
          <a:solidFill>
            <a:srgbClr val="CFE2F3"/>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68</a:t>
            </a:r>
            <a:endParaRPr b="0" i="0" sz="800" u="none" cap="none" strike="noStrike">
              <a:solidFill>
                <a:srgbClr val="000000"/>
              </a:solidFill>
              <a:latin typeface="Arial"/>
              <a:ea typeface="Arial"/>
              <a:cs typeface="Arial"/>
              <a:sym typeface="Arial"/>
            </a:endParaRPr>
          </a:p>
        </p:txBody>
      </p:sp>
      <p:sp>
        <p:nvSpPr>
          <p:cNvPr id="590" name="Google Shape;590;p55"/>
          <p:cNvSpPr/>
          <p:nvPr/>
        </p:nvSpPr>
        <p:spPr>
          <a:xfrm>
            <a:off x="582240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32</a:t>
            </a:r>
            <a:endParaRPr b="0" i="0" sz="800" u="none" cap="none" strike="noStrike">
              <a:solidFill>
                <a:srgbClr val="000000"/>
              </a:solidFill>
              <a:latin typeface="Arial"/>
              <a:ea typeface="Arial"/>
              <a:cs typeface="Arial"/>
              <a:sym typeface="Arial"/>
            </a:endParaRPr>
          </a:p>
        </p:txBody>
      </p:sp>
      <p:sp>
        <p:nvSpPr>
          <p:cNvPr id="591" name="Google Shape;591;p55"/>
          <p:cNvSpPr/>
          <p:nvPr/>
        </p:nvSpPr>
        <p:spPr>
          <a:xfrm>
            <a:off x="6183587"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37</a:t>
            </a:r>
            <a:endParaRPr b="0" i="0" sz="800" u="none" cap="none" strike="noStrike">
              <a:solidFill>
                <a:srgbClr val="000000"/>
              </a:solidFill>
              <a:latin typeface="Arial"/>
              <a:ea typeface="Arial"/>
              <a:cs typeface="Arial"/>
              <a:sym typeface="Arial"/>
            </a:endParaRPr>
          </a:p>
        </p:txBody>
      </p:sp>
      <p:sp>
        <p:nvSpPr>
          <p:cNvPr id="592" name="Google Shape;592;p55"/>
          <p:cNvSpPr/>
          <p:nvPr/>
        </p:nvSpPr>
        <p:spPr>
          <a:xfrm>
            <a:off x="6497520" y="868611"/>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42</a:t>
            </a:r>
            <a:endParaRPr b="0" i="0" sz="800" u="none" cap="none" strike="noStrike">
              <a:solidFill>
                <a:srgbClr val="000000"/>
              </a:solidFill>
              <a:latin typeface="Arial"/>
              <a:ea typeface="Arial"/>
              <a:cs typeface="Arial"/>
              <a:sym typeface="Arial"/>
            </a:endParaRPr>
          </a:p>
        </p:txBody>
      </p:sp>
      <p:cxnSp>
        <p:nvCxnSpPr>
          <p:cNvPr id="593" name="Google Shape;593;p55"/>
          <p:cNvCxnSpPr>
            <a:stCxn id="587" idx="4"/>
            <a:endCxn id="588" idx="0"/>
          </p:cNvCxnSpPr>
          <p:nvPr/>
        </p:nvCxnSpPr>
        <p:spPr>
          <a:xfrm flipH="1">
            <a:off x="61933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94" name="Google Shape;594;p55"/>
          <p:cNvCxnSpPr>
            <a:stCxn id="587" idx="4"/>
            <a:endCxn id="589" idx="0"/>
          </p:cNvCxnSpPr>
          <p:nvPr/>
        </p:nvCxnSpPr>
        <p:spPr>
          <a:xfrm>
            <a:off x="6440527" y="306075"/>
            <a:ext cx="247200" cy="124800"/>
          </a:xfrm>
          <a:prstGeom prst="straightConnector1">
            <a:avLst/>
          </a:prstGeom>
          <a:noFill/>
          <a:ln cap="flat" cmpd="sng" w="19050">
            <a:solidFill>
              <a:srgbClr val="000000"/>
            </a:solidFill>
            <a:prstDash val="solid"/>
            <a:round/>
            <a:headEnd len="sm" w="sm" type="none"/>
            <a:tailEnd len="sm" w="sm" type="none"/>
          </a:ln>
        </p:spPr>
      </p:cxnSp>
      <p:cxnSp>
        <p:nvCxnSpPr>
          <p:cNvPr id="595" name="Google Shape;595;p55"/>
          <p:cNvCxnSpPr>
            <a:stCxn id="588" idx="4"/>
            <a:endCxn id="590" idx="0"/>
          </p:cNvCxnSpPr>
          <p:nvPr/>
        </p:nvCxnSpPr>
        <p:spPr>
          <a:xfrm flipH="1">
            <a:off x="5946063" y="680869"/>
            <a:ext cx="247200" cy="187800"/>
          </a:xfrm>
          <a:prstGeom prst="straightConnector1">
            <a:avLst/>
          </a:prstGeom>
          <a:noFill/>
          <a:ln cap="flat" cmpd="sng" w="19050">
            <a:solidFill>
              <a:srgbClr val="000000"/>
            </a:solidFill>
            <a:prstDash val="solid"/>
            <a:round/>
            <a:headEnd len="sm" w="sm" type="none"/>
            <a:tailEnd len="sm" w="sm" type="none"/>
          </a:ln>
        </p:spPr>
      </p:cxnSp>
      <p:cxnSp>
        <p:nvCxnSpPr>
          <p:cNvPr id="596" name="Google Shape;596;p55"/>
          <p:cNvCxnSpPr>
            <a:stCxn id="588" idx="4"/>
            <a:endCxn id="591" idx="0"/>
          </p:cNvCxnSpPr>
          <p:nvPr/>
        </p:nvCxnSpPr>
        <p:spPr>
          <a:xfrm>
            <a:off x="6193263" y="680869"/>
            <a:ext cx="114000" cy="187800"/>
          </a:xfrm>
          <a:prstGeom prst="straightConnector1">
            <a:avLst/>
          </a:prstGeom>
          <a:noFill/>
          <a:ln cap="flat" cmpd="sng" w="19050">
            <a:solidFill>
              <a:srgbClr val="000000"/>
            </a:solidFill>
            <a:prstDash val="solid"/>
            <a:round/>
            <a:headEnd len="sm" w="sm" type="none"/>
            <a:tailEnd len="sm" w="sm" type="none"/>
          </a:ln>
        </p:spPr>
      </p:cxnSp>
      <p:cxnSp>
        <p:nvCxnSpPr>
          <p:cNvPr id="597" name="Google Shape;597;p55"/>
          <p:cNvCxnSpPr>
            <a:stCxn id="589" idx="4"/>
            <a:endCxn id="592" idx="0"/>
          </p:cNvCxnSpPr>
          <p:nvPr/>
        </p:nvCxnSpPr>
        <p:spPr>
          <a:xfrm flipH="1">
            <a:off x="6621190" y="680869"/>
            <a:ext cx="66600" cy="187800"/>
          </a:xfrm>
          <a:prstGeom prst="straightConnector1">
            <a:avLst/>
          </a:prstGeom>
          <a:noFill/>
          <a:ln cap="flat" cmpd="sng" w="19050">
            <a:solidFill>
              <a:srgbClr val="000000"/>
            </a:solidFill>
            <a:prstDash val="solid"/>
            <a:round/>
            <a:headEnd len="sm" w="sm" type="none"/>
            <a:tailEnd len="sm" w="sm" type="none"/>
          </a:ln>
        </p:spPr>
      </p:cxnSp>
      <p:sp>
        <p:nvSpPr>
          <p:cNvPr id="598" name="Google Shape;598;p55"/>
          <p:cNvSpPr/>
          <p:nvPr/>
        </p:nvSpPr>
        <p:spPr>
          <a:xfrm>
            <a:off x="6749638" y="1306206"/>
            <a:ext cx="247200" cy="249900"/>
          </a:xfrm>
          <a:prstGeom prst="ellipse">
            <a:avLst/>
          </a:prstGeom>
          <a:solidFill>
            <a:srgbClr val="CFE2F3"/>
          </a:solidFill>
          <a:ln cap="flat" cmpd="sng" w="19050">
            <a:solidFill>
              <a:schemeClr val="dk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800"/>
              <a:buFont typeface="Arial"/>
              <a:buNone/>
            </a:pPr>
            <a:r>
              <a:rPr b="0" i="0" lang="en" sz="800" u="none" cap="none" strike="noStrike">
                <a:solidFill>
                  <a:srgbClr val="000000"/>
                </a:solidFill>
                <a:latin typeface="Arial"/>
                <a:ea typeface="Arial"/>
                <a:cs typeface="Arial"/>
                <a:sym typeface="Arial"/>
              </a:rPr>
              <a:t>56</a:t>
            </a:r>
            <a:endParaRPr b="0" i="0" sz="800" u="none" cap="none" strike="noStrike">
              <a:solidFill>
                <a:srgbClr val="000000"/>
              </a:solidFill>
              <a:latin typeface="Arial"/>
              <a:ea typeface="Arial"/>
              <a:cs typeface="Arial"/>
              <a:sym typeface="Arial"/>
            </a:endParaRPr>
          </a:p>
        </p:txBody>
      </p:sp>
      <p:cxnSp>
        <p:nvCxnSpPr>
          <p:cNvPr id="599" name="Google Shape;599;p55"/>
          <p:cNvCxnSpPr>
            <a:endCxn id="598" idx="0"/>
          </p:cNvCxnSpPr>
          <p:nvPr/>
        </p:nvCxnSpPr>
        <p:spPr>
          <a:xfrm>
            <a:off x="6626038" y="1118706"/>
            <a:ext cx="247200" cy="187500"/>
          </a:xfrm>
          <a:prstGeom prst="straightConnector1">
            <a:avLst/>
          </a:prstGeom>
          <a:noFill/>
          <a:ln cap="flat" cmpd="sng" w="19050">
            <a:solidFill>
              <a:srgbClr val="000000"/>
            </a:solidFill>
            <a:prstDash val="solid"/>
            <a:round/>
            <a:headEnd len="sm" w="sm" type="none"/>
            <a:tailEnd len="sm" w="sm" type="none"/>
          </a:ln>
        </p:spPr>
      </p:cxnSp>
      <p:graphicFrame>
        <p:nvGraphicFramePr>
          <p:cNvPr id="600" name="Google Shape;600;p55"/>
          <p:cNvGraphicFramePr/>
          <p:nvPr/>
        </p:nvGraphicFramePr>
        <p:xfrm>
          <a:off x="383750" y="3999500"/>
          <a:ext cx="3000000" cy="3000000"/>
        </p:xfrm>
        <a:graphic>
          <a:graphicData uri="http://schemas.openxmlformats.org/drawingml/2006/table">
            <a:tbl>
              <a:tblPr>
                <a:noFill/>
                <a:tableStyleId>{F29DAB2E-7A2E-4B30-A63D-A3E22F2B7B69}</a:tableStyleId>
              </a:tblPr>
              <a:tblGrid>
                <a:gridCol w="975325"/>
                <a:gridCol w="975325"/>
              </a:tblGrid>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@A.removeRecursively(</a:t>
                      </a:r>
                      <a:r>
                        <a:rPr b="1" lang="en" sz="700" u="none" cap="none" strike="noStrike">
                          <a:solidFill>
                            <a:srgbClr val="9900FF"/>
                          </a:solidFill>
                          <a:latin typeface="Roboto Mono"/>
                          <a:ea typeface="Roboto Mono"/>
                          <a:cs typeface="Roboto Mono"/>
                          <a:sym typeface="Roboto Mono"/>
                        </a:rPr>
                        <a:t>@B</a:t>
                      </a:r>
                      <a:r>
                        <a:rPr lang="en" sz="700" u="none" cap="none" strike="noStrike">
                          <a:latin typeface="Roboto Mono"/>
                          <a:ea typeface="Roboto Mono"/>
                          <a:cs typeface="Roboto Mono"/>
                          <a:sym typeface="Roboto Mono"/>
                        </a:rPr>
                        <a:t>, 65)</a:t>
                      </a:r>
                      <a:endParaRPr sz="800" u="none" cap="none" strike="noStrike">
                        <a:latin typeface="Roboto Mono"/>
                        <a:ea typeface="Roboto Mono"/>
                        <a:cs typeface="Roboto Mono"/>
                        <a:sym typeface="Roboto Mono"/>
                      </a:endParaRPr>
                    </a:p>
                  </a:txBody>
                  <a:tcPr marT="91425" marB="91425" marR="91425" marL="91425"/>
                </a:tc>
                <a:tc hMerge="1"/>
              </a:tr>
              <a:tr h="3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solidFill>
                            <a:srgbClr val="9900FF"/>
                          </a:solidFill>
                          <a:latin typeface="Roboto Mono"/>
                          <a:ea typeface="Roboto Mono"/>
                          <a:cs typeface="Roboto Mono"/>
                          <a:sym typeface="Roboto Mono"/>
                        </a:rPr>
                        <a:t>@B</a:t>
                      </a:r>
                      <a:r>
                        <a:rPr lang="en" sz="800" u="none" cap="none" strike="noStrike">
                          <a:latin typeface="Roboto Mono"/>
                          <a:ea typeface="Roboto Mono"/>
                          <a:cs typeface="Roboto Mono"/>
                          <a:sym typeface="Roboto Mono"/>
                        </a:rPr>
                        <a:t>.right</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solidFill>
                      <a:srgbClr val="FCE5CD"/>
                    </a:solidFill>
                  </a:tcPr>
                </a:tc>
              </a:tr>
              <a:tr h="375">
                <a:tc gridSpan="2">
                  <a:txBody>
                    <a:bodyPr/>
                    <a:lstStyle/>
                    <a:p>
                      <a:pPr indent="0" lvl="0" marL="0" marR="0" rtl="0" algn="l">
                        <a:lnSpc>
                          <a:spcPct val="100000"/>
                        </a:lnSpc>
                        <a:spcBef>
                          <a:spcPts val="0"/>
                        </a:spcBef>
                        <a:spcAft>
                          <a:spcPts val="0"/>
                        </a:spcAft>
                        <a:buClr>
                          <a:srgbClr val="000000"/>
                        </a:buClr>
                        <a:buSzPts val="700"/>
                        <a:buFont typeface="Arial"/>
                        <a:buNone/>
                      </a:pPr>
                      <a:r>
                        <a:rPr lang="en" sz="700" u="none" cap="none" strike="noStrike">
                          <a:latin typeface="Roboto Mono"/>
                          <a:ea typeface="Roboto Mono"/>
                          <a:cs typeface="Roboto Mono"/>
                          <a:sym typeface="Roboto Mono"/>
                        </a:rPr>
                        <a:t>return </a:t>
                      </a:r>
                      <a:r>
                        <a:rPr b="1" lang="en" sz="700" u="none" cap="none" strike="noStrike">
                          <a:solidFill>
                            <a:srgbClr val="9900FF"/>
                          </a:solidFill>
                          <a:latin typeface="Roboto Mono"/>
                          <a:ea typeface="Roboto Mono"/>
                          <a:cs typeface="Roboto Mono"/>
                          <a:sym typeface="Roboto Mono"/>
                        </a:rPr>
                        <a:t>@B</a:t>
                      </a:r>
                      <a:endParaRPr b="1" sz="800" u="none" cap="none" strike="noStrike">
                        <a:solidFill>
                          <a:srgbClr val="9900FF"/>
                        </a:solidFill>
                        <a:latin typeface="Roboto Mono"/>
                        <a:ea typeface="Roboto Mono"/>
                        <a:cs typeface="Roboto Mono"/>
                        <a:sym typeface="Roboto Mono"/>
                      </a:endParaRPr>
                    </a:p>
                  </a:txBody>
                  <a:tcPr marT="91425" marB="91425" marR="91425" marL="91425">
                    <a:solidFill>
                      <a:srgbClr val="FCE5CD"/>
                    </a:solidFill>
                  </a:tcPr>
                </a:tc>
                <a:tc hMerge="1"/>
              </a:tr>
            </a:tbl>
          </a:graphicData>
        </a:graphic>
      </p:graphicFrame>
      <p:graphicFrame>
        <p:nvGraphicFramePr>
          <p:cNvPr id="601" name="Google Shape;601;p55"/>
          <p:cNvGraphicFramePr/>
          <p:nvPr/>
        </p:nvGraphicFramePr>
        <p:xfrm>
          <a:off x="2401938" y="2475575"/>
          <a:ext cx="3000000" cy="3000000"/>
        </p:xfrm>
        <a:graphic>
          <a:graphicData uri="http://schemas.openxmlformats.org/drawingml/2006/table">
            <a:tbl>
              <a:tblPr>
                <a:noFill/>
                <a:tableStyleId>{F29DAB2E-7A2E-4B30-A63D-A3E22F2B7B69}</a:tableStyleId>
              </a:tblPr>
              <a:tblGrid>
                <a:gridCol w="419950"/>
                <a:gridCol w="1108650"/>
              </a:tblGrid>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@B</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40</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1</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@C</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a:t>
                      </a:r>
                      <a:r>
                        <a:rPr b="1" lang="en" sz="800" u="none" cap="none" strike="noStrike">
                          <a:solidFill>
                            <a:srgbClr val="FF0000"/>
                          </a:solidFill>
                          <a:latin typeface="Roboto Mono"/>
                          <a:ea typeface="Roboto Mono"/>
                          <a:cs typeface="Roboto Mono"/>
                          <a:sym typeface="Roboto Mono"/>
                        </a:rPr>
                        <a:t>right = @D</a:t>
                      </a:r>
                      <a:endParaRPr b="1" sz="800" u="none" cap="none" strike="noStrike">
                        <a:solidFill>
                          <a:srgbClr val="FF0000"/>
                        </a:solidFill>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@D</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left = @G</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r h="577600">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latin typeface="Roboto Mono"/>
                          <a:ea typeface="Roboto Mono"/>
                          <a:cs typeface="Roboto Mono"/>
                          <a:sym typeface="Roboto Mono"/>
                        </a:rPr>
                        <a:t>@H</a:t>
                      </a:r>
                      <a:endParaRPr sz="800" u="none" cap="none" strike="noStrike">
                        <a:latin typeface="Roboto Mono"/>
                        <a:ea typeface="Roboto Mono"/>
                        <a:cs typeface="Roboto Mono"/>
                        <a:sym typeface="Roboto Mono"/>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Node</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key = 68</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value = 7</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left = null</a:t>
                      </a:r>
                      <a:endParaRPr sz="800" u="none" cap="none" strike="noStrike">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100"/>
                        <a:buFont typeface="Arial"/>
                        <a:buNone/>
                      </a:pPr>
                      <a:r>
                        <a:rPr lang="en" sz="800" u="none" cap="none" strike="noStrike">
                          <a:latin typeface="Roboto Mono"/>
                          <a:ea typeface="Roboto Mono"/>
                          <a:cs typeface="Roboto Mono"/>
                          <a:sym typeface="Roboto Mono"/>
                        </a:rPr>
                        <a:t>  right = null</a:t>
                      </a:r>
                      <a:endParaRPr sz="800" u="none" cap="none" strike="noStrike">
                        <a:latin typeface="Roboto Mono"/>
                        <a:ea typeface="Roboto Mono"/>
                        <a:cs typeface="Roboto Mono"/>
                        <a:sym typeface="Roboto Mono"/>
                      </a:endParaRPr>
                    </a:p>
                  </a:txBody>
                  <a:tcPr marT="91425" marB="91425" marR="91425" marL="91425"/>
                </a:tc>
              </a:tr>
            </a:tbl>
          </a:graphicData>
        </a:graphic>
      </p:graphicFrame>
      <p:sp>
        <p:nvSpPr>
          <p:cNvPr id="602" name="Google Shape;602;p55"/>
          <p:cNvSpPr txBox="1"/>
          <p:nvPr/>
        </p:nvSpPr>
        <p:spPr>
          <a:xfrm>
            <a:off x="936675" y="1409675"/>
            <a:ext cx="844800" cy="34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sng" cap="none" strike="noStrike">
                <a:solidFill>
                  <a:srgbClr val="000000"/>
                </a:solidFill>
                <a:latin typeface="Arial"/>
                <a:ea typeface="Arial"/>
                <a:cs typeface="Arial"/>
                <a:sym typeface="Arial"/>
              </a:rPr>
              <a:t>Stack</a:t>
            </a:r>
            <a:endParaRPr b="0" i="0" sz="1800" u="sng" cap="none" strike="noStrike">
              <a:solidFill>
                <a:srgbClr val="000000"/>
              </a:solidFill>
              <a:latin typeface="Arial"/>
              <a:ea typeface="Arial"/>
              <a:cs typeface="Arial"/>
              <a:sym typeface="Arial"/>
            </a:endParaRPr>
          </a:p>
        </p:txBody>
      </p:sp>
      <p:sp>
        <p:nvSpPr>
          <p:cNvPr id="603" name="Google Shape;603;p55"/>
          <p:cNvSpPr txBox="1"/>
          <p:nvPr/>
        </p:nvSpPr>
        <p:spPr>
          <a:xfrm>
            <a:off x="383750" y="186175"/>
            <a:ext cx="5134500" cy="132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Arial"/>
                <a:ea typeface="Arial"/>
                <a:cs typeface="Arial"/>
                <a:sym typeface="Arial"/>
              </a:rPr>
              <a:t>The </a:t>
            </a:r>
            <a:r>
              <a:rPr b="0" i="0" lang="en" sz="1600" u="none" cap="none" strike="noStrike">
                <a:solidFill>
                  <a:srgbClr val="000000"/>
                </a:solidFill>
                <a:latin typeface="Roboto Mono"/>
                <a:ea typeface="Roboto Mono"/>
                <a:cs typeface="Roboto Mono"/>
                <a:sym typeface="Roboto Mono"/>
              </a:rPr>
              <a:t>Node </a:t>
            </a:r>
            <a:r>
              <a:rPr b="0" i="0" lang="en" sz="1600" u="none" cap="none" strike="noStrike">
                <a:solidFill>
                  <a:srgbClr val="000000"/>
                </a:solidFill>
                <a:latin typeface="Arial"/>
                <a:ea typeface="Arial"/>
                <a:cs typeface="Arial"/>
                <a:sym typeface="Arial"/>
              </a:rPr>
              <a:t>returned is assigned as the right child of the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with </a:t>
            </a:r>
            <a:r>
              <a:rPr b="0" i="0" lang="en" sz="1600" u="none" cap="none" strike="noStrike">
                <a:solidFill>
                  <a:srgbClr val="000000"/>
                </a:solidFill>
                <a:latin typeface="Roboto Mono"/>
                <a:ea typeface="Roboto Mono"/>
                <a:cs typeface="Roboto Mono"/>
                <a:sym typeface="Roboto Mono"/>
              </a:rPr>
              <a:t>key</a:t>
            </a:r>
            <a:r>
              <a:rPr b="0" i="0" lang="en" sz="1600" u="none" cap="none" strike="noStrike">
                <a:solidFill>
                  <a:srgbClr val="000000"/>
                </a:solidFill>
                <a:latin typeface="Arial"/>
                <a:ea typeface="Arial"/>
                <a:cs typeface="Arial"/>
                <a:sym typeface="Arial"/>
              </a:rPr>
              <a:t> 40. We then return this </a:t>
            </a:r>
            <a:r>
              <a:rPr b="0" i="0" lang="en" sz="1600" u="none" cap="none" strike="noStrike">
                <a:solidFill>
                  <a:srgbClr val="000000"/>
                </a:solidFill>
                <a:latin typeface="Roboto Mono"/>
                <a:ea typeface="Roboto Mono"/>
                <a:cs typeface="Roboto Mono"/>
                <a:sym typeface="Roboto Mono"/>
              </a:rPr>
              <a:t>node</a:t>
            </a:r>
            <a:r>
              <a:rPr b="0" i="0" lang="en" sz="1600" u="none" cap="none" strike="noStrike">
                <a:solidFill>
                  <a:srgbClr val="000000"/>
                </a:solidFill>
                <a:latin typeface="Arial"/>
                <a:ea typeface="Arial"/>
                <a:cs typeface="Arial"/>
                <a:sym typeface="Arial"/>
              </a:rPr>
              <a:t>. It will be assigned as the </a:t>
            </a:r>
            <a:r>
              <a:rPr b="0" i="0" lang="en" sz="1600" u="none" cap="none" strike="noStrike">
                <a:solidFill>
                  <a:srgbClr val="000000"/>
                </a:solidFill>
                <a:latin typeface="Roboto Mono"/>
                <a:ea typeface="Roboto Mono"/>
                <a:cs typeface="Roboto Mono"/>
                <a:sym typeface="Roboto Mono"/>
              </a:rPr>
              <a:t>root</a:t>
            </a:r>
            <a:r>
              <a:rPr b="0" i="0" lang="en" sz="1600" u="none" cap="none" strike="noStrike">
                <a:solidFill>
                  <a:srgbClr val="000000"/>
                </a:solidFill>
                <a:latin typeface="Roboto"/>
                <a:ea typeface="Roboto"/>
                <a:cs typeface="Roboto"/>
                <a:sym typeface="Roboto"/>
              </a:rPr>
              <a:t> </a:t>
            </a:r>
            <a:r>
              <a:rPr b="0" i="0" lang="en" sz="1600" u="none" cap="none" strike="noStrike">
                <a:solidFill>
                  <a:srgbClr val="000000"/>
                </a:solidFill>
                <a:latin typeface="Arial"/>
                <a:ea typeface="Arial"/>
                <a:cs typeface="Arial"/>
                <a:sym typeface="Arial"/>
              </a:rPr>
              <a:t>of the map (</a:t>
            </a:r>
            <a:r>
              <a:rPr b="1" i="0" lang="en" sz="1600" u="sng" cap="none" strike="noStrike">
                <a:solidFill>
                  <a:schemeClr val="hlink"/>
                </a:solidFill>
                <a:hlinkClick r:id="rId3"/>
              </a:rPr>
              <a:t>see our source code to see the other method that called </a:t>
            </a:r>
            <a:r>
              <a:rPr b="1" i="0" lang="en" sz="1600" u="sng" cap="none" strike="noStrike">
                <a:solidFill>
                  <a:schemeClr val="hlink"/>
                </a:solidFill>
                <a:latin typeface="Roboto Mono"/>
                <a:ea typeface="Roboto Mono"/>
                <a:cs typeface="Roboto Mono"/>
                <a:sym typeface="Roboto Mono"/>
                <a:hlinkClick r:id="rId4"/>
              </a:rPr>
              <a:t>removeRecursively</a:t>
            </a:r>
            <a:r>
              <a:rPr b="1" i="0" lang="en" sz="1600" u="sng" cap="none" strike="noStrike">
                <a:solidFill>
                  <a:schemeClr val="hlink"/>
                </a:solidFill>
                <a:hlinkClick r:id="rId5"/>
              </a:rPr>
              <a:t> originally</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6"/>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File System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5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FileData.java</a:t>
            </a:r>
            <a:endParaRPr/>
          </a:p>
        </p:txBody>
      </p:sp>
      <p:sp>
        <p:nvSpPr>
          <p:cNvPr id="614" name="Google Shape;614;p57"/>
          <p:cNvSpPr txBox="1"/>
          <p:nvPr>
            <p:ph idx="1" type="body"/>
          </p:nvPr>
        </p:nvSpPr>
        <p:spPr>
          <a:xfrm>
            <a:off x="819150" y="1595875"/>
            <a:ext cx="7505700" cy="28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class represents the file that contains the information for name, directory, and last modified date (</a:t>
            </a:r>
            <a:r>
              <a:rPr b="1" lang="en"/>
              <a:t>now in yyyy/mm/dd format so we can use compareTo() to compare dates!</a:t>
            </a:r>
            <a:r>
              <a:rPr lang="en"/>
              <a:t>). </a:t>
            </a:r>
            <a:endParaRPr/>
          </a:p>
          <a:p>
            <a:pPr indent="0" lvl="0" marL="0" rtl="0" algn="l">
              <a:spcBef>
                <a:spcPts val="1600"/>
              </a:spcBef>
              <a:spcAft>
                <a:spcPts val="0"/>
              </a:spcAft>
              <a:buNone/>
            </a:pPr>
            <a:r>
              <a:rPr b="1" i="1" lang="en"/>
              <a:t>Two Methods</a:t>
            </a:r>
            <a:endParaRPr b="1" i="1"/>
          </a:p>
          <a:p>
            <a:pPr indent="0" lvl="0" marL="0" rtl="0" algn="l">
              <a:spcBef>
                <a:spcPts val="1600"/>
              </a:spcBef>
              <a:spcAft>
                <a:spcPts val="0"/>
              </a:spcAft>
              <a:buNone/>
            </a:pPr>
            <a:r>
              <a:rPr lang="en"/>
              <a:t>FileData() - constructor, initializes the instance variables</a:t>
            </a:r>
            <a:endParaRPr/>
          </a:p>
          <a:p>
            <a:pPr indent="0" lvl="0" marL="0" rtl="0" algn="l">
              <a:spcBef>
                <a:spcPts val="1600"/>
              </a:spcBef>
              <a:spcAft>
                <a:spcPts val="1600"/>
              </a:spcAft>
              <a:buNone/>
            </a:pPr>
            <a:r>
              <a:rPr lang="en"/>
              <a:t>toString() - returns the string representation of the data in the FileData object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Comparator: alternative to compareTo()</a:t>
            </a:r>
            <a:endParaRPr/>
          </a:p>
        </p:txBody>
      </p:sp>
      <p:sp>
        <p:nvSpPr>
          <p:cNvPr id="620" name="Google Shape;620;p58"/>
          <p:cNvSpPr txBox="1"/>
          <p:nvPr>
            <p:ph idx="1" type="body"/>
          </p:nvPr>
        </p:nvSpPr>
        <p:spPr>
          <a:xfrm>
            <a:off x="819150" y="1681150"/>
            <a:ext cx="78804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Java documentation for Comparator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Example: </a:t>
            </a:r>
            <a:endParaRPr/>
          </a:p>
          <a:p>
            <a:pPr indent="0" lvl="0" marL="0" rtl="0" algn="l">
              <a:spcBef>
                <a:spcPts val="0"/>
              </a:spcBef>
              <a:spcAft>
                <a:spcPts val="0"/>
              </a:spcAft>
              <a:buNone/>
            </a:pPr>
            <a:r>
              <a:rPr b="1" lang="en" sz="1100">
                <a:latin typeface="Courier New"/>
                <a:ea typeface="Courier New"/>
                <a:cs typeface="Courier New"/>
                <a:sym typeface="Courier New"/>
              </a:rPr>
              <a:t>class Person { String name; int age;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Sometimes we want to order People by age, and we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could define a Comparator for this case:</a:t>
            </a:r>
            <a:endParaRPr b="1" sz="1100">
              <a:latin typeface="Courier New"/>
              <a:ea typeface="Courier New"/>
              <a:cs typeface="Courier New"/>
              <a:sym typeface="Courier New"/>
            </a:endParaRPr>
          </a:p>
          <a:p>
            <a:pPr indent="0" lvl="0" marL="0" rtl="0" algn="l">
              <a:spcBef>
                <a:spcPts val="0"/>
              </a:spcBef>
              <a:spcAft>
                <a:spcPts val="0"/>
              </a:spcAft>
              <a:buNone/>
            </a:pPr>
            <a:r>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class AgeComparator implements Comparator&lt;Person&gt;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public int compare(Person p1, Person p2) { return p1.age - p2.age; }</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Comparator&lt;Person&gt; c = new AgeComparator();</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if(c.compare(p1, p2) &gt; 0) { // If p1 is older than p2</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	// do something</a:t>
            </a:r>
            <a:endParaRPr b="1" sz="1100">
              <a:latin typeface="Courier New"/>
              <a:ea typeface="Courier New"/>
              <a:cs typeface="Courier New"/>
              <a:sym typeface="Courier New"/>
            </a:endParaRPr>
          </a:p>
          <a:p>
            <a:pPr indent="0" lvl="0" marL="0" rtl="0" algn="l">
              <a:spcBef>
                <a:spcPts val="0"/>
              </a:spcBef>
              <a:spcAft>
                <a:spcPts val="0"/>
              </a:spcAft>
              <a:buNone/>
            </a:pPr>
            <a:r>
              <a:rPr b="1" lang="en" sz="1100">
                <a:latin typeface="Courier New"/>
                <a:ea typeface="Courier New"/>
                <a:cs typeface="Courier New"/>
                <a:sym typeface="Courier New"/>
              </a:rPr>
              <a:t>}</a:t>
            </a:r>
            <a:endParaRPr b="1" sz="1100">
              <a:latin typeface="Courier New"/>
              <a:ea typeface="Courier New"/>
              <a:cs typeface="Courier New"/>
              <a:sym typeface="Courier New"/>
            </a:endParaRPr>
          </a:p>
          <a:p>
            <a:pPr indent="0" lvl="0" marL="0" rtl="0" algn="l">
              <a:spcBef>
                <a:spcPts val="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9"/>
          <p:cNvSpPr txBox="1"/>
          <p:nvPr>
            <p:ph type="title"/>
          </p:nvPr>
        </p:nvSpPr>
        <p:spPr>
          <a:xfrm>
            <a:off x="819150" y="845600"/>
            <a:ext cx="7505700" cy="6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FileSystem.java</a:t>
            </a:r>
            <a:endParaRPr/>
          </a:p>
        </p:txBody>
      </p:sp>
      <p:sp>
        <p:nvSpPr>
          <p:cNvPr id="626" name="Google Shape;626;p59"/>
          <p:cNvSpPr txBox="1"/>
          <p:nvPr>
            <p:ph idx="1" type="body"/>
          </p:nvPr>
        </p:nvSpPr>
        <p:spPr>
          <a:xfrm>
            <a:off x="819150" y="1665150"/>
            <a:ext cx="7505700" cy="27735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FileSystem represents the entire structure of the system. This FileSystem though as a focus on filtering through the files to only have files with either a specific date or name. </a:t>
            </a:r>
            <a:endParaRPr/>
          </a:p>
          <a:p>
            <a:pPr indent="-311150" lvl="0" marL="457200" rtl="0" algn="l">
              <a:spcBef>
                <a:spcPts val="0"/>
              </a:spcBef>
              <a:spcAft>
                <a:spcPts val="0"/>
              </a:spcAft>
              <a:buSzPts val="1300"/>
              <a:buChar char="●"/>
            </a:pPr>
            <a:r>
              <a:rPr lang="en"/>
              <a:t>Two instance variables: </a:t>
            </a:r>
            <a:endParaRPr/>
          </a:p>
          <a:p>
            <a:pPr indent="-323850" lvl="1" marL="914400" rtl="0" algn="l">
              <a:lnSpc>
                <a:spcPct val="142857"/>
              </a:lnSpc>
              <a:spcBef>
                <a:spcPts val="0"/>
              </a:spcBef>
              <a:spcAft>
                <a:spcPts val="0"/>
              </a:spcAft>
              <a:buSzPts val="1500"/>
              <a:buChar char="○"/>
            </a:pPr>
            <a:r>
              <a:rPr b="1" lang="en" sz="1300">
                <a:solidFill>
                  <a:srgbClr val="24292E"/>
                </a:solidFill>
                <a:highlight>
                  <a:srgbClr val="FFFFFF"/>
                </a:highlight>
              </a:rPr>
              <a:t>   BST&lt;String, FileData&gt; nameTree;</a:t>
            </a:r>
            <a:endParaRPr b="1" sz="1300">
              <a:solidFill>
                <a:srgbClr val="24292E"/>
              </a:solidFill>
              <a:highlight>
                <a:srgbClr val="FFFFFF"/>
              </a:highlight>
            </a:endParaRPr>
          </a:p>
          <a:p>
            <a:pPr indent="-311150" lvl="2" marL="1371600" rtl="0" algn="l">
              <a:lnSpc>
                <a:spcPct val="142857"/>
              </a:lnSpc>
              <a:spcBef>
                <a:spcPts val="0"/>
              </a:spcBef>
              <a:spcAft>
                <a:spcPts val="0"/>
              </a:spcAft>
              <a:buClr>
                <a:srgbClr val="24292E"/>
              </a:buClr>
              <a:buSzPts val="1300"/>
              <a:buChar char="■"/>
            </a:pPr>
            <a:r>
              <a:rPr lang="en" sz="1300">
                <a:solidFill>
                  <a:srgbClr val="24292E"/>
                </a:solidFill>
                <a:highlight>
                  <a:srgbClr val="FFFFFF"/>
                </a:highlight>
              </a:rPr>
              <a:t>Note that we only keep ONE file for each name now</a:t>
            </a:r>
            <a:endParaRPr sz="1300">
              <a:solidFill>
                <a:srgbClr val="24292E"/>
              </a:solidFill>
              <a:highlight>
                <a:srgbClr val="FFFFFF"/>
              </a:highlight>
            </a:endParaRPr>
          </a:p>
          <a:p>
            <a:pPr indent="-311150" lvl="2" marL="1371600" rtl="0" algn="l">
              <a:lnSpc>
                <a:spcPct val="142857"/>
              </a:lnSpc>
              <a:spcBef>
                <a:spcPts val="0"/>
              </a:spcBef>
              <a:spcAft>
                <a:spcPts val="0"/>
              </a:spcAft>
              <a:buClr>
                <a:srgbClr val="24292E"/>
              </a:buClr>
              <a:buSzPts val="1300"/>
              <a:buChar char="■"/>
            </a:pPr>
            <a:r>
              <a:rPr lang="en" sz="1300">
                <a:solidFill>
                  <a:srgbClr val="24292E"/>
                </a:solidFill>
                <a:highlight>
                  <a:srgbClr val="FFFFFF"/>
                </a:highlight>
              </a:rPr>
              <a:t>If we want to add a file with a name that already exists in FileSystem, we only keep the file with the more recent last modified date</a:t>
            </a:r>
            <a:endParaRPr sz="1300">
              <a:solidFill>
                <a:srgbClr val="24292E"/>
              </a:solidFill>
              <a:highlight>
                <a:srgbClr val="FFFFFF"/>
              </a:highlight>
            </a:endParaRPr>
          </a:p>
          <a:p>
            <a:pPr indent="-323850" lvl="1" marL="914400" rtl="0" algn="l">
              <a:lnSpc>
                <a:spcPct val="142857"/>
              </a:lnSpc>
              <a:spcBef>
                <a:spcPts val="0"/>
              </a:spcBef>
              <a:spcAft>
                <a:spcPts val="0"/>
              </a:spcAft>
              <a:buSzPts val="1500"/>
              <a:buChar char="○"/>
            </a:pPr>
            <a:r>
              <a:rPr b="1" lang="en" sz="1300">
                <a:solidFill>
                  <a:srgbClr val="24292E"/>
                </a:solidFill>
                <a:highlight>
                  <a:srgbClr val="FFFFFF"/>
                </a:highlight>
              </a:rPr>
              <a:t>   BST&lt;String, ArrayList&lt;FileData&gt;&gt; dateTree;</a:t>
            </a:r>
            <a:endParaRPr b="1" sz="1300">
              <a:solidFill>
                <a:srgbClr val="24292E"/>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Filtering</a:t>
            </a:r>
            <a:endParaRPr/>
          </a:p>
        </p:txBody>
      </p:sp>
      <p:sp>
        <p:nvSpPr>
          <p:cNvPr id="632" name="Google Shape;632;p60"/>
          <p:cNvSpPr txBox="1"/>
          <p:nvPr>
            <p:ph idx="1" type="body"/>
          </p:nvPr>
        </p:nvSpPr>
        <p:spPr>
          <a:xfrm>
            <a:off x="819150" y="1679975"/>
            <a:ext cx="7505700" cy="27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 public FileSystem filter(String startDate, String endDate)</a:t>
            </a:r>
            <a:endParaRPr>
              <a:latin typeface="Roboto Mono"/>
              <a:ea typeface="Roboto Mono"/>
              <a:cs typeface="Roboto Mono"/>
              <a:sym typeface="Roboto Mono"/>
            </a:endParaRPr>
          </a:p>
          <a:p>
            <a:pPr indent="0" lvl="0" marL="0" rtl="0" algn="l">
              <a:spcBef>
                <a:spcPts val="1600"/>
              </a:spcBef>
              <a:spcAft>
                <a:spcPts val="0"/>
              </a:spcAft>
              <a:buNone/>
            </a:pPr>
            <a:r>
              <a:rPr lang="en">
                <a:latin typeface="Roboto Mono"/>
                <a:ea typeface="Roboto Mono"/>
                <a:cs typeface="Roboto Mono"/>
                <a:sym typeface="Roboto Mono"/>
              </a:rPr>
              <a:t>- public FileSystem filter(String wildCard)</a:t>
            </a:r>
            <a:endParaRPr>
              <a:latin typeface="Roboto Mono"/>
              <a:ea typeface="Roboto Mono"/>
              <a:cs typeface="Roboto Mono"/>
              <a:sym typeface="Roboto Mono"/>
            </a:endParaRPr>
          </a:p>
          <a:p>
            <a:pPr indent="0" lvl="0" marL="0" rtl="0" algn="l">
              <a:spcBef>
                <a:spcPts val="1600"/>
              </a:spcBef>
              <a:spcAft>
                <a:spcPts val="0"/>
              </a:spcAft>
              <a:buNone/>
            </a:pPr>
            <a:r>
              <a:t/>
            </a:r>
            <a:endParaRPr>
              <a:latin typeface="Roboto Mono"/>
              <a:ea typeface="Roboto Mono"/>
              <a:cs typeface="Roboto Mono"/>
              <a:sym typeface="Roboto Mono"/>
            </a:endParaRPr>
          </a:p>
          <a:p>
            <a:pPr indent="0" lvl="0" marL="0" rtl="0" algn="l">
              <a:spcBef>
                <a:spcPts val="1600"/>
              </a:spcBef>
              <a:spcAft>
                <a:spcPts val="0"/>
              </a:spcAft>
              <a:buNone/>
            </a:pPr>
            <a:r>
              <a:rPr lang="en">
                <a:latin typeface="Roboto Mono"/>
                <a:ea typeface="Roboto Mono"/>
                <a:cs typeface="Roboto Mono"/>
                <a:sym typeface="Roboto Mono"/>
              </a:rPr>
              <a:t>In order traversal!</a:t>
            </a:r>
            <a:endParaRPr>
              <a:latin typeface="Roboto Mono"/>
              <a:ea typeface="Roboto Mono"/>
              <a:cs typeface="Roboto Mono"/>
              <a:sym typeface="Roboto Mono"/>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1"/>
          <p:cNvSpPr txBox="1"/>
          <p:nvPr>
            <p:ph type="title"/>
          </p:nvPr>
        </p:nvSpPr>
        <p:spPr>
          <a:xfrm>
            <a:off x="819150" y="6013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the FileSystem</a:t>
            </a:r>
            <a:endParaRPr/>
          </a:p>
        </p:txBody>
      </p:sp>
      <p:sp>
        <p:nvSpPr>
          <p:cNvPr id="638" name="Google Shape;638;p61"/>
          <p:cNvSpPr txBox="1"/>
          <p:nvPr>
            <p:ph idx="1" type="body"/>
          </p:nvPr>
        </p:nvSpPr>
        <p:spPr>
          <a:xfrm>
            <a:off x="3212850" y="1333950"/>
            <a:ext cx="2718300" cy="137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mySample.txt, /home, 02/01/2021</a:t>
            </a:r>
            <a:endParaRPr/>
          </a:p>
          <a:p>
            <a:pPr indent="0" lvl="0" marL="0" rtl="0" algn="ctr">
              <a:spcBef>
                <a:spcPts val="1600"/>
              </a:spcBef>
              <a:spcAft>
                <a:spcPts val="0"/>
              </a:spcAft>
              <a:buNone/>
            </a:pPr>
            <a:r>
              <a:rPr lang="en"/>
              <a:t>mySample1.txt, /root, 02/01/2021</a:t>
            </a:r>
            <a:endParaRPr/>
          </a:p>
          <a:p>
            <a:pPr indent="0" lvl="0" marL="0" rtl="0" algn="ctr">
              <a:spcBef>
                <a:spcPts val="1600"/>
              </a:spcBef>
              <a:spcAft>
                <a:spcPts val="0"/>
              </a:spcAft>
              <a:buNone/>
            </a:pPr>
            <a:r>
              <a:rPr lang="en"/>
              <a:t>mySample2.txt, /user, 02/06/2021</a:t>
            </a:r>
            <a:endParaRPr/>
          </a:p>
          <a:p>
            <a:pPr indent="0" lvl="0" marL="0" rtl="0" algn="ctr">
              <a:spcBef>
                <a:spcPts val="1600"/>
              </a:spcBef>
              <a:spcAft>
                <a:spcPts val="1600"/>
              </a:spcAft>
              <a:buNone/>
            </a:pPr>
            <a:r>
              <a:t/>
            </a:r>
            <a:endParaRPr/>
          </a:p>
        </p:txBody>
      </p:sp>
      <p:sp>
        <p:nvSpPr>
          <p:cNvPr id="639" name="Google Shape;639;p61"/>
          <p:cNvSpPr txBox="1"/>
          <p:nvPr/>
        </p:nvSpPr>
        <p:spPr>
          <a:xfrm>
            <a:off x="496500" y="3042250"/>
            <a:ext cx="3693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["mySample.txt: {Name: mySample.txt, Directory: /home,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"mySample1.txt: {Name: mySample1.txt, Directory: /root,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"mySample2.txt: {Name: mySample2.txt, Directory: /user, Modified Date: 2021/</a:t>
            </a:r>
            <a:r>
              <a:rPr lang="en">
                <a:latin typeface="Calibri"/>
                <a:ea typeface="Calibri"/>
                <a:cs typeface="Calibri"/>
                <a:sym typeface="Calibri"/>
              </a:rPr>
              <a:t>02/06</a:t>
            </a:r>
            <a:r>
              <a:rPr lang="en">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640" name="Google Shape;640;p61"/>
          <p:cNvSpPr txBox="1"/>
          <p:nvPr/>
        </p:nvSpPr>
        <p:spPr>
          <a:xfrm>
            <a:off x="4792375" y="3066700"/>
            <a:ext cx="391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["02/06/2021: {Name: mySample2.txt, Directory: /user, Modified Date: 2021/</a:t>
            </a:r>
            <a:r>
              <a:rPr lang="en">
                <a:latin typeface="Calibri"/>
                <a:ea typeface="Calibri"/>
                <a:cs typeface="Calibri"/>
                <a:sym typeface="Calibri"/>
              </a:rPr>
              <a:t>02/06</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"02/01/2021: {Name: mySample1.txt, Directory: /root, Modified Date: 2021/</a:t>
            </a:r>
            <a:r>
              <a:rPr lang="en">
                <a:latin typeface="Calibri"/>
                <a:ea typeface="Calibri"/>
                <a:cs typeface="Calibri"/>
                <a:sym typeface="Calibri"/>
              </a:rPr>
              <a:t>02/01</a:t>
            </a:r>
            <a:r>
              <a:rPr lang="en">
                <a:latin typeface="Calibri"/>
                <a:ea typeface="Calibri"/>
                <a:cs typeface="Calibri"/>
                <a:sym typeface="Calibri"/>
              </a:rPr>
              <a:t>}", </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"02/01/2021: {Name: mySample.txt, Directory: /home, Modified Date: 2021/</a:t>
            </a:r>
            <a:r>
              <a:rPr lang="en">
                <a:latin typeface="Calibri"/>
                <a:ea typeface="Calibri"/>
                <a:cs typeface="Calibri"/>
                <a:sym typeface="Calibri"/>
              </a:rPr>
              <a:t>02/01</a:t>
            </a:r>
            <a:r>
              <a:rPr lang="en">
                <a:latin typeface="Calibri"/>
                <a:ea typeface="Calibri"/>
                <a:cs typeface="Calibri"/>
                <a:sym typeface="Calibri"/>
              </a:rPr>
              <a:t>}"]</a:t>
            </a:r>
            <a:endParaRPr>
              <a:latin typeface="Calibri"/>
              <a:ea typeface="Calibri"/>
              <a:cs typeface="Calibri"/>
              <a:sym typeface="Calibri"/>
            </a:endParaRPr>
          </a:p>
        </p:txBody>
      </p:sp>
      <p:sp>
        <p:nvSpPr>
          <p:cNvPr id="641" name="Google Shape;641;p61"/>
          <p:cNvSpPr txBox="1"/>
          <p:nvPr/>
        </p:nvSpPr>
        <p:spPr>
          <a:xfrm>
            <a:off x="496500" y="2642050"/>
            <a:ext cx="27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outputNameTree</a:t>
            </a:r>
            <a:endParaRPr>
              <a:latin typeface="Calibri"/>
              <a:ea typeface="Calibri"/>
              <a:cs typeface="Calibri"/>
              <a:sym typeface="Calibri"/>
            </a:endParaRPr>
          </a:p>
        </p:txBody>
      </p:sp>
      <p:sp>
        <p:nvSpPr>
          <p:cNvPr id="642" name="Google Shape;642;p61"/>
          <p:cNvSpPr txBox="1"/>
          <p:nvPr/>
        </p:nvSpPr>
        <p:spPr>
          <a:xfrm>
            <a:off x="4829650" y="2642050"/>
            <a:ext cx="27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outputDateTree</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ctrTitle"/>
          </p:nvPr>
        </p:nvSpPr>
        <p:spPr>
          <a:xfrm>
            <a:off x="1491050" y="1847700"/>
            <a:ext cx="6096600" cy="144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sz="3000"/>
              <a:t>Binary Search Trees (BSTs)</a:t>
            </a:r>
            <a:endParaRPr>
              <a:latin typeface="Arial"/>
              <a:ea typeface="Arial"/>
              <a:cs typeface="Arial"/>
              <a:sym typeface="Arial"/>
            </a:endParaRPr>
          </a:p>
          <a:p>
            <a:pPr indent="0" lvl="0" marL="0" rtl="0" algn="ctr">
              <a:lnSpc>
                <a:spcPct val="100000"/>
              </a:lnSpc>
              <a:spcBef>
                <a:spcPts val="0"/>
              </a:spcBef>
              <a:spcAft>
                <a:spcPts val="0"/>
              </a:spcAft>
              <a:buSzPts val="3800"/>
              <a:buNone/>
            </a:pPr>
            <a:r>
              <a:t/>
            </a:r>
            <a:endParaRPr sz="2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 Search Tree (BST)</a:t>
            </a:r>
            <a:endParaRPr/>
          </a:p>
        </p:txBody>
      </p:sp>
      <p:sp>
        <p:nvSpPr>
          <p:cNvPr id="197" name="Google Shape;197;p29"/>
          <p:cNvSpPr txBox="1"/>
          <p:nvPr>
            <p:ph idx="1" type="body"/>
          </p:nvPr>
        </p:nvSpPr>
        <p:spPr>
          <a:xfrm>
            <a:off x="615575" y="1524525"/>
            <a:ext cx="7505700" cy="32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Binary Tree</a:t>
            </a:r>
            <a:endParaRPr sz="1400"/>
          </a:p>
          <a:p>
            <a:pPr indent="-317500" lvl="0" marL="457200" rtl="0" algn="l">
              <a:spcBef>
                <a:spcPts val="1600"/>
              </a:spcBef>
              <a:spcAft>
                <a:spcPts val="0"/>
              </a:spcAft>
              <a:buSzPts val="1400"/>
              <a:buChar char="●"/>
            </a:pPr>
            <a:r>
              <a:rPr lang="en" sz="1400"/>
              <a:t>Each node has at most 2 children (left child, right child)</a:t>
            </a:r>
            <a:endParaRPr sz="1400"/>
          </a:p>
          <a:p>
            <a:pPr indent="-317500" lvl="1" marL="914400" rtl="0" algn="l">
              <a:spcBef>
                <a:spcPts val="0"/>
              </a:spcBef>
              <a:spcAft>
                <a:spcPts val="0"/>
              </a:spcAft>
              <a:buSzPts val="1400"/>
              <a:buChar char="○"/>
            </a:pPr>
            <a:r>
              <a:rPr lang="en" sz="1400"/>
              <a:t>Node Class</a:t>
            </a:r>
            <a:endParaRPr sz="1400"/>
          </a:p>
          <a:p>
            <a:pPr indent="-317500" lvl="2" marL="1371600" rtl="0" algn="l">
              <a:spcBef>
                <a:spcPts val="0"/>
              </a:spcBef>
              <a:spcAft>
                <a:spcPts val="0"/>
              </a:spcAft>
              <a:buSzPts val="1400"/>
              <a:buChar char="■"/>
            </a:pPr>
            <a:r>
              <a:rPr lang="en" sz="1400"/>
              <a:t>Key</a:t>
            </a:r>
            <a:endParaRPr sz="1400"/>
          </a:p>
          <a:p>
            <a:pPr indent="-317500" lvl="2" marL="1371600" rtl="0" algn="l">
              <a:spcBef>
                <a:spcPts val="0"/>
              </a:spcBef>
              <a:spcAft>
                <a:spcPts val="0"/>
              </a:spcAft>
              <a:buSzPts val="1400"/>
              <a:buChar char="■"/>
            </a:pPr>
            <a:r>
              <a:rPr lang="en" sz="1400"/>
              <a:t>Value</a:t>
            </a:r>
            <a:endParaRPr sz="1400"/>
          </a:p>
          <a:p>
            <a:pPr indent="-317500" lvl="2" marL="1371600" rtl="0" algn="l">
              <a:spcBef>
                <a:spcPts val="0"/>
              </a:spcBef>
              <a:spcAft>
                <a:spcPts val="0"/>
              </a:spcAft>
              <a:buSzPts val="1400"/>
              <a:buChar char="■"/>
            </a:pPr>
            <a:r>
              <a:rPr lang="en" sz="1400"/>
              <a:t>Left child</a:t>
            </a:r>
            <a:endParaRPr sz="1400"/>
          </a:p>
          <a:p>
            <a:pPr indent="-317500" lvl="2" marL="1371600" rtl="0" algn="l">
              <a:spcBef>
                <a:spcPts val="0"/>
              </a:spcBef>
              <a:spcAft>
                <a:spcPts val="0"/>
              </a:spcAft>
              <a:buSzPts val="1400"/>
              <a:buChar char="■"/>
            </a:pPr>
            <a:r>
              <a:rPr lang="en" sz="1400"/>
              <a:t>Right child</a:t>
            </a:r>
            <a:endParaRPr sz="1400"/>
          </a:p>
          <a:p>
            <a:pPr indent="0" lvl="0" marL="0" rtl="0" algn="l">
              <a:spcBef>
                <a:spcPts val="1600"/>
              </a:spcBef>
              <a:spcAft>
                <a:spcPts val="0"/>
              </a:spcAft>
              <a:buNone/>
            </a:pPr>
            <a:r>
              <a:rPr lang="en" sz="1400"/>
              <a:t>BST</a:t>
            </a:r>
            <a:endParaRPr sz="1400"/>
          </a:p>
          <a:p>
            <a:pPr indent="-317500" lvl="0" marL="457200" rtl="0" algn="l">
              <a:spcBef>
                <a:spcPts val="1600"/>
              </a:spcBef>
              <a:spcAft>
                <a:spcPts val="0"/>
              </a:spcAft>
              <a:buSzPts val="1400"/>
              <a:buChar char="●"/>
            </a:pPr>
            <a:r>
              <a:rPr lang="en" sz="1400"/>
              <a:t>Nodes belonging to the Left subtree have keys less than the parent node key, and nodes belonging to the right subtree have keys greater than the parent node key</a:t>
            </a:r>
            <a:endParaRPr sz="1400"/>
          </a:p>
        </p:txBody>
      </p:sp>
      <p:sp>
        <p:nvSpPr>
          <p:cNvPr id="198" name="Google Shape;198;p29"/>
          <p:cNvSpPr txBox="1"/>
          <p:nvPr/>
        </p:nvSpPr>
        <p:spPr>
          <a:xfrm>
            <a:off x="5293525" y="2025250"/>
            <a:ext cx="3364800" cy="17037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class Node&lt;K,V&gt;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K key;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public Node(K key, V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Node&lt;K,V&gt; left, Node&lt;K,V&gt; right)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this.key = key;</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this.value = value;</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this.left = left;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this.right = right;</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  }</a:t>
            </a:r>
            <a:endParaRPr sz="800">
              <a:latin typeface="Roboto Mono"/>
              <a:ea typeface="Roboto Mono"/>
              <a:cs typeface="Roboto Mono"/>
              <a:sym typeface="Roboto Mono"/>
            </a:endParaRPr>
          </a:p>
          <a:p>
            <a:pPr indent="0" lvl="0" marL="0" rtl="0" algn="l">
              <a:spcBef>
                <a:spcPts val="0"/>
              </a:spcBef>
              <a:spcAft>
                <a:spcPts val="0"/>
              </a:spcAft>
              <a:buClr>
                <a:srgbClr val="000000"/>
              </a:buClr>
              <a:buSzPts val="800"/>
              <a:buFont typeface="Arial"/>
              <a:buNone/>
            </a:pPr>
            <a:r>
              <a:rPr lang="en" sz="800">
                <a:latin typeface="Roboto Mono"/>
                <a:ea typeface="Roboto Mono"/>
                <a:cs typeface="Roboto Mono"/>
                <a:sym typeface="Roboto Mono"/>
              </a:rPr>
              <a:t>}</a:t>
            </a:r>
            <a:endParaRPr sz="800">
              <a:latin typeface="Roboto Mono"/>
              <a:ea typeface="Roboto Mono"/>
              <a:cs typeface="Roboto Mono"/>
              <a:sym typeface="Roboto Mono"/>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819150" y="61812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Terminology </a:t>
            </a:r>
            <a:endParaRPr/>
          </a:p>
        </p:txBody>
      </p:sp>
      <p:sp>
        <p:nvSpPr>
          <p:cNvPr id="204" name="Google Shape;204;p30"/>
          <p:cNvSpPr txBox="1"/>
          <p:nvPr>
            <p:ph idx="1" type="body"/>
          </p:nvPr>
        </p:nvSpPr>
        <p:spPr>
          <a:xfrm>
            <a:off x="341475" y="1222213"/>
            <a:ext cx="4139400" cy="354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Terminology</a:t>
            </a:r>
            <a:endParaRPr/>
          </a:p>
          <a:p>
            <a:pPr indent="-317500" lvl="0" marL="457200" rtl="0" algn="l">
              <a:spcBef>
                <a:spcPts val="1600"/>
              </a:spcBef>
              <a:spcAft>
                <a:spcPts val="0"/>
              </a:spcAft>
              <a:buSzPts val="1400"/>
              <a:buChar char="●"/>
            </a:pPr>
            <a:r>
              <a:rPr b="1" lang="en" sz="1400"/>
              <a:t>Root</a:t>
            </a:r>
            <a:r>
              <a:rPr lang="en" sz="1400"/>
              <a:t>: the top node in the tree</a:t>
            </a:r>
            <a:endParaRPr sz="1400"/>
          </a:p>
          <a:p>
            <a:pPr indent="-317500" lvl="0" marL="457200" rtl="0" algn="l">
              <a:spcBef>
                <a:spcPts val="0"/>
              </a:spcBef>
              <a:spcAft>
                <a:spcPts val="0"/>
              </a:spcAft>
              <a:buSzPts val="1400"/>
              <a:buChar char="●"/>
            </a:pPr>
            <a:r>
              <a:rPr b="1" lang="en" sz="1400"/>
              <a:t>Leaf</a:t>
            </a:r>
            <a:r>
              <a:rPr lang="en" sz="1400"/>
              <a:t>: a node with no children</a:t>
            </a:r>
            <a:endParaRPr sz="1400"/>
          </a:p>
          <a:p>
            <a:pPr indent="-317500" lvl="0" marL="457200" rtl="0" algn="l">
              <a:spcBef>
                <a:spcPts val="0"/>
              </a:spcBef>
              <a:spcAft>
                <a:spcPts val="0"/>
              </a:spcAft>
              <a:buSzPts val="1400"/>
              <a:buChar char="●"/>
            </a:pPr>
            <a:r>
              <a:rPr b="1" lang="en" sz="1400"/>
              <a:t>Depth:</a:t>
            </a:r>
            <a:r>
              <a:rPr lang="en" sz="1400"/>
              <a:t> the distance between a node and the root</a:t>
            </a:r>
            <a:endParaRPr sz="1400"/>
          </a:p>
          <a:p>
            <a:pPr indent="-317500" lvl="0" marL="457200" rtl="0" algn="l">
              <a:spcBef>
                <a:spcPts val="0"/>
              </a:spcBef>
              <a:spcAft>
                <a:spcPts val="0"/>
              </a:spcAft>
              <a:buSzPts val="1400"/>
              <a:buChar char="●"/>
            </a:pPr>
            <a:r>
              <a:rPr b="1" lang="en" sz="1400"/>
              <a:t>Subtree: </a:t>
            </a:r>
            <a:r>
              <a:rPr lang="en" sz="1400"/>
              <a:t>a tree of node T and all of its descendants</a:t>
            </a:r>
            <a:endParaRPr sz="1400"/>
          </a:p>
          <a:p>
            <a:pPr indent="-317500" lvl="0" marL="457200" rtl="0" algn="l">
              <a:spcBef>
                <a:spcPts val="0"/>
              </a:spcBef>
              <a:spcAft>
                <a:spcPts val="0"/>
              </a:spcAft>
              <a:buSzPts val="1400"/>
              <a:buChar char="●"/>
            </a:pPr>
            <a:r>
              <a:rPr b="1" lang="en" sz="1400"/>
              <a:t>Edge:</a:t>
            </a:r>
            <a:r>
              <a:rPr lang="en" sz="1400"/>
              <a:t> the connection between one node and another</a:t>
            </a:r>
            <a:endParaRPr sz="1400"/>
          </a:p>
          <a:p>
            <a:pPr indent="-317500" lvl="0" marL="457200" rtl="0" algn="l">
              <a:spcBef>
                <a:spcPts val="0"/>
              </a:spcBef>
              <a:spcAft>
                <a:spcPts val="0"/>
              </a:spcAft>
              <a:buSzPts val="1400"/>
              <a:buChar char="●"/>
            </a:pPr>
            <a:r>
              <a:rPr b="1" lang="en" sz="1400"/>
              <a:t>Height</a:t>
            </a:r>
            <a:r>
              <a:rPr lang="en" sz="1400"/>
              <a:t>: number of edges on the longest path from the root to a leaf</a:t>
            </a:r>
            <a:endParaRPr sz="1400"/>
          </a:p>
          <a:p>
            <a:pPr indent="0" lvl="0" marL="0" rtl="0" algn="l">
              <a:spcBef>
                <a:spcPts val="1600"/>
              </a:spcBef>
              <a:spcAft>
                <a:spcPts val="1600"/>
              </a:spcAft>
              <a:buNone/>
            </a:pPr>
            <a:r>
              <a:t/>
            </a:r>
            <a:endParaRPr/>
          </a:p>
        </p:txBody>
      </p:sp>
      <p:pic>
        <p:nvPicPr>
          <p:cNvPr id="205" name="Google Shape;205;p30"/>
          <p:cNvPicPr preferRelativeResize="0"/>
          <p:nvPr/>
        </p:nvPicPr>
        <p:blipFill>
          <a:blip r:embed="rId3">
            <a:alphaModFix/>
          </a:blip>
          <a:stretch>
            <a:fillRect/>
          </a:stretch>
        </p:blipFill>
        <p:spPr>
          <a:xfrm>
            <a:off x="4424150" y="1698200"/>
            <a:ext cx="4278025" cy="2592550"/>
          </a:xfrm>
          <a:prstGeom prst="rect">
            <a:avLst/>
          </a:prstGeom>
          <a:noFill/>
          <a:ln>
            <a:noFill/>
          </a:ln>
        </p:spPr>
      </p:pic>
      <p:sp>
        <p:nvSpPr>
          <p:cNvPr id="206" name="Google Shape;206;p30"/>
          <p:cNvSpPr txBox="1"/>
          <p:nvPr/>
        </p:nvSpPr>
        <p:spPr>
          <a:xfrm>
            <a:off x="8211400" y="-852975"/>
            <a:ext cx="65508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07" name="Google Shape;207;p30"/>
          <p:cNvPicPr preferRelativeResize="0"/>
          <p:nvPr/>
        </p:nvPicPr>
        <p:blipFill>
          <a:blip r:embed="rId4">
            <a:alphaModFix/>
          </a:blip>
          <a:stretch>
            <a:fillRect/>
          </a:stretch>
        </p:blipFill>
        <p:spPr>
          <a:xfrm>
            <a:off x="7745103" y="618125"/>
            <a:ext cx="846675" cy="717075"/>
          </a:xfrm>
          <a:prstGeom prst="rect">
            <a:avLst/>
          </a:prstGeom>
          <a:noFill/>
          <a:ln>
            <a:noFill/>
          </a:ln>
        </p:spPr>
      </p:pic>
      <p:sp>
        <p:nvSpPr>
          <p:cNvPr id="208" name="Google Shape;208;p30"/>
          <p:cNvSpPr txBox="1"/>
          <p:nvPr/>
        </p:nvSpPr>
        <p:spPr>
          <a:xfrm>
            <a:off x="5106525" y="1046325"/>
            <a:ext cx="682500" cy="35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root</a:t>
            </a:r>
            <a:endParaRPr>
              <a:latin typeface="Calibri"/>
              <a:ea typeface="Calibri"/>
              <a:cs typeface="Calibri"/>
              <a:sym typeface="Calibri"/>
            </a:endParaRPr>
          </a:p>
        </p:txBody>
      </p:sp>
      <p:sp>
        <p:nvSpPr>
          <p:cNvPr id="209" name="Google Shape;209;p30"/>
          <p:cNvSpPr/>
          <p:nvPr/>
        </p:nvSpPr>
        <p:spPr>
          <a:xfrm rot="1684053">
            <a:off x="5538706" y="1398799"/>
            <a:ext cx="614012" cy="238765"/>
          </a:xfrm>
          <a:prstGeom prst="rightArrow">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15" name="Google Shape;215;p31"/>
          <p:cNvPicPr preferRelativeResize="0"/>
          <p:nvPr/>
        </p:nvPicPr>
        <p:blipFill>
          <a:blip r:embed="rId3">
            <a:alphaModFix/>
          </a:blip>
          <a:stretch>
            <a:fillRect/>
          </a:stretch>
        </p:blipFill>
        <p:spPr>
          <a:xfrm>
            <a:off x="1831175" y="1371563"/>
            <a:ext cx="5353050" cy="3171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21" name="Google Shape;221;p32"/>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22" name="Google Shape;222;p32"/>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819150" y="416975"/>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BST</a:t>
            </a:r>
            <a:endParaRPr/>
          </a:p>
        </p:txBody>
      </p:sp>
      <p:pic>
        <p:nvPicPr>
          <p:cNvPr id="228" name="Google Shape;228;p33"/>
          <p:cNvPicPr preferRelativeResize="0"/>
          <p:nvPr/>
        </p:nvPicPr>
        <p:blipFill>
          <a:blip r:embed="rId3">
            <a:alphaModFix/>
          </a:blip>
          <a:stretch>
            <a:fillRect/>
          </a:stretch>
        </p:blipFill>
        <p:spPr>
          <a:xfrm>
            <a:off x="1831175" y="1371563"/>
            <a:ext cx="5353050" cy="3171825"/>
          </a:xfrm>
          <a:prstGeom prst="rect">
            <a:avLst/>
          </a:prstGeom>
          <a:noFill/>
          <a:ln>
            <a:noFill/>
          </a:ln>
        </p:spPr>
      </p:pic>
      <p:sp>
        <p:nvSpPr>
          <p:cNvPr id="229" name="Google Shape;229;p33"/>
          <p:cNvSpPr txBox="1"/>
          <p:nvPr/>
        </p:nvSpPr>
        <p:spPr>
          <a:xfrm>
            <a:off x="2914650" y="1982400"/>
            <a:ext cx="878700" cy="675000"/>
          </a:xfrm>
          <a:prstGeom prst="rect">
            <a:avLst/>
          </a:prstGeom>
          <a:noFill/>
          <a:ln cap="flat" cmpd="sng" w="19050">
            <a:solidFill>
              <a:srgbClr val="0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30" name="Google Shape;230;p33"/>
          <p:cNvSpPr txBox="1"/>
          <p:nvPr/>
        </p:nvSpPr>
        <p:spPr>
          <a:xfrm>
            <a:off x="1532325" y="2818200"/>
            <a:ext cx="1961100" cy="1446600"/>
          </a:xfrm>
          <a:prstGeom prst="rect">
            <a:avLst/>
          </a:prstGeom>
          <a:noFill/>
          <a:ln cap="flat" cmpd="sng" w="19050">
            <a:solidFill>
              <a:srgbClr val="E69138"/>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