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267" r:id="rId5"/>
    <p:sldId id="268" r:id="rId6"/>
    <p:sldId id="269" r:id="rId7"/>
    <p:sldId id="925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  <p:embeddedFont>
      <p:font typeface="Roboto Mono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80" autoAdjust="0"/>
    <p:restoredTop sz="95984" autoAdjust="0"/>
  </p:normalViewPr>
  <p:slideViewPr>
    <p:cSldViewPr snapToGrid="0">
      <p:cViewPr varScale="1">
        <p:scale>
          <a:sx n="124" d="100"/>
          <a:sy n="124" d="100"/>
        </p:scale>
        <p:origin x="75" y="30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03T16:21:33.8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03T16:23:06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3224 0 0,'0'0'288'0'0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d361d132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44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d361d132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650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706" cy="572676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706" cy="3416420"/>
          </a:xfrm>
          <a:prstGeom prst="rect">
            <a:avLst/>
          </a:prstGeom>
        </p:spPr>
        <p:txBody>
          <a:bodyPr spcFirstLastPara="1" wrap="square" lIns="96675" tIns="96675" rIns="96675" bIns="96675" anchor="t" anchorCtr="0">
            <a:noAutofit/>
          </a:bodyPr>
          <a:lstStyle>
            <a:lvl1pPr marL="233812" lvl="0" indent="-178606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1pPr>
            <a:lvl2pPr marL="467624" lvl="1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2pPr>
            <a:lvl3pPr marL="701436" lvl="2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3pPr>
            <a:lvl4pPr marL="935248" lvl="3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4pPr>
            <a:lvl5pPr marL="1169060" lvl="4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5pPr>
            <a:lvl6pPr marL="1402872" lvl="5" indent="-165617">
              <a:spcBef>
                <a:spcPts val="869"/>
              </a:spcBef>
              <a:spcAft>
                <a:spcPts val="0"/>
              </a:spcAft>
              <a:buSzPts val="1500"/>
              <a:buChar char="■"/>
              <a:defRPr/>
            </a:lvl6pPr>
            <a:lvl7pPr marL="1636685" lvl="6" indent="-165617">
              <a:spcBef>
                <a:spcPts val="869"/>
              </a:spcBef>
              <a:spcAft>
                <a:spcPts val="0"/>
              </a:spcAft>
              <a:buSzPts val="1500"/>
              <a:buChar char="●"/>
              <a:defRPr/>
            </a:lvl7pPr>
            <a:lvl8pPr marL="1870497" lvl="7" indent="-165617">
              <a:spcBef>
                <a:spcPts val="869"/>
              </a:spcBef>
              <a:spcAft>
                <a:spcPts val="0"/>
              </a:spcAft>
              <a:buSzPts val="1500"/>
              <a:buChar char="○"/>
              <a:defRPr/>
            </a:lvl8pPr>
            <a:lvl9pPr marL="2104309" lvl="8" indent="-165617">
              <a:spcBef>
                <a:spcPts val="869"/>
              </a:spcBef>
              <a:spcAft>
                <a:spcPts val="869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7" y="4663217"/>
            <a:ext cx="548471" cy="393648"/>
          </a:xfrm>
          <a:prstGeom prst="rect">
            <a:avLst/>
          </a:prstGeom>
        </p:spPr>
        <p:txBody>
          <a:bodyPr spcFirstLastPara="1" wrap="square" lIns="96675" tIns="96675" rIns="96675" bIns="9667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446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2.xml"/><Relationship Id="rId4" Type="http://schemas.openxmlformats.org/officeDocument/2006/relationships/image" Target="../media/image12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14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2" y="1369219"/>
            <a:ext cx="7886700" cy="3547838"/>
          </a:xfrm>
        </p:spPr>
        <p:txBody>
          <a:bodyPr>
            <a:normAutofit/>
          </a:bodyPr>
          <a:lstStyle/>
          <a:p>
            <a:r>
              <a:rPr lang="en-US" dirty="0"/>
              <a:t>Quiz 14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 err="1"/>
              <a:t>PA5</a:t>
            </a:r>
            <a:r>
              <a:rPr lang="en-US" dirty="0"/>
              <a:t> due tonight @ </a:t>
            </a:r>
            <a:r>
              <a:rPr lang="en-US" dirty="0" err="1"/>
              <a:t>11:59pm</a:t>
            </a:r>
            <a:r>
              <a:rPr lang="en-US" dirty="0"/>
              <a:t> (closed)</a:t>
            </a:r>
          </a:p>
          <a:p>
            <a:r>
              <a:rPr lang="en-US" dirty="0"/>
              <a:t>Survey 5 due tonight @ </a:t>
            </a:r>
            <a:r>
              <a:rPr lang="en-US" dirty="0" err="1"/>
              <a:t>11:59pm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</a:t>
            </a:r>
            <a:r>
              <a:rPr lang="en-US" dirty="0" err="1"/>
              <a:t>Wrapup</a:t>
            </a:r>
            <a:endParaRPr lang="en-US" dirty="0"/>
          </a:p>
          <a:p>
            <a:r>
              <a:rPr lang="en-US" dirty="0"/>
              <a:t>Questions on Lecture 14?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/>
        </p:nvSpPr>
        <p:spPr>
          <a:xfrm>
            <a:off x="200720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selectionSort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minIndex = i;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&lt; arr.length; j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if(arr[minIndex] &gt; arr[j]) { minIndex = j;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int temp = arr[i];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arr[i] = arr[minIndex];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arr[minIndex]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56;p13">
            <a:extLst>
              <a:ext uri="{FF2B5EF4-FFF2-40B4-BE49-F238E27FC236}">
                <a16:creationId xmlns:a16="http://schemas.microsoft.com/office/drawing/2014/main" id="{F1A967C9-FC19-458A-AE44-0CC11D72B53C}"/>
              </a:ext>
            </a:extLst>
          </p:cNvPr>
          <p:cNvSpPr txBox="1"/>
          <p:nvPr/>
        </p:nvSpPr>
        <p:spPr>
          <a:xfrm>
            <a:off x="4724753" y="188482"/>
            <a:ext cx="3963261" cy="290809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tatic void 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insertionSort</a:t>
            </a: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(int[] arr)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for(int i = 0; i &lt; arr.length; i +=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for(int j = i; j &gt; 0; j -= 1)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if(arr[j] &lt; arr[j-1])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int temp = arr[j-1];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arr[j-1] = arr[j];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  arr[j] = temp;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200" b="1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      else { break; } // new! exit inner loop early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28804" y="326190"/>
            <a:ext cx="3833172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import java.util.Arrays;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public class SortFaster {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int[] combine(int[] p1, int[] p2)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int[] mergeSort(int[] arr)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len = arr.length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if(len &lt;= 1) { return arr;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else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p1 = Arrays.copyOfRange(arr, 0,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p2= Arrays.copyOfRange(arr,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/ 2, </a:t>
            </a:r>
            <a:r>
              <a:rPr lang="en" sz="12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len</a:t>
            </a: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sortedPart1 = mergeSort(p1);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sortedPart2 = mergeSort(p2);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int[] sorted = combine(sortedPart1, sortedPart2);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  return sorted;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6D8261CA-0D90-4F61-A40E-BDCAE966A9D4}"/>
              </a:ext>
            </a:extLst>
          </p:cNvPr>
          <p:cNvSpPr txBox="1"/>
          <p:nvPr/>
        </p:nvSpPr>
        <p:spPr>
          <a:xfrm>
            <a:off x="4800905" y="326190"/>
            <a:ext cx="4114291" cy="449112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6751" tIns="46751" rIns="46751" bIns="46751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200" b="1" dirty="0">
                <a:latin typeface="Roboto Mono"/>
                <a:ea typeface="Roboto Mono"/>
                <a:cs typeface="Roboto Mono"/>
                <a:sym typeface="Roboto Mono"/>
              </a:rPr>
              <a:t>static int partition(String[] array, int l, int h) {...}</a:t>
            </a:r>
            <a:endParaRPr sz="1200" b="1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static void qsort(String[] array, int low, int high)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if(high - low &lt;= 1) { return;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int splitAt = partition(array, low,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low, splitAt);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splitAt + 1, high);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public static void sort(String[] array) {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  qsort(array, 0, array.length);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r>
              <a:rPr lang="en" sz="1200" dirty="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>
              <a:lnSpc>
                <a:spcPct val="115000"/>
              </a:lnSpc>
            </a:pPr>
            <a:endParaRPr sz="1200" dirty="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13"/>
          <p:cNvGraphicFramePr/>
          <p:nvPr/>
        </p:nvGraphicFramePr>
        <p:xfrm>
          <a:off x="663031" y="398684"/>
          <a:ext cx="7817938" cy="43461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2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57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41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Insertion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 b="1">
                          <a:solidFill>
                            <a:schemeClr val="dk1"/>
                          </a:solidFill>
                        </a:rPr>
                        <a:t>Selection 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Merge </a:t>
                      </a:r>
                      <a:endParaRPr sz="1200" b="1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Quick </a:t>
                      </a:r>
                      <a:endParaRPr sz="1200" b="1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Best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493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Worst case time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445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Key operations</a:t>
                      </a:r>
                      <a:endParaRPr sz="12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j, j-1)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(until in the right place)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swap(a, i, indexOfMin)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(after finding minimum value)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 = copy(a, 0, len/2)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 = copy(a, len/2, len)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ls = sort(l)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rs = sort(r)</a:t>
                      </a:r>
                      <a:endParaRPr sz="11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merge(ls, rs)</a:t>
                      </a:r>
                      <a:endParaRPr sz="1100"/>
                    </a:p>
                  </a:txBody>
                  <a:tcPr marL="46751" marR="46751" marT="46751" marB="46751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p = partition(a, l,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l, p)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sort(a, p + 1, h)</a:t>
                      </a:r>
                      <a:endParaRPr sz="1100" dirty="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L="46751" marR="46751" marT="46751" marB="4675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14:cNvPr>
              <p14:cNvContentPartPr/>
              <p14:nvPr/>
            </p14:nvContentPartPr>
            <p14:xfrm>
              <a:off x="43607" y="9871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27412F4-3FBB-48A3-890C-F66851ECD9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607" y="978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14:cNvPr>
              <p14:cNvContentPartPr/>
              <p14:nvPr/>
            </p14:nvContentPartPr>
            <p14:xfrm>
              <a:off x="7959647" y="2434360"/>
              <a:ext cx="360" cy="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BBE442A-D906-4911-9FEE-85D5329556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51007" y="24253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975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8F9A-2822-4127-8AD9-665AE92EB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note about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4A99F-6815-4D7F-930C-F3AC49048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0" y="1114494"/>
            <a:ext cx="7886700" cy="3263504"/>
          </a:xfrm>
        </p:spPr>
        <p:txBody>
          <a:bodyPr/>
          <a:lstStyle/>
          <a:p>
            <a:r>
              <a:rPr lang="en-US" dirty="0"/>
              <a:t>Not only do we care about runtime, we also care about</a:t>
            </a:r>
          </a:p>
          <a:p>
            <a:pPr lvl="1"/>
            <a:r>
              <a:rPr lang="en-US" dirty="0"/>
              <a:t>Space: do we need extra storage?</a:t>
            </a:r>
          </a:p>
          <a:p>
            <a:pPr lvl="1"/>
            <a:r>
              <a:rPr lang="en-US" dirty="0"/>
              <a:t>Stable: if we have duplicates, do we maintain the same ordering?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52745E-E91D-4231-B73A-72A795DA98AA}"/>
              </a:ext>
            </a:extLst>
          </p:cNvPr>
          <p:cNvGraphicFramePr>
            <a:graphicFrameLocks noGrp="1"/>
          </p:cNvGraphicFramePr>
          <p:nvPr/>
        </p:nvGraphicFramePr>
        <p:xfrm>
          <a:off x="1702470" y="2350412"/>
          <a:ext cx="2857500" cy="1967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9">
                  <a:extLst>
                    <a:ext uri="{9D8B030D-6E8A-4147-A177-3AD203B41FA5}">
                      <a16:colId xmlns:a16="http://schemas.microsoft.com/office/drawing/2014/main" val="851378345"/>
                    </a:ext>
                  </a:extLst>
                </a:gridCol>
                <a:gridCol w="754982">
                  <a:extLst>
                    <a:ext uri="{9D8B030D-6E8A-4147-A177-3AD203B41FA5}">
                      <a16:colId xmlns:a16="http://schemas.microsoft.com/office/drawing/2014/main" val="2697686680"/>
                    </a:ext>
                  </a:extLst>
                </a:gridCol>
                <a:gridCol w="730919">
                  <a:extLst>
                    <a:ext uri="{9D8B030D-6E8A-4147-A177-3AD203B41FA5}">
                      <a16:colId xmlns:a16="http://schemas.microsoft.com/office/drawing/2014/main" val="3447856933"/>
                    </a:ext>
                  </a:extLst>
                </a:gridCol>
              </a:tblGrid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Algorithm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Space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Stable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870639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Bubble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55773186"/>
                  </a:ext>
                </a:extLst>
              </a:tr>
              <a:tr h="257136">
                <a:tc>
                  <a:txBody>
                    <a:bodyPr/>
                    <a:lstStyle/>
                    <a:p>
                      <a:r>
                        <a:rPr lang="en-US" sz="1000" dirty="0"/>
                        <a:t>Selection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58963496"/>
                  </a:ext>
                </a:extLst>
              </a:tr>
              <a:tr h="293915">
                <a:tc>
                  <a:txBody>
                    <a:bodyPr/>
                    <a:lstStyle/>
                    <a:p>
                      <a:r>
                        <a:rPr lang="en-US" sz="1000" dirty="0"/>
                        <a:t>Insertion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78764286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Heap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O(1)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639717630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Merge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23810808"/>
                  </a:ext>
                </a:extLst>
              </a:tr>
              <a:tr h="283363">
                <a:tc>
                  <a:txBody>
                    <a:bodyPr/>
                    <a:lstStyle/>
                    <a:p>
                      <a:r>
                        <a:rPr lang="en-US" sz="1000" dirty="0"/>
                        <a:t>Quick sort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O(</a:t>
                      </a:r>
                      <a:r>
                        <a:rPr lang="en-US" sz="1000" dirty="0" err="1"/>
                        <a:t>logn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No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4664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49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3878</TotalTime>
  <Words>697</Words>
  <Application>Microsoft Office PowerPoint</Application>
  <PresentationFormat>On-screen Show (16:9)</PresentationFormat>
  <Paragraphs>117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 Light</vt:lpstr>
      <vt:lpstr>Arial</vt:lpstr>
      <vt:lpstr>Roboto Mono</vt:lpstr>
      <vt:lpstr>Calibri</vt:lpstr>
      <vt:lpstr>Office Theme</vt:lpstr>
      <vt:lpstr>CSE 12 – Basic Data Structures and Object-Oriented Design Lecture 14</vt:lpstr>
      <vt:lpstr>Announcements</vt:lpstr>
      <vt:lpstr>Topics</vt:lpstr>
      <vt:lpstr>PowerPoint Presentation</vt:lpstr>
      <vt:lpstr>PowerPoint Presentation</vt:lpstr>
      <vt:lpstr>PowerPoint Presentation</vt:lpstr>
      <vt:lpstr>Last note about sorting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182</cp:revision>
  <dcterms:modified xsi:type="dcterms:W3CDTF">2021-04-30T17:33:34Z</dcterms:modified>
</cp:coreProperties>
</file>