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5143500" cx="9144000"/>
  <p:notesSz cx="6858000" cy="9144000"/>
  <p:embeddedFontLst>
    <p:embeddedFont>
      <p:font typeface="Nunito"/>
      <p:regular r:id="rId53"/>
      <p:bold r:id="rId54"/>
      <p:italic r:id="rId55"/>
      <p:boldItalic r:id="rId56"/>
    </p:embeddedFont>
    <p:embeddedFont>
      <p:font typeface="Roboto Mono"/>
      <p:regular r:id="rId57"/>
      <p:bold r:id="rId58"/>
      <p:italic r:id="rId59"/>
      <p:boldItalic r:id="rId60"/>
    </p:embeddedFont>
    <p:embeddedFont>
      <p:font typeface="Open Sans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62E864-2278-42FC-909B-F5827982E5E9}">
  <a:tblStyle styleId="{8462E864-2278-42FC-909B-F5827982E5E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penSans-bold.fntdata"/><Relationship Id="rId61" Type="http://schemas.openxmlformats.org/officeDocument/2006/relationships/font" Target="fonts/OpenSans-regular.fntdata"/><Relationship Id="rId20" Type="http://schemas.openxmlformats.org/officeDocument/2006/relationships/slide" Target="slides/slide13.xml"/><Relationship Id="rId64" Type="http://schemas.openxmlformats.org/officeDocument/2006/relationships/font" Target="fonts/OpenSans-boldItalic.fntdata"/><Relationship Id="rId63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RobotoMono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Nunito-regular.fnt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Nunito-italic.fntdata"/><Relationship Id="rId10" Type="http://schemas.openxmlformats.org/officeDocument/2006/relationships/slide" Target="slides/slide3.xml"/><Relationship Id="rId54" Type="http://schemas.openxmlformats.org/officeDocument/2006/relationships/font" Target="fonts/Nunito-bold.fntdata"/><Relationship Id="rId13" Type="http://schemas.openxmlformats.org/officeDocument/2006/relationships/slide" Target="slides/slide6.xml"/><Relationship Id="rId57" Type="http://schemas.openxmlformats.org/officeDocument/2006/relationships/font" Target="fonts/RobotoMono-regular.fntdata"/><Relationship Id="rId12" Type="http://schemas.openxmlformats.org/officeDocument/2006/relationships/slide" Target="slides/slide5.xml"/><Relationship Id="rId56" Type="http://schemas.openxmlformats.org/officeDocument/2006/relationships/font" Target="fonts/Nunito-boldItalic.fntdata"/><Relationship Id="rId15" Type="http://schemas.openxmlformats.org/officeDocument/2006/relationships/slide" Target="slides/slide8.xml"/><Relationship Id="rId59" Type="http://schemas.openxmlformats.org/officeDocument/2006/relationships/font" Target="fonts/RobotoMono-italic.fntdata"/><Relationship Id="rId14" Type="http://schemas.openxmlformats.org/officeDocument/2006/relationships/slide" Target="slides/slide7.xml"/><Relationship Id="rId58" Type="http://schemas.openxmlformats.org/officeDocument/2006/relationships/font" Target="fonts/RobotoMon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1fb6e0af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1fb6e0af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d2cbad04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d2cbad04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d2cbad04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d2cbad04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d2cbad04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d2cbad04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1fb6e0af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1fb6e0af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1fb6e0af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1fb6e0af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1fb6e0af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1fb6e0af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1fb6e0af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1fb6e0af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1fb6e0af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1fb6e0af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172db36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172db36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172db36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c172db36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d2cbad0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dd2cbad0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172db36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c172db36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172db36a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c172db36a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172db36a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c172db36a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172db36a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c172db36a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172db36a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c172db36a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172db36a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c172db36a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172db36a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c172db36a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172db36a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c172db36a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172db36a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c172db36a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172db36a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c172db36a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1fb6e0af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1fb6e0af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172db36a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c172db36a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172db36a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c172db36a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172db36a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c172db36a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172db36a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c172db36a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172db36a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c172db36a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c172db36a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c172db36a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c172db36a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c172db36a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c172db36a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c172db36a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172db36a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c172db36a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172db36a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c172db36a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1fb6e0af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1fb6e0af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c172db36a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c172db36a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172db36a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c172db36a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c172db36a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c172db36a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c172db36a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c172db36a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c172db36a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c172db36a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172db36a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c172db36a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d2cbad04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dd2cbad04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1fb6e0af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1fb6e0af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d2cbad04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d2cbad04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2cbad04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d2cbad04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d2cbad04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d2cbad04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btv.melezinek.cz/binary-heap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011450" y="2144750"/>
            <a:ext cx="7121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 Week 9 Discussion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-28-21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91350" y="30702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Focus: PA8, Heaps, and </a:t>
            </a:r>
            <a:r>
              <a:rPr lang="en" sz="3000"/>
              <a:t>Dijkstra’s Algorithm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819150" y="1990725"/>
            <a:ext cx="291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this a valid Heap?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>
                <a:highlight>
                  <a:srgbClr val="FFFF00"/>
                </a:highlight>
              </a:rPr>
              <a:t>No</a:t>
            </a:r>
            <a:endParaRPr sz="2000">
              <a:highlight>
                <a:srgbClr val="FFFF00"/>
              </a:highlight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950" y="1271725"/>
            <a:ext cx="368108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819150" y="1990725"/>
            <a:ext cx="291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this a valid Heap?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No</a:t>
            </a:r>
            <a:endParaRPr sz="2000"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350" y="1234725"/>
            <a:ext cx="294670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819150" y="1990725"/>
            <a:ext cx="291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this a valid Heap?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>
                <a:highlight>
                  <a:srgbClr val="FFFF00"/>
                </a:highlight>
              </a:rPr>
              <a:t>No</a:t>
            </a:r>
            <a:endParaRPr sz="2000">
              <a:highlight>
                <a:srgbClr val="FFFF00"/>
              </a:highlight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350" y="1234725"/>
            <a:ext cx="294670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Queues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819150" y="1990725"/>
            <a:ext cx="3913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a queue in the sense that we are adding/removing from the same location each time. However, now there is an order that is based on a priority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poll()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peek()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toArray()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isEmpty()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726" y="653025"/>
            <a:ext cx="4788925" cy="424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/>
        </p:nvSpPr>
        <p:spPr>
          <a:xfrm>
            <a:off x="7537900" y="1233475"/>
            <a:ext cx="11205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5295900" y="4054375"/>
            <a:ext cx="11205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6794650" y="902875"/>
            <a:ext cx="14526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5674150" y="4318850"/>
            <a:ext cx="15816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 vs Priority Queues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819150" y="1761375"/>
            <a:ext cx="7505700" cy="26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is a </a:t>
            </a:r>
            <a:r>
              <a:rPr b="1" lang="en"/>
              <a:t>Data Structure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Priority Queue is an </a:t>
            </a:r>
            <a:r>
              <a:rPr b="1" lang="en"/>
              <a:t>Abstract Data Type (ADT)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Heaps are the most popular way to implement a Priority Queue because they efficient at finding the largest or smallest values (the priority). In fact, many times when people refer to a priority queue they are referring to a heap!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will be creating a Heap class however you will use the Priority Queue interface provided.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819150" y="1992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the helper methods?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Down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819150" y="1518975"/>
            <a:ext cx="75057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for deleting an element from the heap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Take last element of heap and put it at the index of the element to be deleted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and Swap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Min-heap: if replaced element &gt; any child node, swap element with the child that is smaller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Max-heap: if replaced element &lt; any child node, swap element with the child that is greater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repeating till conditions are not met</a:t>
            </a:r>
            <a:endParaRPr sz="135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Up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819150" y="1562100"/>
            <a:ext cx="7505700" cy="27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for inserting an element into the heap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element at the last leaf of the tree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and Swap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Min-heap: if inserted element &lt; parent node, swap element with parent node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Max-heap: if inserted element &gt; parent node, swap element with parent node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repeating till the inserted element is in place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http://btv.melezinek.cz/binary-heap.html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93" name="Google Shape;293;p43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43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Create a new heap (pq)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</a:t>
            </a:r>
            <a:r>
              <a:rPr lang="en"/>
              <a:t>&lt;0, s8&gt; into the pq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Google Shape;295;p43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/>
                        <a:t>&lt;0, s8&gt;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43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7" name="Google Shape;297;p43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43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Reminders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19150" y="1616600"/>
            <a:ext cx="7505700" cy="28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PA8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(open!)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due Friday, June 4th @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All test cases visible. No resubmission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PA6 Resubmission due TODAY @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PA7 Resubmission due Friday, June 4th @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04" name="Google Shape;304;p44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5" name="Google Shape;305;p44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Remove the first element of the pq (s8)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/>
          </a:p>
        </p:txBody>
      </p:sp>
      <p:graphicFrame>
        <p:nvGraphicFramePr>
          <p:cNvPr id="306" name="Google Shape;306;p44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7" name="Google Shape;307;p44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8" name="Google Shape;308;p44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9" name="Google Shape;309;p44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15" name="Google Shape;315;p45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45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s8 neighbors: s4, s12, s9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s4, s12 (s9 is a wall)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s4, s12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s4/s12 cost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s8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Push &lt;14, s4&gt;, &lt;1, s12&gt;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17" name="Google Shape;317;p45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/>
                        <a:t>&lt;1, s12&gt;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8" name="Google Shape;318;p45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9" name="Google Shape;319;p45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0" name="Google Shape;320;p45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26" name="Google Shape;326;p46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46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(s12)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28" name="Google Shape;328;p4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9" name="Google Shape;329;p4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0" name="Google Shape;330;p46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1" name="Google Shape;331;p46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37" name="Google Shape;337;p47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8" name="Google Shape;338;p47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s12 neighbors: s8, s13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s13 (s8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s13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s13 cost,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s12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&lt;4, s13&gt;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39" name="Google Shape;339;p47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&lt;4, </a:t>
                      </a:r>
                      <a:r>
                        <a:rPr lang="en" sz="900"/>
                        <a:t>s13&gt;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0" name="Google Shape;340;p47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1" name="Google Shape;341;p47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2" name="Google Shape;342;p47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48" name="Google Shape;348;p48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48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(s13)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50" name="Google Shape;350;p48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" name="Google Shape;351;p48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2" name="Google Shape;352;p48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3" name="Google Shape;353;p48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59" name="Google Shape;359;p49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0" name="Google Shape;360;p49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s13 neighbors: s12, s9, s14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s14 (s12 is visited, s9 is a wall)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s14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s14 cost,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s13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&lt;5, s14&gt;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61" name="Google Shape;361;p49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&lt;5, s14&gt;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" name="Google Shape;362;p49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3" name="Google Shape;363;p49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Google Shape;364;p49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70" name="Google Shape;370;p50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1" name="Google Shape;371;p50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(s14)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72" name="Google Shape;372;p50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3" name="Google Shape;373;p50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4" name="Google Shape;374;p50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5" name="Google Shape;375;p50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81" name="Google Shape;381;p51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382" name="Google Shape;382;p51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s14 neighbors: s13, s10, s15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s15 (s13 is visited, s10 is a wall)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s15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s15 cost,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s14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&lt;7, s15&gt;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83" name="Google Shape;383;p51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&lt;7, s15&gt;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4" name="Google Shape;384;p51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5" name="Google Shape;385;p51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6" name="Google Shape;386;p51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92" name="Google Shape;392;p52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93" name="Google Shape;393;p52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(s15)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94" name="Google Shape;394;p52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5" name="Google Shape;395;p52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6" name="Google Shape;396;p52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Google Shape;397;p52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03" name="Google Shape;403;p53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04" name="Google Shape;404;p53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s15 neighbors: s14, s11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s11 (s14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s11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s11 cost,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s15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&lt;9, s11&gt;</a:t>
            </a:r>
            <a:endParaRPr/>
          </a:p>
        </p:txBody>
      </p:sp>
      <p:graphicFrame>
        <p:nvGraphicFramePr>
          <p:cNvPr id="405" name="Google Shape;405;p53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&lt;9, s11&gt;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6" name="Google Shape;406;p53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7" name="Google Shape;407;p53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8" name="Google Shape;408;p53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19150" y="605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PA8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19150" y="1244250"/>
            <a:ext cx="67296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Part I: An Implementation of </a:t>
            </a:r>
            <a:r>
              <a:rPr lang="en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Heap</a:t>
            </a:r>
            <a:endParaRPr sz="15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highlight>
                  <a:srgbClr val="FFFFFF"/>
                </a:highlight>
              </a:rPr>
              <a:t>Create a new file named Heap.java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All method headers and descriptions are given in the writeup. You will have to do the whole file from scratch!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Make sure to implement the PriorityQueue.java interface methods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Part II: Implementation of MazeSolver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chemeClr val="dk1"/>
                </a:highlight>
              </a:rPr>
              <a:t>Utilize your heap based PriorityQueue to implement Dijkstra’s Algorithm and solve a maze via the shortest path.</a:t>
            </a:r>
            <a:endParaRPr sz="1500">
              <a:highlight>
                <a:schemeClr val="dk1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chemeClr val="dk1"/>
                </a:highlight>
              </a:rPr>
              <a:t>Part III: Questions</a:t>
            </a:r>
            <a:endParaRPr sz="1500"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chemeClr val="dk1"/>
                </a:highlight>
              </a:rPr>
              <a:t>Automatically graded multiple choice questions</a:t>
            </a:r>
            <a:endParaRPr sz="1500"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chemeClr val="dk1"/>
                </a:highlight>
              </a:rPr>
              <a:t>Given a coding question, choose the data structure that you can use in your code to achieve an optimal time complexity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14" name="Google Shape;414;p54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15" name="Google Shape;415;p54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(s11)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</p:txBody>
      </p:sp>
      <p:graphicFrame>
        <p:nvGraphicFramePr>
          <p:cNvPr id="416" name="Google Shape;416;p54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7" name="Google Shape;417;p54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8" name="Google Shape;418;p54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" name="Google Shape;419;p54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25" name="Google Shape;425;p55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26" name="Google Shape;426;p55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s11 neighbors: s10, s7, s15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s7(s10 is a wall, s15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s7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s7 cost,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s11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&lt;18, s7&gt;</a:t>
            </a:r>
            <a:endParaRPr/>
          </a:p>
        </p:txBody>
      </p:sp>
      <p:graphicFrame>
        <p:nvGraphicFramePr>
          <p:cNvPr id="427" name="Google Shape;427;p55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8" name="Google Shape;428;p55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9" name="Google Shape;429;p55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0" name="Google Shape;430;p55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36" name="Google Shape;436;p56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56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</p:txBody>
      </p:sp>
      <p:graphicFrame>
        <p:nvGraphicFramePr>
          <p:cNvPr id="438" name="Google Shape;438;p5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9" name="Google Shape;439;p5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0" name="Google Shape;440;p56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" name="Google Shape;441;p56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47" name="Google Shape;447;p57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48" name="Google Shape;448;p57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s4 neighbors: s0, s5, s8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s0, s5 (s8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s0, s5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s0/s5 cost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s4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&lt;15, s0&gt;, &lt;20, s5&gt;</a:t>
            </a:r>
            <a:endParaRPr/>
          </a:p>
        </p:txBody>
      </p:sp>
      <p:graphicFrame>
        <p:nvGraphicFramePr>
          <p:cNvPr id="449" name="Google Shape;449;p57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&lt;15, s0&gt;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0" name="Google Shape;450;p57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1" name="Google Shape;451;p57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2" name="Google Shape;452;p57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8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58" name="Google Shape;458;p58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59" name="Google Shape;459;p58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</p:txBody>
      </p:sp>
      <p:graphicFrame>
        <p:nvGraphicFramePr>
          <p:cNvPr id="460" name="Google Shape;460;p58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1" name="Google Shape;461;p58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2" name="Google Shape;462;p58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3" name="Google Shape;463;p58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69" name="Google Shape;469;p59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70" name="Google Shape;470;p59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s0 neighbors: s1, s4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s1 (s4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s1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s1 cost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s0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&lt;16, s1&gt;</a:t>
            </a:r>
            <a:endParaRPr/>
          </a:p>
        </p:txBody>
      </p:sp>
      <p:graphicFrame>
        <p:nvGraphicFramePr>
          <p:cNvPr id="471" name="Google Shape;471;p59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&lt;16, s1&gt;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2" name="Google Shape;472;p59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3" name="Google Shape;473;p59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" name="Google Shape;474;p59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80" name="Google Shape;480;p60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81" name="Google Shape;481;p60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</p:txBody>
      </p:sp>
      <p:graphicFrame>
        <p:nvGraphicFramePr>
          <p:cNvPr id="482" name="Google Shape;482;p60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3" name="Google Shape;483;p60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4" name="Google Shape;484;p60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5" name="Google Shape;485;p60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91" name="Google Shape;491;p61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61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s1 neighbors: s0, s2, s5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s2, s5 (s0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s2, s5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s2/s5 cost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s1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&lt;17, s2&gt;, &lt;22, s5&gt;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3" name="Google Shape;493;p61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&lt;17, s2&gt;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4" name="Google Shape;494;p61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5" name="Google Shape;495;p61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6" name="Google Shape;496;p61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2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02" name="Google Shape;502;p62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03" name="Google Shape;503;p62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504" name="Google Shape;504;p62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5" name="Google Shape;505;p62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6" name="Google Shape;506;p62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Google Shape;507;p62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13" name="Google Shape;513;p63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14" name="Google Shape;514;p63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s2 neighbors: s1, s3, s6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s3, s6 (s1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s3, s6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s3/s6 cost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s2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&lt;18, s3&gt;, &lt;20, s6&gt;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5" name="Google Shape;515;p63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s3&gt;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s6&gt;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6" name="Google Shape;516;p63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7" name="Google Shape;517;p63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8" name="Google Shape;518;p63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 and Priority Queues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4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24" name="Google Shape;524;p64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25" name="Google Shape;525;p64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526" name="Google Shape;526;p64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s6&gt;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7" name="Google Shape;527;p64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8" name="Google Shape;528;p64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9" name="Google Shape;529;p64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35" name="Google Shape;535;p65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36" name="Google Shape;536;p65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s3 neighbors: s2, s7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s7 (s2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s7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s7 cost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s3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&lt;27, s7&gt;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7" name="Google Shape;537;p65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s6&gt;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8" name="Google Shape;538;p65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9" name="Google Shape;539;p65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0" name="Google Shape;540;p65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46" name="Google Shape;546;p66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p66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(s7)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548" name="Google Shape;548;p6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s6&gt;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9" name="Google Shape;549;p6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0" name="Google Shape;550;p66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1" name="Google Shape;551;p66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7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57" name="Google Shape;557;p67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58" name="Google Shape;558;p67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s7 neighbors: s6, s3, s11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s6 (s3, s11 are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s6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s6 cost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s7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&lt;21, s6&gt;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9" name="Google Shape;559;p67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s6&gt;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0" name="Google Shape;560;p67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1" name="Google Shape;561;p67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2" name="Google Shape;562;p67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8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68" name="Google Shape;568;p68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69" name="Google Shape;569;p68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(s6)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570" name="Google Shape;570;p68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1" name="Google Shape;571;p68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2" name="Google Shape;572;p68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Google Shape;573;p68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9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79" name="Google Shape;579;p69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80" name="Google Shape;580;p69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 finish square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581" name="Google Shape;581;p69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2" name="Google Shape;582;p69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3" name="Google Shape;583;p69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" name="Google Shape;584;p69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{8462E864-2278-42FC-909B-F5827982E5E9}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647700" y="3848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Heaps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294075" y="1701400"/>
            <a:ext cx="4523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heap is a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complete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Every level is full except possibly the last, and all nodes are as far left as possible.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It might not necessarily be a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full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Every node other than the leaves have two children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37433" r="0" t="0"/>
          <a:stretch/>
        </p:blipFill>
        <p:spPr>
          <a:xfrm>
            <a:off x="5195275" y="1521450"/>
            <a:ext cx="2843075" cy="25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520850" y="1701050"/>
            <a:ext cx="3738900" cy="28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Implemented with a 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min/max heap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useful when we care about the next largest/smallest value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8709" t="0"/>
          <a:stretch/>
        </p:blipFill>
        <p:spPr>
          <a:xfrm>
            <a:off x="4130700" y="915575"/>
            <a:ext cx="4664850" cy="3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819150" y="1990725"/>
            <a:ext cx="298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get the parent node of a node in the following heap?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i/2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i/2 -1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 - 2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None of these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025" y="931700"/>
            <a:ext cx="5109926" cy="38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4233200" y="4003800"/>
            <a:ext cx="4410900" cy="6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819150" y="1990725"/>
            <a:ext cx="298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get the parent node of a node in the following heap?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UcParenR"/>
            </a:pPr>
            <a:r>
              <a:rPr lang="en">
                <a:highlight>
                  <a:srgbClr val="FFFF00"/>
                </a:highlight>
              </a:rPr>
              <a:t>i/2</a:t>
            </a:r>
            <a:endParaRPr>
              <a:highlight>
                <a:srgbClr val="FF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i/2 -1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 - 2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None of these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025" y="931700"/>
            <a:ext cx="5109926" cy="3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819150" y="1990725"/>
            <a:ext cx="291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this a valid Heap?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No</a:t>
            </a:r>
            <a:endParaRPr sz="2000"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950" y="1271725"/>
            <a:ext cx="368108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