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Nunito"/>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4.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6.xml"/><Relationship Id="rId44" Type="http://schemas.openxmlformats.org/officeDocument/2006/relationships/font" Target="fonts/RobotoMono-regular.fntdata"/><Relationship Id="rId21" Type="http://schemas.openxmlformats.org/officeDocument/2006/relationships/slide" Target="slides/slide15.xml"/><Relationship Id="rId43" Type="http://schemas.openxmlformats.org/officeDocument/2006/relationships/font" Target="fonts/Nunito-boldItalic.fntdata"/><Relationship Id="rId24" Type="http://schemas.openxmlformats.org/officeDocument/2006/relationships/slide" Target="slides/slide18.xml"/><Relationship Id="rId46" Type="http://schemas.openxmlformats.org/officeDocument/2006/relationships/font" Target="fonts/RobotoMono-italic.fntdata"/><Relationship Id="rId23" Type="http://schemas.openxmlformats.org/officeDocument/2006/relationships/slide" Target="slides/slide17.xml"/><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Mon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fca174ff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afca174ffc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fca174ff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afca174ffc_0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fca174ffc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afca174ffc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fca174ff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afca174ffc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fca174ffc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afca174ffc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fca174ff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afca174ffc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fca174ff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afca174ffc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45d21fe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b45d21fe7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40d943d5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d40d943d59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40d943d59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d40d943d59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fca174ff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afca174ffc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fca174ff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afca174ffc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fca174ff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afca174ffc_0_3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40d943d5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40d943d5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40d943d59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40d943d59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40d943d59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40d943d59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40d943d59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40d943d59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40d943d59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40d943d59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40d943d59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40d943d59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40d943d59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40d943d59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40d943d59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40d943d59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40d943d59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d40d943d59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40d943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40d943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d40d943d59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d40d943d59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d40d943d59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d40d943d59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d40d943d59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d40d943d59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d40d943d59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d40d943d59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40d943d5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d40d943d59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fca174f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afca174ffc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fca174ffc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afca174ffc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fca174ffc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afca174ffc_0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fca174ff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afca174ffc_0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fca174ff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afca174ffc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docs.google.com/document/d/1vwckO76TrBT8B5E4xQ2-v2OXncLa6SQWuaQkNZaCPB0/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491050" y="1665525"/>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CSE 12 Week 4 Discussion</a:t>
            </a:r>
            <a:endParaRPr>
              <a:latin typeface="Arial"/>
              <a:ea typeface="Arial"/>
              <a:cs typeface="Arial"/>
              <a:sym typeface="Arial"/>
            </a:endParaRPr>
          </a:p>
          <a:p>
            <a:pPr indent="0" lvl="0" marL="0" rtl="0" algn="ctr">
              <a:lnSpc>
                <a:spcPct val="100000"/>
              </a:lnSpc>
              <a:spcBef>
                <a:spcPts val="0"/>
              </a:spcBef>
              <a:spcAft>
                <a:spcPts val="0"/>
              </a:spcAft>
              <a:buSzPts val="3800"/>
              <a:buNone/>
            </a:pPr>
            <a:r>
              <a:rPr lang="en" sz="2400">
                <a:latin typeface="Arial"/>
                <a:ea typeface="Arial"/>
                <a:cs typeface="Arial"/>
                <a:sym typeface="Arial"/>
              </a:rPr>
              <a:t>4</a:t>
            </a:r>
            <a:r>
              <a:rPr lang="en" sz="2400">
                <a:latin typeface="Arial"/>
                <a:ea typeface="Arial"/>
                <a:cs typeface="Arial"/>
                <a:sym typeface="Arial"/>
              </a:rPr>
              <a:t>-23-21</a:t>
            </a:r>
            <a:endParaRPr sz="2400">
              <a:latin typeface="Arial"/>
              <a:ea typeface="Arial"/>
              <a:cs typeface="Arial"/>
              <a:sym typeface="Arial"/>
            </a:endParaRPr>
          </a:p>
        </p:txBody>
      </p:sp>
      <p:sp>
        <p:nvSpPr>
          <p:cNvPr id="174" name="Google Shape;174;p25"/>
          <p:cNvSpPr txBox="1"/>
          <p:nvPr>
            <p:ph idx="1" type="subTitle"/>
          </p:nvPr>
        </p:nvSpPr>
        <p:spPr>
          <a:xfrm>
            <a:off x="1858700" y="323060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400">
                <a:latin typeface="Arial"/>
                <a:ea typeface="Arial"/>
                <a:cs typeface="Arial"/>
                <a:sym typeface="Arial"/>
              </a:rPr>
              <a:t>Focus: PA4, Counting Step &amp; Runtime Analysis</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819150" y="3194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Counting Steps...</a:t>
            </a:r>
            <a:endParaRPr>
              <a:latin typeface="Roboto Mono"/>
              <a:ea typeface="Roboto Mono"/>
              <a:cs typeface="Roboto Mono"/>
              <a:sym typeface="Roboto Mono"/>
            </a:endParaRPr>
          </a:p>
        </p:txBody>
      </p:sp>
      <p:sp>
        <p:nvSpPr>
          <p:cNvPr id="245" name="Google Shape;245;p34"/>
          <p:cNvSpPr txBox="1"/>
          <p:nvPr>
            <p:ph idx="1" type="body"/>
          </p:nvPr>
        </p:nvSpPr>
        <p:spPr>
          <a:xfrm>
            <a:off x="195450" y="1942175"/>
            <a:ext cx="4545000" cy="262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//LINKED LIST THAT HOLDS A STRING IN EACH NODE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boolean find(String toFind)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current = this.front.next;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while(current != null)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if(current.value.equals(toFind)) {return true;}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current = current.next;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false;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a:t>
            </a:r>
            <a:endParaRPr sz="1100">
              <a:solidFill>
                <a:srgbClr val="000000"/>
              </a:solidFill>
            </a:endParaRPr>
          </a:p>
        </p:txBody>
      </p:sp>
      <p:sp>
        <p:nvSpPr>
          <p:cNvPr id="246" name="Google Shape;246;p34"/>
          <p:cNvSpPr txBox="1"/>
          <p:nvPr>
            <p:ph idx="1" type="body"/>
          </p:nvPr>
        </p:nvSpPr>
        <p:spPr>
          <a:xfrm>
            <a:off x="4740300" y="1152475"/>
            <a:ext cx="4276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If we are still searching for “Jerry” and it is found in the LinkedList, how many times will the while loop run?</a:t>
            </a:r>
            <a:endParaRPr sz="1400"/>
          </a:p>
          <a:p>
            <a:pPr indent="0" lvl="0" marL="0" rtl="0" algn="l">
              <a:lnSpc>
                <a:spcPct val="100000"/>
              </a:lnSpc>
              <a:spcBef>
                <a:spcPts val="0"/>
              </a:spcBef>
              <a:spcAft>
                <a:spcPts val="0"/>
              </a:spcAft>
              <a:buSzPts val="1800"/>
              <a:buNone/>
            </a:pPr>
            <a:r>
              <a:t/>
            </a:r>
            <a:endParaRPr sz="1400"/>
          </a:p>
          <a:p>
            <a:pPr indent="-317500" lvl="0" marL="457200" rtl="0" algn="l">
              <a:lnSpc>
                <a:spcPct val="100000"/>
              </a:lnSpc>
              <a:spcBef>
                <a:spcPts val="0"/>
              </a:spcBef>
              <a:spcAft>
                <a:spcPts val="0"/>
              </a:spcAft>
              <a:buSzPts val="1400"/>
              <a:buAutoNum type="alphaUcPeriod"/>
            </a:pPr>
            <a:r>
              <a:rPr lang="en" sz="1400"/>
              <a:t>9</a:t>
            </a:r>
            <a:endParaRPr sz="1400"/>
          </a:p>
          <a:p>
            <a:pPr indent="-317500" lvl="0" marL="457200" rtl="0" algn="l">
              <a:lnSpc>
                <a:spcPct val="100000"/>
              </a:lnSpc>
              <a:spcBef>
                <a:spcPts val="0"/>
              </a:spcBef>
              <a:spcAft>
                <a:spcPts val="0"/>
              </a:spcAft>
              <a:buSzPts val="1400"/>
              <a:buAutoNum type="alphaUcPeriod"/>
            </a:pPr>
            <a:r>
              <a:rPr lang="en" sz="1400"/>
              <a:t>1</a:t>
            </a:r>
            <a:endParaRPr sz="1400"/>
          </a:p>
          <a:p>
            <a:pPr indent="-317500" lvl="0" marL="457200" rtl="0" algn="l">
              <a:lnSpc>
                <a:spcPct val="100000"/>
              </a:lnSpc>
              <a:spcBef>
                <a:spcPts val="0"/>
              </a:spcBef>
              <a:spcAft>
                <a:spcPts val="0"/>
              </a:spcAft>
              <a:buSzPts val="1400"/>
              <a:buAutoNum type="alphaUcPeriod"/>
            </a:pPr>
            <a:r>
              <a:rPr lang="en" sz="1400"/>
              <a:t>10</a:t>
            </a:r>
            <a:endParaRPr sz="1400"/>
          </a:p>
          <a:p>
            <a:pPr indent="-317500" lvl="0" marL="457200" rtl="0" algn="l">
              <a:lnSpc>
                <a:spcPct val="100000"/>
              </a:lnSpc>
              <a:spcBef>
                <a:spcPts val="0"/>
              </a:spcBef>
              <a:spcAft>
                <a:spcPts val="0"/>
              </a:spcAft>
              <a:buSzPts val="1400"/>
              <a:buAutoNum type="alphaUcPeriod"/>
            </a:pPr>
            <a:r>
              <a:rPr lang="en" sz="1400"/>
              <a:t>Cannot be determined</a:t>
            </a:r>
            <a:endParaRPr sz="1400"/>
          </a:p>
        </p:txBody>
      </p:sp>
      <p:sp>
        <p:nvSpPr>
          <p:cNvPr id="247" name="Google Shape;247;p34"/>
          <p:cNvSpPr/>
          <p:nvPr/>
        </p:nvSpPr>
        <p:spPr>
          <a:xfrm>
            <a:off x="339475" y="10575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4"/>
          <p:cNvSpPr/>
          <p:nvPr/>
        </p:nvSpPr>
        <p:spPr>
          <a:xfrm>
            <a:off x="1510300" y="10575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4"/>
          <p:cNvSpPr/>
          <p:nvPr/>
        </p:nvSpPr>
        <p:spPr>
          <a:xfrm>
            <a:off x="2681125" y="10575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4"/>
          <p:cNvSpPr/>
          <p:nvPr/>
        </p:nvSpPr>
        <p:spPr>
          <a:xfrm>
            <a:off x="1141975" y="136685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4"/>
          <p:cNvSpPr/>
          <p:nvPr/>
        </p:nvSpPr>
        <p:spPr>
          <a:xfrm>
            <a:off x="2312800" y="135105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819138" y="3765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D</a:t>
            </a:r>
            <a:endParaRPr>
              <a:latin typeface="Roboto Mono"/>
              <a:ea typeface="Roboto Mono"/>
              <a:cs typeface="Roboto Mono"/>
              <a:sym typeface="Roboto Mono"/>
            </a:endParaRPr>
          </a:p>
        </p:txBody>
      </p:sp>
      <p:sp>
        <p:nvSpPr>
          <p:cNvPr id="257" name="Google Shape;257;p35"/>
          <p:cNvSpPr txBox="1"/>
          <p:nvPr>
            <p:ph idx="1" type="body"/>
          </p:nvPr>
        </p:nvSpPr>
        <p:spPr>
          <a:xfrm>
            <a:off x="224500" y="2156500"/>
            <a:ext cx="4545000" cy="262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//LINKED LIST THAT HOLDS A STRING IN EACH NODE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boolean find(String toFind)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current = this.front.next;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while(current != null)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if(current.value.equals(toFind)) {return true;}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current = current.next;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false;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a:t>
            </a:r>
            <a:endParaRPr sz="1100">
              <a:solidFill>
                <a:srgbClr val="000000"/>
              </a:solidFill>
            </a:endParaRPr>
          </a:p>
        </p:txBody>
      </p:sp>
      <p:sp>
        <p:nvSpPr>
          <p:cNvPr id="258" name="Google Shape;258;p35"/>
          <p:cNvSpPr txBox="1"/>
          <p:nvPr>
            <p:ph idx="1" type="body"/>
          </p:nvPr>
        </p:nvSpPr>
        <p:spPr>
          <a:xfrm>
            <a:off x="4740300" y="1152475"/>
            <a:ext cx="4276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If “Jerry” is in the LinkedList, we do not know exactly how many Nodes from the start it is located.</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It could be located at start of list, end, middle, anywhere...</a:t>
            </a:r>
            <a:endParaRPr sz="1400"/>
          </a:p>
        </p:txBody>
      </p:sp>
      <p:sp>
        <p:nvSpPr>
          <p:cNvPr id="259" name="Google Shape;259;p35"/>
          <p:cNvSpPr/>
          <p:nvPr/>
        </p:nvSpPr>
        <p:spPr>
          <a:xfrm>
            <a:off x="579313" y="1250375"/>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5"/>
          <p:cNvSpPr/>
          <p:nvPr/>
        </p:nvSpPr>
        <p:spPr>
          <a:xfrm>
            <a:off x="1750138" y="1250375"/>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5"/>
          <p:cNvSpPr/>
          <p:nvPr/>
        </p:nvSpPr>
        <p:spPr>
          <a:xfrm>
            <a:off x="2920963" y="1250375"/>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5"/>
          <p:cNvSpPr/>
          <p:nvPr/>
        </p:nvSpPr>
        <p:spPr>
          <a:xfrm>
            <a:off x="1381813" y="1559725"/>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5"/>
          <p:cNvSpPr/>
          <p:nvPr/>
        </p:nvSpPr>
        <p:spPr>
          <a:xfrm>
            <a:off x="2552638" y="1543925"/>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819150" y="5408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Counting Steps...</a:t>
            </a:r>
            <a:endParaRPr>
              <a:latin typeface="Roboto Mono"/>
              <a:ea typeface="Roboto Mono"/>
              <a:cs typeface="Roboto Mono"/>
              <a:sym typeface="Roboto Mono"/>
            </a:endParaRPr>
          </a:p>
        </p:txBody>
      </p:sp>
      <p:sp>
        <p:nvSpPr>
          <p:cNvPr id="269" name="Google Shape;269;p36"/>
          <p:cNvSpPr txBox="1"/>
          <p:nvPr>
            <p:ph idx="1" type="body"/>
          </p:nvPr>
        </p:nvSpPr>
        <p:spPr>
          <a:xfrm>
            <a:off x="185150" y="1205725"/>
            <a:ext cx="4545000" cy="31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//FIND FIRST MATCHING VALUE ACROSS BOTH LISTS</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String findMatch(LinkedList a, LinkedList b)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aNode = a.first.next;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for (int i = 0; i &lt; a.size; i++)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bNode = b.first.next;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for (int j = 0; j &lt; b.size; j++)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r>
              <a:rPr lang="en" sz="1100">
                <a:solidFill>
                  <a:srgbClr val="000000"/>
                </a:solidFill>
                <a:highlight>
                  <a:srgbClr val="FFFF00"/>
                </a:highlight>
                <a:latin typeface="Roboto Mono"/>
                <a:ea typeface="Roboto Mono"/>
                <a:cs typeface="Roboto Mono"/>
                <a:sym typeface="Roboto Mono"/>
              </a:rPr>
              <a:t>if (aNode.value.equals(bNode.value) </a:t>
            </a: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aNode.value;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bNode = bNode.next;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aNode = aNode.next;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null;</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p:txBody>
      </p:sp>
      <p:sp>
        <p:nvSpPr>
          <p:cNvPr id="270" name="Google Shape;270;p36"/>
          <p:cNvSpPr txBox="1"/>
          <p:nvPr>
            <p:ph idx="1" type="body"/>
          </p:nvPr>
        </p:nvSpPr>
        <p:spPr>
          <a:xfrm>
            <a:off x="4668000" y="1205725"/>
            <a:ext cx="4276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Assuming that there are no matches between the two Linked Lists a and b, how many times would the inner if statement be executed?</a:t>
            </a:r>
            <a:endParaRPr sz="1400"/>
          </a:p>
          <a:p>
            <a:pPr indent="0" lvl="0" marL="0" rtl="0" algn="l">
              <a:lnSpc>
                <a:spcPct val="100000"/>
              </a:lnSpc>
              <a:spcBef>
                <a:spcPts val="0"/>
              </a:spcBef>
              <a:spcAft>
                <a:spcPts val="0"/>
              </a:spcAft>
              <a:buSzPts val="1800"/>
              <a:buNone/>
            </a:pPr>
            <a:r>
              <a:t/>
            </a:r>
            <a:endParaRPr sz="1400"/>
          </a:p>
          <a:p>
            <a:pPr indent="-317500" lvl="0" marL="457200" rtl="0" algn="l">
              <a:lnSpc>
                <a:spcPct val="100000"/>
              </a:lnSpc>
              <a:spcBef>
                <a:spcPts val="0"/>
              </a:spcBef>
              <a:spcAft>
                <a:spcPts val="0"/>
              </a:spcAft>
              <a:buSzPts val="1400"/>
              <a:buAutoNum type="alphaUcPeriod"/>
            </a:pPr>
            <a:r>
              <a:rPr lang="en" sz="1400"/>
              <a:t>a.size</a:t>
            </a:r>
            <a:endParaRPr sz="1400"/>
          </a:p>
          <a:p>
            <a:pPr indent="-317500" lvl="0" marL="457200" rtl="0" algn="l">
              <a:lnSpc>
                <a:spcPct val="100000"/>
              </a:lnSpc>
              <a:spcBef>
                <a:spcPts val="0"/>
              </a:spcBef>
              <a:spcAft>
                <a:spcPts val="0"/>
              </a:spcAft>
              <a:buSzPts val="1400"/>
              <a:buAutoNum type="alphaUcPeriod"/>
            </a:pPr>
            <a:r>
              <a:rPr lang="en" sz="1400"/>
              <a:t>b.size </a:t>
            </a:r>
            <a:endParaRPr sz="1400"/>
          </a:p>
          <a:p>
            <a:pPr indent="-317500" lvl="0" marL="457200" rtl="0" algn="l">
              <a:lnSpc>
                <a:spcPct val="100000"/>
              </a:lnSpc>
              <a:spcBef>
                <a:spcPts val="0"/>
              </a:spcBef>
              <a:spcAft>
                <a:spcPts val="0"/>
              </a:spcAft>
              <a:buSzPts val="1400"/>
              <a:buAutoNum type="alphaUcPeriod"/>
            </a:pPr>
            <a:r>
              <a:rPr lang="en" sz="1400"/>
              <a:t>a.size * b.size</a:t>
            </a:r>
            <a:endParaRPr sz="1400"/>
          </a:p>
          <a:p>
            <a:pPr indent="-317500" lvl="0" marL="457200" rtl="0" algn="l">
              <a:lnSpc>
                <a:spcPct val="100000"/>
              </a:lnSpc>
              <a:spcBef>
                <a:spcPts val="0"/>
              </a:spcBef>
              <a:spcAft>
                <a:spcPts val="0"/>
              </a:spcAft>
              <a:buSzPts val="1400"/>
              <a:buAutoNum type="alphaUcPeriod"/>
            </a:pPr>
            <a:r>
              <a:rPr lang="en" sz="1400"/>
              <a:t>a.size + b.size</a:t>
            </a:r>
            <a:endParaRPr sz="1400"/>
          </a:p>
          <a:p>
            <a:pPr indent="-317500" lvl="0" marL="457200" rtl="0" algn="l">
              <a:lnSpc>
                <a:spcPct val="100000"/>
              </a:lnSpc>
              <a:spcBef>
                <a:spcPts val="0"/>
              </a:spcBef>
              <a:spcAft>
                <a:spcPts val="0"/>
              </a:spcAft>
              <a:buSzPts val="1400"/>
              <a:buAutoNum type="alphaUcPeriod"/>
            </a:pPr>
            <a:r>
              <a:rPr lang="en" sz="1400"/>
              <a:t>None of the above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C</a:t>
            </a:r>
            <a:endParaRPr>
              <a:latin typeface="Roboto Mono"/>
              <a:ea typeface="Roboto Mono"/>
              <a:cs typeface="Roboto Mono"/>
              <a:sym typeface="Roboto Mono"/>
            </a:endParaRPr>
          </a:p>
        </p:txBody>
      </p:sp>
      <p:sp>
        <p:nvSpPr>
          <p:cNvPr id="276" name="Google Shape;276;p37"/>
          <p:cNvSpPr txBox="1"/>
          <p:nvPr>
            <p:ph idx="1" type="body"/>
          </p:nvPr>
        </p:nvSpPr>
        <p:spPr>
          <a:xfrm>
            <a:off x="4740300" y="1152475"/>
            <a:ext cx="4276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The inner if statement is inside both for loops.</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Outer for loop runs a.size times.</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Inner for loop runs b.size times.</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Anything inside inner for loop is called a.size * b.size times.</a:t>
            </a:r>
            <a:endParaRPr sz="1400"/>
          </a:p>
        </p:txBody>
      </p:sp>
      <p:sp>
        <p:nvSpPr>
          <p:cNvPr id="277" name="Google Shape;277;p37"/>
          <p:cNvSpPr txBox="1"/>
          <p:nvPr>
            <p:ph idx="1" type="body"/>
          </p:nvPr>
        </p:nvSpPr>
        <p:spPr>
          <a:xfrm>
            <a:off x="185150" y="1129525"/>
            <a:ext cx="4545000" cy="31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//FIND FIRST MATCHING VALUE ACROSS BOTH LISTS</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String findMatch(LinkedList a, LinkedList b)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aNode = a.first.next;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for (int i = 0; i &lt; a.size; i++)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bNode = b.first.next;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for (int j = 0; j &lt; b.size; j++)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if (aNode.value.equals(bNode.value)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aNode.value;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bNode = bNode.next;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aNode = aNode.next;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null;</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311700" y="445025"/>
            <a:ext cx="8520600" cy="100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latin typeface="Roboto Mono"/>
                <a:ea typeface="Roboto Mono"/>
                <a:cs typeface="Roboto Mono"/>
                <a:sym typeface="Roboto Mono"/>
              </a:rPr>
              <a:t>If Statement Calls vs List Sizes</a:t>
            </a:r>
            <a:br>
              <a:rPr lang="en" sz="2400">
                <a:latin typeface="Roboto Mono"/>
                <a:ea typeface="Roboto Mono"/>
                <a:cs typeface="Roboto Mono"/>
                <a:sym typeface="Roboto Mono"/>
              </a:rPr>
            </a:br>
            <a:r>
              <a:rPr lang="en" sz="2400">
                <a:latin typeface="Roboto Mono"/>
                <a:ea typeface="Roboto Mono"/>
                <a:cs typeface="Roboto Mono"/>
                <a:sym typeface="Roboto Mono"/>
              </a:rPr>
              <a:t>(when no items match across two lists)</a:t>
            </a:r>
            <a:endParaRPr sz="2400">
              <a:latin typeface="Roboto Mono"/>
              <a:ea typeface="Roboto Mono"/>
              <a:cs typeface="Roboto Mono"/>
              <a:sym typeface="Roboto Mono"/>
            </a:endParaRPr>
          </a:p>
          <a:p>
            <a:pPr indent="0" lvl="0" marL="0" rtl="0" algn="l">
              <a:lnSpc>
                <a:spcPct val="100000"/>
              </a:lnSpc>
              <a:spcBef>
                <a:spcPts val="0"/>
              </a:spcBef>
              <a:spcAft>
                <a:spcPts val="0"/>
              </a:spcAft>
              <a:buSzPts val="2800"/>
              <a:buNone/>
            </a:pPr>
            <a:r>
              <a:t/>
            </a:r>
            <a:endParaRPr sz="2400">
              <a:latin typeface="Roboto Mono"/>
              <a:ea typeface="Roboto Mono"/>
              <a:cs typeface="Roboto Mono"/>
              <a:sym typeface="Roboto Mono"/>
            </a:endParaRPr>
          </a:p>
        </p:txBody>
      </p:sp>
      <p:pic>
        <p:nvPicPr>
          <p:cNvPr id="283" name="Google Shape;283;p38"/>
          <p:cNvPicPr preferRelativeResize="0"/>
          <p:nvPr/>
        </p:nvPicPr>
        <p:blipFill rotWithShape="1">
          <a:blip r:embed="rId3">
            <a:alphaModFix/>
          </a:blip>
          <a:srcRect b="0" l="0" r="0" t="0"/>
          <a:stretch/>
        </p:blipFill>
        <p:spPr>
          <a:xfrm>
            <a:off x="2415925" y="1448525"/>
            <a:ext cx="4312150" cy="308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Categorizing Runtimes</a:t>
            </a:r>
            <a:endParaRPr>
              <a:latin typeface="Arial"/>
              <a:ea typeface="Arial"/>
              <a:cs typeface="Arial"/>
              <a:sym typeface="Arial"/>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0"/>
          <p:cNvPicPr preferRelativeResize="0"/>
          <p:nvPr/>
        </p:nvPicPr>
        <p:blipFill rotWithShape="1">
          <a:blip r:embed="rId3">
            <a:alphaModFix/>
          </a:blip>
          <a:srcRect b="0" l="0" r="0" t="0"/>
          <a:stretch/>
        </p:blipFill>
        <p:spPr>
          <a:xfrm>
            <a:off x="1371600" y="304800"/>
            <a:ext cx="6464750" cy="4435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1"/>
          <p:cNvPicPr preferRelativeResize="0"/>
          <p:nvPr/>
        </p:nvPicPr>
        <p:blipFill rotWithShape="1">
          <a:blip r:embed="rId3">
            <a:alphaModFix/>
          </a:blip>
          <a:srcRect b="0" l="0" r="0" t="0"/>
          <a:stretch/>
        </p:blipFill>
        <p:spPr>
          <a:xfrm>
            <a:off x="597350" y="287425"/>
            <a:ext cx="8078626" cy="4627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2"/>
          <p:cNvPicPr preferRelativeResize="0"/>
          <p:nvPr/>
        </p:nvPicPr>
        <p:blipFill rotWithShape="1">
          <a:blip r:embed="rId3">
            <a:alphaModFix/>
          </a:blip>
          <a:srcRect b="0" l="0" r="0" t="0"/>
          <a:stretch/>
        </p:blipFill>
        <p:spPr>
          <a:xfrm>
            <a:off x="381000" y="279925"/>
            <a:ext cx="5493900" cy="4711174"/>
          </a:xfrm>
          <a:prstGeom prst="rect">
            <a:avLst/>
          </a:prstGeom>
          <a:noFill/>
          <a:ln>
            <a:noFill/>
          </a:ln>
        </p:spPr>
      </p:pic>
      <p:sp>
        <p:nvSpPr>
          <p:cNvPr id="304" name="Google Shape;304;p42"/>
          <p:cNvSpPr txBox="1"/>
          <p:nvPr/>
        </p:nvSpPr>
        <p:spPr>
          <a:xfrm>
            <a:off x="6141475" y="1008950"/>
            <a:ext cx="2379900" cy="126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Usually in a coding interview, when the interviewer asks you “the big-O bound” of an algorithm, they are referring to the tight bound</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idx="1" type="body"/>
          </p:nvPr>
        </p:nvSpPr>
        <p:spPr>
          <a:xfrm>
            <a:off x="819150" y="692200"/>
            <a:ext cx="7505700" cy="37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400">
                <a:latin typeface="Arial"/>
                <a:ea typeface="Arial"/>
                <a:cs typeface="Arial"/>
                <a:sym typeface="Arial"/>
              </a:rPr>
              <a:t>Let f(n) = 100</a:t>
            </a:r>
            <a:endParaRPr sz="2400">
              <a:latin typeface="Arial"/>
              <a:ea typeface="Arial"/>
              <a:cs typeface="Arial"/>
              <a:sym typeface="Arial"/>
            </a:endParaRPr>
          </a:p>
          <a:p>
            <a:pPr indent="0" lvl="0" marL="0" rtl="0" algn="l">
              <a:lnSpc>
                <a:spcPct val="115000"/>
              </a:lnSpc>
              <a:spcBef>
                <a:spcPts val="1600"/>
              </a:spcBef>
              <a:spcAft>
                <a:spcPts val="0"/>
              </a:spcAft>
              <a:buSzPts val="1300"/>
              <a:buNone/>
            </a:pPr>
            <a:r>
              <a:rPr lang="en" sz="2400">
                <a:latin typeface="Arial"/>
                <a:ea typeface="Arial"/>
                <a:cs typeface="Arial"/>
                <a:sym typeface="Arial"/>
              </a:rPr>
              <a:t>Which of the following is true?</a:t>
            </a:r>
            <a:endParaRPr sz="2400">
              <a:latin typeface="Arial"/>
              <a:ea typeface="Arial"/>
              <a:cs typeface="Arial"/>
              <a:sym typeface="Arial"/>
            </a:endParaRPr>
          </a:p>
          <a:p>
            <a:pPr indent="-381000" lvl="0" marL="457200" rtl="0" algn="l">
              <a:lnSpc>
                <a:spcPct val="115000"/>
              </a:lnSpc>
              <a:spcBef>
                <a:spcPts val="1600"/>
              </a:spcBef>
              <a:spcAft>
                <a:spcPts val="0"/>
              </a:spcAft>
              <a:buSzPts val="2400"/>
              <a:buFont typeface="Arial"/>
              <a:buAutoNum type="alphaUcPeriod"/>
            </a:pPr>
            <a:r>
              <a:rPr lang="en" sz="2400">
                <a:latin typeface="Arial"/>
                <a:ea typeface="Arial"/>
                <a:cs typeface="Arial"/>
                <a:sym typeface="Arial"/>
              </a:rPr>
              <a:t>f(n) is O(2</a:t>
            </a:r>
            <a:r>
              <a:rPr baseline="30000" lang="en" sz="2400">
                <a:latin typeface="Arial"/>
                <a:ea typeface="Arial"/>
                <a:cs typeface="Arial"/>
                <a:sym typeface="Arial"/>
              </a:rPr>
              <a:t>n</a:t>
            </a:r>
            <a:r>
              <a:rPr lang="en" sz="2400">
                <a:latin typeface="Arial"/>
                <a:ea typeface="Arial"/>
                <a:cs typeface="Arial"/>
                <a:sym typeface="Arial"/>
              </a:rPr>
              <a:t>)</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f(n) is O(n</a:t>
            </a:r>
            <a:r>
              <a:rPr baseline="30000" lang="en" sz="2400">
                <a:latin typeface="Arial"/>
                <a:ea typeface="Arial"/>
                <a:cs typeface="Arial"/>
                <a:sym typeface="Arial"/>
              </a:rPr>
              <a:t>2</a:t>
            </a:r>
            <a:r>
              <a:rPr lang="en" sz="2400">
                <a:latin typeface="Arial"/>
                <a:ea typeface="Arial"/>
                <a:cs typeface="Arial"/>
                <a:sym typeface="Arial"/>
              </a:rPr>
              <a:t>)</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f(n) is O(n)</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All of these</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None of these</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Reminders</a:t>
            </a:r>
            <a:endParaRPr>
              <a:latin typeface="Arial"/>
              <a:ea typeface="Arial"/>
              <a:cs typeface="Arial"/>
              <a:sym typeface="Arial"/>
            </a:endParaRPr>
          </a:p>
        </p:txBody>
      </p:sp>
      <p:sp>
        <p:nvSpPr>
          <p:cNvPr id="180" name="Google Shape;180;p26"/>
          <p:cNvSpPr txBox="1"/>
          <p:nvPr>
            <p:ph idx="1" type="body"/>
          </p:nvPr>
        </p:nvSpPr>
        <p:spPr>
          <a:xfrm>
            <a:off x="819150" y="1533525"/>
            <a:ext cx="7505700" cy="2448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PA4 is an </a:t>
            </a:r>
            <a:r>
              <a:rPr b="1" lang="en" sz="1800">
                <a:latin typeface="Arial"/>
                <a:ea typeface="Arial"/>
                <a:cs typeface="Arial"/>
                <a:sym typeface="Arial"/>
              </a:rPr>
              <a:t>open</a:t>
            </a:r>
            <a:r>
              <a:rPr lang="en" sz="1800">
                <a:latin typeface="Arial"/>
                <a:ea typeface="Arial"/>
                <a:cs typeface="Arial"/>
                <a:sym typeface="Arial"/>
              </a:rPr>
              <a:t> assignment - collaborate!</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PA1 Resubmission due today (Friday, April 23rd 11:59 PM)!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PA2 Resubmission due Friday, April 30th 11:59 PM, and it’s </a:t>
            </a:r>
            <a:r>
              <a:rPr b="1" lang="en" sz="1800">
                <a:latin typeface="Arial"/>
                <a:ea typeface="Arial"/>
                <a:cs typeface="Arial"/>
                <a:sym typeface="Arial"/>
              </a:rPr>
              <a:t>open for collaboration</a:t>
            </a:r>
            <a:r>
              <a:rPr lang="en" sz="1800">
                <a:latin typeface="Arial"/>
                <a:ea typeface="Arial"/>
                <a:cs typeface="Arial"/>
                <a:sym typeface="Arial"/>
              </a:rPr>
              <a:t>!</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PA3 Resubmission due Friday, May 7th 11:59 PM</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txBox="1"/>
          <p:nvPr>
            <p:ph idx="1" type="body"/>
          </p:nvPr>
        </p:nvSpPr>
        <p:spPr>
          <a:xfrm>
            <a:off x="819150" y="692200"/>
            <a:ext cx="7505700" cy="37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400">
                <a:latin typeface="Arial"/>
                <a:ea typeface="Arial"/>
                <a:cs typeface="Arial"/>
                <a:sym typeface="Arial"/>
              </a:rPr>
              <a:t>Let f(n) = 100</a:t>
            </a:r>
            <a:endParaRPr sz="2400">
              <a:latin typeface="Arial"/>
              <a:ea typeface="Arial"/>
              <a:cs typeface="Arial"/>
              <a:sym typeface="Arial"/>
            </a:endParaRPr>
          </a:p>
          <a:p>
            <a:pPr indent="0" lvl="0" marL="0" rtl="0" algn="l">
              <a:lnSpc>
                <a:spcPct val="115000"/>
              </a:lnSpc>
              <a:spcBef>
                <a:spcPts val="1600"/>
              </a:spcBef>
              <a:spcAft>
                <a:spcPts val="0"/>
              </a:spcAft>
              <a:buSzPts val="1300"/>
              <a:buNone/>
            </a:pPr>
            <a:r>
              <a:rPr lang="en" sz="2400">
                <a:latin typeface="Arial"/>
                <a:ea typeface="Arial"/>
                <a:cs typeface="Arial"/>
                <a:sym typeface="Arial"/>
              </a:rPr>
              <a:t>Which of the following is true?</a:t>
            </a:r>
            <a:endParaRPr sz="2400">
              <a:latin typeface="Arial"/>
              <a:ea typeface="Arial"/>
              <a:cs typeface="Arial"/>
              <a:sym typeface="Arial"/>
            </a:endParaRPr>
          </a:p>
          <a:p>
            <a:pPr indent="-381000" lvl="0" marL="457200" rtl="0" algn="l">
              <a:lnSpc>
                <a:spcPct val="115000"/>
              </a:lnSpc>
              <a:spcBef>
                <a:spcPts val="1600"/>
              </a:spcBef>
              <a:spcAft>
                <a:spcPts val="0"/>
              </a:spcAft>
              <a:buSzPts val="2400"/>
              <a:buFont typeface="Arial"/>
              <a:buAutoNum type="alphaUcPeriod"/>
            </a:pPr>
            <a:r>
              <a:rPr lang="en" sz="2400">
                <a:latin typeface="Arial"/>
                <a:ea typeface="Arial"/>
                <a:cs typeface="Arial"/>
                <a:sym typeface="Arial"/>
              </a:rPr>
              <a:t>f(n) is O(2</a:t>
            </a:r>
            <a:r>
              <a:rPr baseline="30000" lang="en" sz="2400">
                <a:latin typeface="Arial"/>
                <a:ea typeface="Arial"/>
                <a:cs typeface="Arial"/>
                <a:sym typeface="Arial"/>
              </a:rPr>
              <a:t>n</a:t>
            </a:r>
            <a:r>
              <a:rPr lang="en" sz="2400">
                <a:latin typeface="Arial"/>
                <a:ea typeface="Arial"/>
                <a:cs typeface="Arial"/>
                <a:sym typeface="Arial"/>
              </a:rPr>
              <a:t>)</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f(n) is O(n</a:t>
            </a:r>
            <a:r>
              <a:rPr baseline="30000" lang="en" sz="2400">
                <a:latin typeface="Arial"/>
                <a:ea typeface="Arial"/>
                <a:cs typeface="Arial"/>
                <a:sym typeface="Arial"/>
              </a:rPr>
              <a:t>2</a:t>
            </a:r>
            <a:r>
              <a:rPr lang="en" sz="2400">
                <a:latin typeface="Arial"/>
                <a:ea typeface="Arial"/>
                <a:cs typeface="Arial"/>
                <a:sym typeface="Arial"/>
              </a:rPr>
              <a:t>)</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f(n) is O(n)</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All of these</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None of these</a:t>
            </a:r>
            <a:endParaRPr sz="2400">
              <a:latin typeface="Arial"/>
              <a:ea typeface="Arial"/>
              <a:cs typeface="Arial"/>
              <a:sym typeface="Arial"/>
            </a:endParaRPr>
          </a:p>
        </p:txBody>
      </p:sp>
      <p:sp>
        <p:nvSpPr>
          <p:cNvPr id="315" name="Google Shape;315;p44"/>
          <p:cNvSpPr txBox="1"/>
          <p:nvPr/>
        </p:nvSpPr>
        <p:spPr>
          <a:xfrm>
            <a:off x="762000" y="3214950"/>
            <a:ext cx="2572200" cy="4896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4"/>
          <p:cNvSpPr txBox="1"/>
          <p:nvPr/>
        </p:nvSpPr>
        <p:spPr>
          <a:xfrm>
            <a:off x="5702825" y="2233200"/>
            <a:ext cx="2335800" cy="677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What about the </a:t>
            </a:r>
            <a:r>
              <a:rPr b="1" lang="en" sz="1600">
                <a:latin typeface="Calibri"/>
                <a:ea typeface="Calibri"/>
                <a:cs typeface="Calibri"/>
                <a:sym typeface="Calibri"/>
              </a:rPr>
              <a:t>tight bound</a:t>
            </a:r>
            <a:r>
              <a:rPr lang="en" sz="1600">
                <a:latin typeface="Calibri"/>
                <a:ea typeface="Calibri"/>
                <a:cs typeface="Calibri"/>
                <a:sym typeface="Calibri"/>
              </a:rPr>
              <a:t>?</a:t>
            </a:r>
            <a:endParaRPr sz="16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idx="1" type="body"/>
          </p:nvPr>
        </p:nvSpPr>
        <p:spPr>
          <a:xfrm>
            <a:off x="457225" y="367600"/>
            <a:ext cx="4982400" cy="442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000000"/>
                </a:solidFill>
                <a:latin typeface="Courier New"/>
                <a:ea typeface="Courier New"/>
                <a:cs typeface="Courier New"/>
                <a:sym typeface="Courier New"/>
              </a:rPr>
              <a:t>public</a:t>
            </a:r>
            <a:r>
              <a:rPr b="1" lang="en" sz="900">
                <a:solidFill>
                  <a:srgbClr val="696867"/>
                </a:solidFill>
                <a:latin typeface="Courier New"/>
                <a:ea typeface="Courier New"/>
                <a:cs typeface="Courier New"/>
                <a:sym typeface="Courier New"/>
              </a:rPr>
              <a:t> </a:t>
            </a:r>
            <a:r>
              <a:rPr b="1" lang="en" sz="1100">
                <a:solidFill>
                  <a:srgbClr val="000000"/>
                </a:solidFill>
                <a:latin typeface="Courier New"/>
                <a:ea typeface="Courier New"/>
                <a:cs typeface="Courier New"/>
                <a:sym typeface="Courier New"/>
              </a:rPr>
              <a:t>static void printSomething(int[] items) {</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System.out.println(items[0]);</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int middleIndex = items.length / 2;</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int index = 0;</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while (index &lt; middleIndex) {</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System.out.println(items[index]);</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index++;</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for (int i = 0; i &lt; 100; i++) {</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System.out.println("hi");</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a:t>
            </a:r>
            <a:endParaRPr b="1" sz="1100">
              <a:solidFill>
                <a:srgbClr val="000000"/>
              </a:solidFill>
              <a:latin typeface="Courier New"/>
              <a:ea typeface="Courier New"/>
              <a:cs typeface="Courier New"/>
              <a:sym typeface="Courier New"/>
            </a:endParaRPr>
          </a:p>
          <a:p>
            <a:pPr indent="0" lvl="0" marL="177800" marR="17780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a:t>
            </a:r>
            <a:endParaRPr b="1" sz="900">
              <a:solidFill>
                <a:srgbClr val="999999"/>
              </a:solidFill>
              <a:latin typeface="Courier New"/>
              <a:ea typeface="Courier New"/>
              <a:cs typeface="Courier New"/>
              <a:sym typeface="Courier New"/>
            </a:endParaRPr>
          </a:p>
          <a:p>
            <a:pPr indent="0" lvl="0" marL="0" rtl="0" algn="l">
              <a:lnSpc>
                <a:spcPct val="100000"/>
              </a:lnSpc>
              <a:spcBef>
                <a:spcPts val="100"/>
              </a:spcBef>
              <a:spcAft>
                <a:spcPts val="1600"/>
              </a:spcAft>
              <a:buNone/>
            </a:pPr>
            <a:r>
              <a:t/>
            </a:r>
            <a:endParaRPr b="1"/>
          </a:p>
        </p:txBody>
      </p:sp>
      <p:sp>
        <p:nvSpPr>
          <p:cNvPr id="322" name="Google Shape;322;p45"/>
          <p:cNvSpPr txBox="1"/>
          <p:nvPr/>
        </p:nvSpPr>
        <p:spPr>
          <a:xfrm>
            <a:off x="5308000" y="701875"/>
            <a:ext cx="32463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What is the tight bound of printSomething(), if the length of </a:t>
            </a:r>
            <a:r>
              <a:rPr b="1" lang="en" sz="1600">
                <a:latin typeface="Courier New"/>
                <a:ea typeface="Courier New"/>
                <a:cs typeface="Courier New"/>
                <a:sym typeface="Courier New"/>
              </a:rPr>
              <a:t>items</a:t>
            </a:r>
            <a:r>
              <a:rPr lang="en" sz="1600">
                <a:latin typeface="Calibri"/>
                <a:ea typeface="Calibri"/>
                <a:cs typeface="Calibri"/>
                <a:sym typeface="Calibri"/>
              </a:rPr>
              <a:t> is n?</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a:t>
            </a:r>
            <a:r>
              <a:rPr lang="en" sz="1600">
                <a:latin typeface="Calibri"/>
                <a:ea typeface="Calibri"/>
                <a:cs typeface="Calibri"/>
                <a:sym typeface="Calibri"/>
              </a:rPr>
              <a:t> (logn)</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 (n)</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 (1)</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None of the above</a:t>
            </a:r>
            <a:endParaRPr sz="16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idx="1" type="body"/>
          </p:nvPr>
        </p:nvSpPr>
        <p:spPr>
          <a:xfrm>
            <a:off x="457225" y="367600"/>
            <a:ext cx="4982400" cy="442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000000"/>
                </a:solidFill>
                <a:latin typeface="Courier New"/>
                <a:ea typeface="Courier New"/>
                <a:cs typeface="Courier New"/>
                <a:sym typeface="Courier New"/>
              </a:rPr>
              <a:t>public</a:t>
            </a:r>
            <a:r>
              <a:rPr b="1" lang="en" sz="900">
                <a:solidFill>
                  <a:srgbClr val="696867"/>
                </a:solidFill>
                <a:latin typeface="Courier New"/>
                <a:ea typeface="Courier New"/>
                <a:cs typeface="Courier New"/>
                <a:sym typeface="Courier New"/>
              </a:rPr>
              <a:t> </a:t>
            </a:r>
            <a:r>
              <a:rPr b="1" lang="en" sz="1100">
                <a:solidFill>
                  <a:srgbClr val="000000"/>
                </a:solidFill>
                <a:latin typeface="Courier New"/>
                <a:ea typeface="Courier New"/>
                <a:cs typeface="Courier New"/>
                <a:sym typeface="Courier New"/>
              </a:rPr>
              <a:t>static void printSomething(int[] items) {</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System.out.println(items[0]);</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int middleIndex = items.length / 2;</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int index = 0;</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while (index &lt; middleIndex) {</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System.out.println(items[index]);</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index++;</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for (int i = 0; i &lt; 100; i++) {</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System.out.println("hi");</a:t>
            </a:r>
            <a:endParaRPr b="1" sz="11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    }</a:t>
            </a:r>
            <a:endParaRPr b="1" sz="1100">
              <a:solidFill>
                <a:srgbClr val="000000"/>
              </a:solidFill>
              <a:latin typeface="Courier New"/>
              <a:ea typeface="Courier New"/>
              <a:cs typeface="Courier New"/>
              <a:sym typeface="Courier New"/>
            </a:endParaRPr>
          </a:p>
          <a:p>
            <a:pPr indent="0" lvl="0" marL="177800" marR="177800" rtl="0" algn="l">
              <a:lnSpc>
                <a:spcPct val="100000"/>
              </a:lnSpc>
              <a:spcBef>
                <a:spcPts val="1600"/>
              </a:spcBef>
              <a:spcAft>
                <a:spcPts val="0"/>
              </a:spcAft>
              <a:buNone/>
            </a:pPr>
            <a:r>
              <a:rPr b="1" lang="en" sz="1100">
                <a:solidFill>
                  <a:srgbClr val="000000"/>
                </a:solidFill>
                <a:latin typeface="Courier New"/>
                <a:ea typeface="Courier New"/>
                <a:cs typeface="Courier New"/>
                <a:sym typeface="Courier New"/>
              </a:rPr>
              <a:t>}</a:t>
            </a:r>
            <a:endParaRPr b="1" sz="900">
              <a:solidFill>
                <a:srgbClr val="999999"/>
              </a:solidFill>
              <a:latin typeface="Courier New"/>
              <a:ea typeface="Courier New"/>
              <a:cs typeface="Courier New"/>
              <a:sym typeface="Courier New"/>
            </a:endParaRPr>
          </a:p>
          <a:p>
            <a:pPr indent="0" lvl="0" marL="0" rtl="0" algn="l">
              <a:lnSpc>
                <a:spcPct val="100000"/>
              </a:lnSpc>
              <a:spcBef>
                <a:spcPts val="100"/>
              </a:spcBef>
              <a:spcAft>
                <a:spcPts val="1600"/>
              </a:spcAft>
              <a:buNone/>
            </a:pPr>
            <a:r>
              <a:t/>
            </a:r>
            <a:endParaRPr b="1"/>
          </a:p>
        </p:txBody>
      </p:sp>
      <p:sp>
        <p:nvSpPr>
          <p:cNvPr id="328" name="Google Shape;328;p46"/>
          <p:cNvSpPr txBox="1"/>
          <p:nvPr/>
        </p:nvSpPr>
        <p:spPr>
          <a:xfrm>
            <a:off x="5308000" y="701875"/>
            <a:ext cx="32463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What is the tight bound of printSomething(), if the length of </a:t>
            </a:r>
            <a:r>
              <a:rPr b="1" lang="en" sz="1600">
                <a:latin typeface="Courier New"/>
                <a:ea typeface="Courier New"/>
                <a:cs typeface="Courier New"/>
                <a:sym typeface="Courier New"/>
              </a:rPr>
              <a:t>items</a:t>
            </a:r>
            <a:r>
              <a:rPr lang="en" sz="1600">
                <a:latin typeface="Calibri"/>
                <a:ea typeface="Calibri"/>
                <a:cs typeface="Calibri"/>
                <a:sym typeface="Calibri"/>
              </a:rPr>
              <a:t> is n?</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 (logn)</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 (n)</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 (1)</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None of the above</a:t>
            </a:r>
            <a:endParaRPr sz="1600">
              <a:latin typeface="Calibri"/>
              <a:ea typeface="Calibri"/>
              <a:cs typeface="Calibri"/>
              <a:sym typeface="Calibri"/>
            </a:endParaRPr>
          </a:p>
        </p:txBody>
      </p:sp>
      <p:sp>
        <p:nvSpPr>
          <p:cNvPr id="329" name="Google Shape;329;p46"/>
          <p:cNvSpPr/>
          <p:nvPr/>
        </p:nvSpPr>
        <p:spPr>
          <a:xfrm>
            <a:off x="5439600" y="2039850"/>
            <a:ext cx="976200" cy="24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6"/>
          <p:cNvSpPr/>
          <p:nvPr/>
        </p:nvSpPr>
        <p:spPr>
          <a:xfrm>
            <a:off x="789625" y="1897275"/>
            <a:ext cx="3246300" cy="138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6"/>
          <p:cNvSpPr txBox="1"/>
          <p:nvPr/>
        </p:nvSpPr>
        <p:spPr>
          <a:xfrm>
            <a:off x="3224275" y="2829475"/>
            <a:ext cx="58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latin typeface="Calibri"/>
                <a:ea typeface="Calibri"/>
                <a:cs typeface="Calibri"/>
                <a:sym typeface="Calibri"/>
              </a:rPr>
              <a:t>Θ</a:t>
            </a:r>
            <a:r>
              <a:rPr lang="en">
                <a:solidFill>
                  <a:srgbClr val="FF0000"/>
                </a:solidFill>
                <a:latin typeface="Calibri"/>
                <a:ea typeface="Calibri"/>
                <a:cs typeface="Calibri"/>
                <a:sym typeface="Calibri"/>
              </a:rPr>
              <a:t>(n)</a:t>
            </a:r>
            <a:endParaRPr>
              <a:solidFill>
                <a:srgbClr val="FF0000"/>
              </a:solidFill>
              <a:latin typeface="Calibri"/>
              <a:ea typeface="Calibri"/>
              <a:cs typeface="Calibri"/>
              <a:sym typeface="Calibri"/>
            </a:endParaRPr>
          </a:p>
        </p:txBody>
      </p:sp>
      <p:sp>
        <p:nvSpPr>
          <p:cNvPr id="332" name="Google Shape;332;p46"/>
          <p:cNvSpPr/>
          <p:nvPr/>
        </p:nvSpPr>
        <p:spPr>
          <a:xfrm>
            <a:off x="789625" y="3399825"/>
            <a:ext cx="3246300" cy="10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6"/>
          <p:cNvSpPr txBox="1"/>
          <p:nvPr/>
        </p:nvSpPr>
        <p:spPr>
          <a:xfrm>
            <a:off x="3290075" y="4043325"/>
            <a:ext cx="680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latin typeface="Calibri"/>
                <a:ea typeface="Calibri"/>
                <a:cs typeface="Calibri"/>
                <a:sym typeface="Calibri"/>
              </a:rPr>
              <a:t>Θ (1)</a:t>
            </a:r>
            <a:endParaRPr>
              <a:solidFill>
                <a:srgbClr val="FF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idx="1" type="body"/>
          </p:nvPr>
        </p:nvSpPr>
        <p:spPr>
          <a:xfrm>
            <a:off x="347575" y="334700"/>
            <a:ext cx="5750100" cy="37230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public int binarySearchItem(int[] sortedArray, int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index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low = 0;</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high = sortedArray.length;</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while (low &lt;= high)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mid = (low + high) / 2;</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if (sortedArray[mid] &lt;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low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&gt;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high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index = mid;</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break;</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return index;</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339" name="Google Shape;339;p47"/>
          <p:cNvSpPr txBox="1"/>
          <p:nvPr/>
        </p:nvSpPr>
        <p:spPr>
          <a:xfrm>
            <a:off x="5702825" y="1263450"/>
            <a:ext cx="28842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We are using this algorithm to search in a </a:t>
            </a:r>
            <a:r>
              <a:rPr b="1" lang="en" sz="1600">
                <a:latin typeface="Calibri"/>
                <a:ea typeface="Calibri"/>
                <a:cs typeface="Calibri"/>
                <a:sym typeface="Calibri"/>
              </a:rPr>
              <a:t>sorted array</a:t>
            </a:r>
            <a:r>
              <a:rPr lang="en" sz="1600">
                <a:latin typeface="Calibri"/>
                <a:ea typeface="Calibri"/>
                <a:cs typeface="Calibri"/>
                <a:sym typeface="Calibri"/>
              </a:rPr>
              <a:t> of integers for the index of an integer value. What is the tight bound for this algorithm?</a:t>
            </a:r>
            <a:endParaRPr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 (logn)</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 (n)</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 (1)</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None of the above</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idx="1" type="body"/>
          </p:nvPr>
        </p:nvSpPr>
        <p:spPr>
          <a:xfrm>
            <a:off x="347575" y="334700"/>
            <a:ext cx="5750100" cy="37230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public int binarySearchItem(int[] sortedArray, int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index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low = 0;</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high = sortedArray.length;</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while (low &lt;= high)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mid = (low + high) / 2;</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if (sortedArray[mid] &lt;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low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&gt;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high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index = mid;</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break;</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return index;</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345" name="Google Shape;345;p48"/>
          <p:cNvSpPr txBox="1"/>
          <p:nvPr/>
        </p:nvSpPr>
        <p:spPr>
          <a:xfrm>
            <a:off x="5702825" y="1263450"/>
            <a:ext cx="28842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We are using this algorithm to search in a </a:t>
            </a:r>
            <a:r>
              <a:rPr b="1" lang="en" sz="1600">
                <a:latin typeface="Calibri"/>
                <a:ea typeface="Calibri"/>
                <a:cs typeface="Calibri"/>
                <a:sym typeface="Calibri"/>
              </a:rPr>
              <a:t>sorted array</a:t>
            </a:r>
            <a:r>
              <a:rPr lang="en" sz="1600">
                <a:latin typeface="Calibri"/>
                <a:ea typeface="Calibri"/>
                <a:cs typeface="Calibri"/>
                <a:sym typeface="Calibri"/>
              </a:rPr>
              <a:t> of integers for the index of an integer value. What is the tight bound for this algorithm?</a:t>
            </a:r>
            <a:endParaRPr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 (logn)</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 (n)</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Θ (1)</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lphaUcPeriod"/>
            </a:pPr>
            <a:r>
              <a:rPr lang="en" sz="1600">
                <a:latin typeface="Calibri"/>
                <a:ea typeface="Calibri"/>
                <a:cs typeface="Calibri"/>
                <a:sym typeface="Calibri"/>
              </a:rPr>
              <a:t>None of the above</a:t>
            </a:r>
            <a:endParaRPr>
              <a:latin typeface="Calibri"/>
              <a:ea typeface="Calibri"/>
              <a:cs typeface="Calibri"/>
              <a:sym typeface="Calibri"/>
            </a:endParaRPr>
          </a:p>
        </p:txBody>
      </p:sp>
      <p:sp>
        <p:nvSpPr>
          <p:cNvPr id="346" name="Google Shape;346;p48"/>
          <p:cNvSpPr/>
          <p:nvPr/>
        </p:nvSpPr>
        <p:spPr>
          <a:xfrm>
            <a:off x="5812500" y="2796575"/>
            <a:ext cx="1195500" cy="24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pSp>
        <p:nvGrpSpPr>
          <p:cNvPr id="351" name="Google Shape;351;p49"/>
          <p:cNvGrpSpPr/>
          <p:nvPr/>
        </p:nvGrpSpPr>
        <p:grpSpPr>
          <a:xfrm>
            <a:off x="262150" y="1621150"/>
            <a:ext cx="3619225" cy="1504550"/>
            <a:chOff x="1897275" y="3479850"/>
            <a:chExt cx="3619225" cy="1504550"/>
          </a:xfrm>
        </p:grpSpPr>
        <p:sp>
          <p:nvSpPr>
            <p:cNvPr id="352" name="Google Shape;352;p49"/>
            <p:cNvSpPr/>
            <p:nvPr/>
          </p:nvSpPr>
          <p:spPr>
            <a:xfrm>
              <a:off x="25224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353" name="Google Shape;353;p49"/>
            <p:cNvSpPr/>
            <p:nvPr/>
          </p:nvSpPr>
          <p:spPr>
            <a:xfrm>
              <a:off x="31573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354" name="Google Shape;354;p49"/>
            <p:cNvSpPr/>
            <p:nvPr/>
          </p:nvSpPr>
          <p:spPr>
            <a:xfrm>
              <a:off x="37923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355" name="Google Shape;355;p49"/>
            <p:cNvSpPr/>
            <p:nvPr/>
          </p:nvSpPr>
          <p:spPr>
            <a:xfrm>
              <a:off x="44272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356" name="Google Shape;356;p49"/>
            <p:cNvSpPr txBox="1"/>
            <p:nvPr/>
          </p:nvSpPr>
          <p:spPr>
            <a:xfrm>
              <a:off x="1897275" y="4584200"/>
              <a:ext cx="36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Index:       </a:t>
              </a:r>
              <a:r>
                <a:rPr lang="en">
                  <a:latin typeface="Calibri"/>
                  <a:ea typeface="Calibri"/>
                  <a:cs typeface="Calibri"/>
                  <a:sym typeface="Calibri"/>
                </a:rPr>
                <a:t>0              1              2             3             4</a:t>
              </a:r>
              <a:endParaRPr>
                <a:latin typeface="Calibri"/>
                <a:ea typeface="Calibri"/>
                <a:cs typeface="Calibri"/>
                <a:sym typeface="Calibri"/>
              </a:endParaRPr>
            </a:p>
          </p:txBody>
        </p:sp>
        <p:sp>
          <p:nvSpPr>
            <p:cNvPr id="357" name="Google Shape;357;p49"/>
            <p:cNvSpPr txBox="1"/>
            <p:nvPr/>
          </p:nvSpPr>
          <p:spPr>
            <a:xfrm>
              <a:off x="2484600" y="355332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low</a:t>
              </a:r>
              <a:endParaRPr>
                <a:latin typeface="Calibri"/>
                <a:ea typeface="Calibri"/>
                <a:cs typeface="Calibri"/>
                <a:sym typeface="Calibri"/>
              </a:endParaRPr>
            </a:p>
          </p:txBody>
        </p:sp>
        <p:cxnSp>
          <p:nvCxnSpPr>
            <p:cNvPr id="358" name="Google Shape;358;p49"/>
            <p:cNvCxnSpPr>
              <a:stCxn id="357" idx="2"/>
              <a:endCxn id="352" idx="0"/>
            </p:cNvCxnSpPr>
            <p:nvPr/>
          </p:nvCxnSpPr>
          <p:spPr>
            <a:xfrm>
              <a:off x="2758200" y="3953525"/>
              <a:ext cx="0" cy="1590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p49"/>
            <p:cNvSpPr txBox="1"/>
            <p:nvPr/>
          </p:nvSpPr>
          <p:spPr>
            <a:xfrm>
              <a:off x="4969300" y="355332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high</a:t>
              </a:r>
              <a:endParaRPr>
                <a:latin typeface="Calibri"/>
                <a:ea typeface="Calibri"/>
                <a:cs typeface="Calibri"/>
                <a:sym typeface="Calibri"/>
              </a:endParaRPr>
            </a:p>
          </p:txBody>
        </p:sp>
        <p:cxnSp>
          <p:nvCxnSpPr>
            <p:cNvPr id="360" name="Google Shape;360;p49"/>
            <p:cNvCxnSpPr>
              <a:stCxn id="359" idx="2"/>
            </p:cNvCxnSpPr>
            <p:nvPr/>
          </p:nvCxnSpPr>
          <p:spPr>
            <a:xfrm>
              <a:off x="5242900" y="3953525"/>
              <a:ext cx="21300" cy="70740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49"/>
            <p:cNvSpPr txBox="1"/>
            <p:nvPr/>
          </p:nvSpPr>
          <p:spPr>
            <a:xfrm>
              <a:off x="3778750" y="3479850"/>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mid</a:t>
              </a:r>
              <a:endParaRPr>
                <a:latin typeface="Calibri"/>
                <a:ea typeface="Calibri"/>
                <a:cs typeface="Calibri"/>
                <a:sym typeface="Calibri"/>
              </a:endParaRPr>
            </a:p>
          </p:txBody>
        </p:sp>
        <p:cxnSp>
          <p:nvCxnSpPr>
            <p:cNvPr id="362" name="Google Shape;362;p49"/>
            <p:cNvCxnSpPr>
              <a:stCxn id="361" idx="2"/>
              <a:endCxn id="354" idx="0"/>
            </p:cNvCxnSpPr>
            <p:nvPr/>
          </p:nvCxnSpPr>
          <p:spPr>
            <a:xfrm flipH="1">
              <a:off x="4028050" y="3880050"/>
              <a:ext cx="24300" cy="232500"/>
            </a:xfrm>
            <a:prstGeom prst="straightConnector1">
              <a:avLst/>
            </a:prstGeom>
            <a:noFill/>
            <a:ln cap="flat" cmpd="sng" w="9525">
              <a:solidFill>
                <a:schemeClr val="dk2"/>
              </a:solidFill>
              <a:prstDash val="solid"/>
              <a:round/>
              <a:headEnd len="med" w="med" type="none"/>
              <a:tailEnd len="med" w="med" type="triangle"/>
            </a:ln>
          </p:spPr>
        </p:cxnSp>
      </p:grpSp>
      <p:sp>
        <p:nvSpPr>
          <p:cNvPr id="363" name="Google Shape;363;p49"/>
          <p:cNvSpPr txBox="1"/>
          <p:nvPr/>
        </p:nvSpPr>
        <p:spPr>
          <a:xfrm>
            <a:off x="369375" y="400500"/>
            <a:ext cx="399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Assume that we want to look for the integer 2 in the following array:</a:t>
            </a:r>
            <a:endParaRPr sz="1600">
              <a:latin typeface="Calibri"/>
              <a:ea typeface="Calibri"/>
              <a:cs typeface="Calibri"/>
              <a:sym typeface="Calibri"/>
            </a:endParaRPr>
          </a:p>
        </p:txBody>
      </p:sp>
      <p:sp>
        <p:nvSpPr>
          <p:cNvPr id="364" name="Google Shape;364;p49"/>
          <p:cNvSpPr txBox="1"/>
          <p:nvPr>
            <p:ph idx="1" type="body"/>
          </p:nvPr>
        </p:nvSpPr>
        <p:spPr>
          <a:xfrm>
            <a:off x="4131175" y="400500"/>
            <a:ext cx="5519700" cy="37230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public int binarySearchItem(int[] sortedArray, </a:t>
            </a:r>
            <a:endParaRPr b="1" sz="1150">
              <a:solidFill>
                <a:srgbClr val="555555"/>
              </a:solidFill>
              <a:highlight>
                <a:srgbClr val="FFFFFF"/>
              </a:highlight>
              <a:latin typeface="Courier New"/>
              <a:ea typeface="Courier New"/>
              <a:cs typeface="Courier New"/>
              <a:sym typeface="Courier New"/>
            </a:endParaRPr>
          </a:p>
          <a:p>
            <a:pPr indent="457200" lvl="0" marL="27432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int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index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low = 0;</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high = sortedArray.length;</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while (low &lt;= high)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mid = (low + high) / 2;</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if (sortedArray[mid] &lt;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low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a:t>
            </a:r>
            <a:r>
              <a:rPr b="1" lang="en" sz="1150">
                <a:solidFill>
                  <a:srgbClr val="555555"/>
                </a:solidFill>
                <a:highlight>
                  <a:srgbClr val="FFFF00"/>
                </a:highlight>
                <a:latin typeface="Courier New"/>
                <a:ea typeface="Courier New"/>
                <a:cs typeface="Courier New"/>
                <a:sym typeface="Courier New"/>
              </a:rPr>
              <a:t>sortedArray[mid] &gt; value</a:t>
            </a: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latin typeface="Courier New"/>
                <a:ea typeface="Courier New"/>
                <a:cs typeface="Courier New"/>
                <a:sym typeface="Courier New"/>
              </a:rPr>
              <a:t>high = mid - 1;</a:t>
            </a:r>
            <a:endParaRPr b="1" sz="1150">
              <a:solidFill>
                <a:srgbClr val="555555"/>
              </a:solidFill>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index = mid;</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break;</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return index;</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grpSp>
        <p:nvGrpSpPr>
          <p:cNvPr id="369" name="Google Shape;369;p50"/>
          <p:cNvGrpSpPr/>
          <p:nvPr/>
        </p:nvGrpSpPr>
        <p:grpSpPr>
          <a:xfrm>
            <a:off x="241275" y="1143600"/>
            <a:ext cx="3619200" cy="1976425"/>
            <a:chOff x="1897275" y="3007975"/>
            <a:chExt cx="3619200" cy="1976425"/>
          </a:xfrm>
        </p:grpSpPr>
        <p:sp>
          <p:nvSpPr>
            <p:cNvPr id="370" name="Google Shape;370;p50"/>
            <p:cNvSpPr/>
            <p:nvPr/>
          </p:nvSpPr>
          <p:spPr>
            <a:xfrm>
              <a:off x="25224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371" name="Google Shape;371;p50"/>
            <p:cNvSpPr/>
            <p:nvPr/>
          </p:nvSpPr>
          <p:spPr>
            <a:xfrm>
              <a:off x="31573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372" name="Google Shape;372;p50"/>
            <p:cNvSpPr/>
            <p:nvPr/>
          </p:nvSpPr>
          <p:spPr>
            <a:xfrm>
              <a:off x="37923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373" name="Google Shape;373;p50"/>
            <p:cNvSpPr/>
            <p:nvPr/>
          </p:nvSpPr>
          <p:spPr>
            <a:xfrm>
              <a:off x="44272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374" name="Google Shape;374;p50"/>
            <p:cNvSpPr txBox="1"/>
            <p:nvPr/>
          </p:nvSpPr>
          <p:spPr>
            <a:xfrm>
              <a:off x="1897275" y="4584200"/>
              <a:ext cx="36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Index:       0              1              2             3             4</a:t>
              </a:r>
              <a:endParaRPr>
                <a:latin typeface="Calibri"/>
                <a:ea typeface="Calibri"/>
                <a:cs typeface="Calibri"/>
                <a:sym typeface="Calibri"/>
              </a:endParaRPr>
            </a:p>
          </p:txBody>
        </p:sp>
        <p:sp>
          <p:nvSpPr>
            <p:cNvPr id="375" name="Google Shape;375;p50"/>
            <p:cNvSpPr txBox="1"/>
            <p:nvPr/>
          </p:nvSpPr>
          <p:spPr>
            <a:xfrm>
              <a:off x="2484600" y="355332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low</a:t>
              </a:r>
              <a:endParaRPr>
                <a:latin typeface="Calibri"/>
                <a:ea typeface="Calibri"/>
                <a:cs typeface="Calibri"/>
                <a:sym typeface="Calibri"/>
              </a:endParaRPr>
            </a:p>
          </p:txBody>
        </p:sp>
        <p:cxnSp>
          <p:nvCxnSpPr>
            <p:cNvPr id="376" name="Google Shape;376;p50"/>
            <p:cNvCxnSpPr>
              <a:stCxn id="375" idx="2"/>
              <a:endCxn id="370" idx="0"/>
            </p:cNvCxnSpPr>
            <p:nvPr/>
          </p:nvCxnSpPr>
          <p:spPr>
            <a:xfrm>
              <a:off x="2758200" y="3953525"/>
              <a:ext cx="0" cy="1590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50"/>
            <p:cNvSpPr txBox="1"/>
            <p:nvPr/>
          </p:nvSpPr>
          <p:spPr>
            <a:xfrm>
              <a:off x="3119550" y="300797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high</a:t>
              </a:r>
              <a:endParaRPr>
                <a:latin typeface="Calibri"/>
                <a:ea typeface="Calibri"/>
                <a:cs typeface="Calibri"/>
                <a:sym typeface="Calibri"/>
              </a:endParaRPr>
            </a:p>
          </p:txBody>
        </p:sp>
        <p:cxnSp>
          <p:nvCxnSpPr>
            <p:cNvPr id="378" name="Google Shape;378;p50"/>
            <p:cNvCxnSpPr>
              <a:stCxn id="377" idx="2"/>
            </p:cNvCxnSpPr>
            <p:nvPr/>
          </p:nvCxnSpPr>
          <p:spPr>
            <a:xfrm>
              <a:off x="3393150" y="3408175"/>
              <a:ext cx="21300" cy="7074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50"/>
            <p:cNvSpPr txBox="1"/>
            <p:nvPr/>
          </p:nvSpPr>
          <p:spPr>
            <a:xfrm>
              <a:off x="3778750" y="3479850"/>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mid</a:t>
              </a:r>
              <a:endParaRPr>
                <a:latin typeface="Calibri"/>
                <a:ea typeface="Calibri"/>
                <a:cs typeface="Calibri"/>
                <a:sym typeface="Calibri"/>
              </a:endParaRPr>
            </a:p>
          </p:txBody>
        </p:sp>
        <p:cxnSp>
          <p:nvCxnSpPr>
            <p:cNvPr id="380" name="Google Shape;380;p50"/>
            <p:cNvCxnSpPr>
              <a:stCxn id="379" idx="2"/>
              <a:endCxn id="372" idx="0"/>
            </p:cNvCxnSpPr>
            <p:nvPr/>
          </p:nvCxnSpPr>
          <p:spPr>
            <a:xfrm flipH="1">
              <a:off x="4028050" y="3880050"/>
              <a:ext cx="24300" cy="232500"/>
            </a:xfrm>
            <a:prstGeom prst="straightConnector1">
              <a:avLst/>
            </a:prstGeom>
            <a:noFill/>
            <a:ln cap="flat" cmpd="sng" w="9525">
              <a:solidFill>
                <a:schemeClr val="dk2"/>
              </a:solidFill>
              <a:prstDash val="solid"/>
              <a:round/>
              <a:headEnd len="med" w="med" type="none"/>
              <a:tailEnd len="med" w="med" type="triangle"/>
            </a:ln>
          </p:spPr>
        </p:cxnSp>
      </p:grpSp>
      <p:sp>
        <p:nvSpPr>
          <p:cNvPr id="381" name="Google Shape;381;p50"/>
          <p:cNvSpPr txBox="1"/>
          <p:nvPr/>
        </p:nvSpPr>
        <p:spPr>
          <a:xfrm>
            <a:off x="348500" y="394825"/>
            <a:ext cx="399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Assume that we want to look for the integer 2 in the following array:</a:t>
            </a:r>
            <a:endParaRPr sz="1600">
              <a:latin typeface="Calibri"/>
              <a:ea typeface="Calibri"/>
              <a:cs typeface="Calibri"/>
              <a:sym typeface="Calibri"/>
            </a:endParaRPr>
          </a:p>
        </p:txBody>
      </p:sp>
      <p:sp>
        <p:nvSpPr>
          <p:cNvPr id="382" name="Google Shape;382;p50"/>
          <p:cNvSpPr txBox="1"/>
          <p:nvPr>
            <p:ph idx="1" type="body"/>
          </p:nvPr>
        </p:nvSpPr>
        <p:spPr>
          <a:xfrm>
            <a:off x="4131175" y="394825"/>
            <a:ext cx="5519700" cy="37230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public int binarySearchItem(int[] sortedArray, </a:t>
            </a:r>
            <a:endParaRPr b="1" sz="1150">
              <a:solidFill>
                <a:srgbClr val="555555"/>
              </a:solidFill>
              <a:highlight>
                <a:srgbClr val="FFFFFF"/>
              </a:highlight>
              <a:latin typeface="Courier New"/>
              <a:ea typeface="Courier New"/>
              <a:cs typeface="Courier New"/>
              <a:sym typeface="Courier New"/>
            </a:endParaRPr>
          </a:p>
          <a:p>
            <a:pPr indent="457200" lvl="0" marL="27432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int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index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low = 0;</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high = sortedArray.length;</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while (low &lt;= high)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mid = (low + high) / 2;</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if (sortedArray[mid] &lt;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low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&gt;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00"/>
                </a:highlight>
                <a:latin typeface="Courier New"/>
                <a:ea typeface="Courier New"/>
                <a:cs typeface="Courier New"/>
                <a:sym typeface="Courier New"/>
              </a:rPr>
              <a:t>high = mid - 1;</a:t>
            </a:r>
            <a:endParaRPr b="1" sz="1150">
              <a:solidFill>
                <a:srgbClr val="555555"/>
              </a:solidFill>
              <a:highlight>
                <a:srgbClr val="FFFF00"/>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index = mid;</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break;</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return index;</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grpSp>
        <p:nvGrpSpPr>
          <p:cNvPr id="387" name="Google Shape;387;p51"/>
          <p:cNvGrpSpPr/>
          <p:nvPr/>
        </p:nvGrpSpPr>
        <p:grpSpPr>
          <a:xfrm>
            <a:off x="263200" y="1149275"/>
            <a:ext cx="3619200" cy="1976425"/>
            <a:chOff x="1897275" y="3007975"/>
            <a:chExt cx="3619200" cy="1976425"/>
          </a:xfrm>
        </p:grpSpPr>
        <p:sp>
          <p:nvSpPr>
            <p:cNvPr id="388" name="Google Shape;388;p51"/>
            <p:cNvSpPr/>
            <p:nvPr/>
          </p:nvSpPr>
          <p:spPr>
            <a:xfrm>
              <a:off x="25224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389" name="Google Shape;389;p51"/>
            <p:cNvSpPr/>
            <p:nvPr/>
          </p:nvSpPr>
          <p:spPr>
            <a:xfrm>
              <a:off x="31573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390" name="Google Shape;390;p51"/>
            <p:cNvSpPr/>
            <p:nvPr/>
          </p:nvSpPr>
          <p:spPr>
            <a:xfrm>
              <a:off x="37923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391" name="Google Shape;391;p51"/>
            <p:cNvSpPr/>
            <p:nvPr/>
          </p:nvSpPr>
          <p:spPr>
            <a:xfrm>
              <a:off x="44272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392" name="Google Shape;392;p51"/>
            <p:cNvSpPr txBox="1"/>
            <p:nvPr/>
          </p:nvSpPr>
          <p:spPr>
            <a:xfrm>
              <a:off x="1897275" y="4584200"/>
              <a:ext cx="36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Index:       0              1              2             3             4</a:t>
              </a:r>
              <a:endParaRPr>
                <a:latin typeface="Calibri"/>
                <a:ea typeface="Calibri"/>
                <a:cs typeface="Calibri"/>
                <a:sym typeface="Calibri"/>
              </a:endParaRPr>
            </a:p>
          </p:txBody>
        </p:sp>
        <p:sp>
          <p:nvSpPr>
            <p:cNvPr id="393" name="Google Shape;393;p51"/>
            <p:cNvSpPr txBox="1"/>
            <p:nvPr/>
          </p:nvSpPr>
          <p:spPr>
            <a:xfrm>
              <a:off x="2484600" y="355332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low</a:t>
              </a:r>
              <a:endParaRPr>
                <a:latin typeface="Calibri"/>
                <a:ea typeface="Calibri"/>
                <a:cs typeface="Calibri"/>
                <a:sym typeface="Calibri"/>
              </a:endParaRPr>
            </a:p>
          </p:txBody>
        </p:sp>
        <p:cxnSp>
          <p:nvCxnSpPr>
            <p:cNvPr id="394" name="Google Shape;394;p51"/>
            <p:cNvCxnSpPr>
              <a:stCxn id="393" idx="2"/>
              <a:endCxn id="388" idx="0"/>
            </p:cNvCxnSpPr>
            <p:nvPr/>
          </p:nvCxnSpPr>
          <p:spPr>
            <a:xfrm>
              <a:off x="2758200" y="3953525"/>
              <a:ext cx="0" cy="159000"/>
            </a:xfrm>
            <a:prstGeom prst="straightConnector1">
              <a:avLst/>
            </a:prstGeom>
            <a:noFill/>
            <a:ln cap="flat" cmpd="sng" w="9525">
              <a:solidFill>
                <a:schemeClr val="dk2"/>
              </a:solidFill>
              <a:prstDash val="solid"/>
              <a:round/>
              <a:headEnd len="med" w="med" type="none"/>
              <a:tailEnd len="med" w="med" type="triangle"/>
            </a:ln>
          </p:spPr>
        </p:cxnSp>
        <p:sp>
          <p:nvSpPr>
            <p:cNvPr id="395" name="Google Shape;395;p51"/>
            <p:cNvSpPr txBox="1"/>
            <p:nvPr/>
          </p:nvSpPr>
          <p:spPr>
            <a:xfrm>
              <a:off x="3119550" y="300797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high</a:t>
              </a:r>
              <a:endParaRPr>
                <a:latin typeface="Calibri"/>
                <a:ea typeface="Calibri"/>
                <a:cs typeface="Calibri"/>
                <a:sym typeface="Calibri"/>
              </a:endParaRPr>
            </a:p>
          </p:txBody>
        </p:sp>
        <p:cxnSp>
          <p:nvCxnSpPr>
            <p:cNvPr id="396" name="Google Shape;396;p51"/>
            <p:cNvCxnSpPr>
              <a:stCxn id="395" idx="2"/>
            </p:cNvCxnSpPr>
            <p:nvPr/>
          </p:nvCxnSpPr>
          <p:spPr>
            <a:xfrm>
              <a:off x="3393150" y="3408175"/>
              <a:ext cx="21300" cy="707400"/>
            </a:xfrm>
            <a:prstGeom prst="straightConnector1">
              <a:avLst/>
            </a:prstGeom>
            <a:noFill/>
            <a:ln cap="flat" cmpd="sng" w="9525">
              <a:solidFill>
                <a:schemeClr val="dk2"/>
              </a:solidFill>
              <a:prstDash val="solid"/>
              <a:round/>
              <a:headEnd len="med" w="med" type="none"/>
              <a:tailEnd len="med" w="med" type="triangle"/>
            </a:ln>
          </p:spPr>
        </p:cxnSp>
        <p:sp>
          <p:nvSpPr>
            <p:cNvPr id="397" name="Google Shape;397;p51"/>
            <p:cNvSpPr txBox="1"/>
            <p:nvPr/>
          </p:nvSpPr>
          <p:spPr>
            <a:xfrm>
              <a:off x="1897275" y="3560138"/>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mid</a:t>
              </a:r>
              <a:endParaRPr>
                <a:latin typeface="Calibri"/>
                <a:ea typeface="Calibri"/>
                <a:cs typeface="Calibri"/>
                <a:sym typeface="Calibri"/>
              </a:endParaRPr>
            </a:p>
          </p:txBody>
        </p:sp>
        <p:cxnSp>
          <p:nvCxnSpPr>
            <p:cNvPr id="398" name="Google Shape;398;p51"/>
            <p:cNvCxnSpPr>
              <a:stCxn id="397" idx="2"/>
              <a:endCxn id="388" idx="0"/>
            </p:cNvCxnSpPr>
            <p:nvPr/>
          </p:nvCxnSpPr>
          <p:spPr>
            <a:xfrm>
              <a:off x="2170875" y="3960338"/>
              <a:ext cx="587400" cy="152400"/>
            </a:xfrm>
            <a:prstGeom prst="straightConnector1">
              <a:avLst/>
            </a:prstGeom>
            <a:noFill/>
            <a:ln cap="flat" cmpd="sng" w="9525">
              <a:solidFill>
                <a:schemeClr val="dk2"/>
              </a:solidFill>
              <a:prstDash val="solid"/>
              <a:round/>
              <a:headEnd len="med" w="med" type="none"/>
              <a:tailEnd len="med" w="med" type="triangle"/>
            </a:ln>
          </p:spPr>
        </p:cxnSp>
      </p:grpSp>
      <p:sp>
        <p:nvSpPr>
          <p:cNvPr id="399" name="Google Shape;399;p51"/>
          <p:cNvSpPr txBox="1"/>
          <p:nvPr/>
        </p:nvSpPr>
        <p:spPr>
          <a:xfrm>
            <a:off x="370425" y="400500"/>
            <a:ext cx="399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Assume that we want to look for the integer 2 in the following array:</a:t>
            </a:r>
            <a:endParaRPr sz="1600">
              <a:latin typeface="Calibri"/>
              <a:ea typeface="Calibri"/>
              <a:cs typeface="Calibri"/>
              <a:sym typeface="Calibri"/>
            </a:endParaRPr>
          </a:p>
        </p:txBody>
      </p:sp>
      <p:sp>
        <p:nvSpPr>
          <p:cNvPr id="400" name="Google Shape;400;p51"/>
          <p:cNvSpPr txBox="1"/>
          <p:nvPr>
            <p:ph idx="1" type="body"/>
          </p:nvPr>
        </p:nvSpPr>
        <p:spPr>
          <a:xfrm>
            <a:off x="4131175" y="400500"/>
            <a:ext cx="5519700" cy="37230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public int binarySearchItem(int[] sortedArray, </a:t>
            </a:r>
            <a:endParaRPr b="1" sz="1150">
              <a:solidFill>
                <a:srgbClr val="555555"/>
              </a:solidFill>
              <a:highlight>
                <a:srgbClr val="FFFFFF"/>
              </a:highlight>
              <a:latin typeface="Courier New"/>
              <a:ea typeface="Courier New"/>
              <a:cs typeface="Courier New"/>
              <a:sym typeface="Courier New"/>
            </a:endParaRPr>
          </a:p>
          <a:p>
            <a:pPr indent="457200" lvl="0" marL="27432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int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index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low = 0;</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high = sortedArray.length;</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while (low &lt;= high)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00"/>
                </a:highlight>
                <a:latin typeface="Courier New"/>
                <a:ea typeface="Courier New"/>
                <a:cs typeface="Courier New"/>
                <a:sym typeface="Courier New"/>
              </a:rPr>
              <a:t>int mid = (low + high) / 2;</a:t>
            </a:r>
            <a:endParaRPr b="1" sz="1150">
              <a:solidFill>
                <a:srgbClr val="555555"/>
              </a:solidFill>
              <a:highlight>
                <a:srgbClr val="FFFF00"/>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if (sortedArray[mid] &lt;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low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&gt;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high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index = mid;</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break;</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return index;</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grpSp>
        <p:nvGrpSpPr>
          <p:cNvPr id="405" name="Google Shape;405;p52"/>
          <p:cNvGrpSpPr/>
          <p:nvPr/>
        </p:nvGrpSpPr>
        <p:grpSpPr>
          <a:xfrm>
            <a:off x="263200" y="1149275"/>
            <a:ext cx="3619200" cy="1976425"/>
            <a:chOff x="1897275" y="3007975"/>
            <a:chExt cx="3619200" cy="1976425"/>
          </a:xfrm>
        </p:grpSpPr>
        <p:sp>
          <p:nvSpPr>
            <p:cNvPr id="406" name="Google Shape;406;p52"/>
            <p:cNvSpPr/>
            <p:nvPr/>
          </p:nvSpPr>
          <p:spPr>
            <a:xfrm>
              <a:off x="25224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407" name="Google Shape;407;p52"/>
            <p:cNvSpPr/>
            <p:nvPr/>
          </p:nvSpPr>
          <p:spPr>
            <a:xfrm>
              <a:off x="31573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408" name="Google Shape;408;p52"/>
            <p:cNvSpPr/>
            <p:nvPr/>
          </p:nvSpPr>
          <p:spPr>
            <a:xfrm>
              <a:off x="37923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409" name="Google Shape;409;p52"/>
            <p:cNvSpPr/>
            <p:nvPr/>
          </p:nvSpPr>
          <p:spPr>
            <a:xfrm>
              <a:off x="44272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410" name="Google Shape;410;p52"/>
            <p:cNvSpPr txBox="1"/>
            <p:nvPr/>
          </p:nvSpPr>
          <p:spPr>
            <a:xfrm>
              <a:off x="1897275" y="4584200"/>
              <a:ext cx="36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Index:       0              1              2             3             4</a:t>
              </a:r>
              <a:endParaRPr>
                <a:latin typeface="Calibri"/>
                <a:ea typeface="Calibri"/>
                <a:cs typeface="Calibri"/>
                <a:sym typeface="Calibri"/>
              </a:endParaRPr>
            </a:p>
          </p:txBody>
        </p:sp>
        <p:sp>
          <p:nvSpPr>
            <p:cNvPr id="411" name="Google Shape;411;p52"/>
            <p:cNvSpPr txBox="1"/>
            <p:nvPr/>
          </p:nvSpPr>
          <p:spPr>
            <a:xfrm>
              <a:off x="2484600" y="355332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low</a:t>
              </a:r>
              <a:endParaRPr>
                <a:latin typeface="Calibri"/>
                <a:ea typeface="Calibri"/>
                <a:cs typeface="Calibri"/>
                <a:sym typeface="Calibri"/>
              </a:endParaRPr>
            </a:p>
          </p:txBody>
        </p:sp>
        <p:cxnSp>
          <p:nvCxnSpPr>
            <p:cNvPr id="412" name="Google Shape;412;p52"/>
            <p:cNvCxnSpPr>
              <a:stCxn id="411" idx="2"/>
              <a:endCxn id="406" idx="0"/>
            </p:cNvCxnSpPr>
            <p:nvPr/>
          </p:nvCxnSpPr>
          <p:spPr>
            <a:xfrm>
              <a:off x="2758200" y="3953525"/>
              <a:ext cx="0" cy="1590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52"/>
            <p:cNvSpPr txBox="1"/>
            <p:nvPr/>
          </p:nvSpPr>
          <p:spPr>
            <a:xfrm>
              <a:off x="3119550" y="300797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high</a:t>
              </a:r>
              <a:endParaRPr>
                <a:latin typeface="Calibri"/>
                <a:ea typeface="Calibri"/>
                <a:cs typeface="Calibri"/>
                <a:sym typeface="Calibri"/>
              </a:endParaRPr>
            </a:p>
          </p:txBody>
        </p:sp>
        <p:cxnSp>
          <p:nvCxnSpPr>
            <p:cNvPr id="414" name="Google Shape;414;p52"/>
            <p:cNvCxnSpPr>
              <a:stCxn id="413" idx="2"/>
            </p:cNvCxnSpPr>
            <p:nvPr/>
          </p:nvCxnSpPr>
          <p:spPr>
            <a:xfrm>
              <a:off x="3393150" y="3408175"/>
              <a:ext cx="21300" cy="707400"/>
            </a:xfrm>
            <a:prstGeom prst="straightConnector1">
              <a:avLst/>
            </a:prstGeom>
            <a:noFill/>
            <a:ln cap="flat" cmpd="sng" w="9525">
              <a:solidFill>
                <a:schemeClr val="dk2"/>
              </a:solidFill>
              <a:prstDash val="solid"/>
              <a:round/>
              <a:headEnd len="med" w="med" type="none"/>
              <a:tailEnd len="med" w="med" type="triangle"/>
            </a:ln>
          </p:spPr>
        </p:cxnSp>
        <p:sp>
          <p:nvSpPr>
            <p:cNvPr id="415" name="Google Shape;415;p52"/>
            <p:cNvSpPr txBox="1"/>
            <p:nvPr/>
          </p:nvSpPr>
          <p:spPr>
            <a:xfrm>
              <a:off x="1897275" y="3560138"/>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mid</a:t>
              </a:r>
              <a:endParaRPr>
                <a:latin typeface="Calibri"/>
                <a:ea typeface="Calibri"/>
                <a:cs typeface="Calibri"/>
                <a:sym typeface="Calibri"/>
              </a:endParaRPr>
            </a:p>
          </p:txBody>
        </p:sp>
        <p:cxnSp>
          <p:nvCxnSpPr>
            <p:cNvPr id="416" name="Google Shape;416;p52"/>
            <p:cNvCxnSpPr>
              <a:stCxn id="415" idx="2"/>
              <a:endCxn id="406" idx="0"/>
            </p:cNvCxnSpPr>
            <p:nvPr/>
          </p:nvCxnSpPr>
          <p:spPr>
            <a:xfrm>
              <a:off x="2170875" y="3960338"/>
              <a:ext cx="587400" cy="152400"/>
            </a:xfrm>
            <a:prstGeom prst="straightConnector1">
              <a:avLst/>
            </a:prstGeom>
            <a:noFill/>
            <a:ln cap="flat" cmpd="sng" w="9525">
              <a:solidFill>
                <a:schemeClr val="dk2"/>
              </a:solidFill>
              <a:prstDash val="solid"/>
              <a:round/>
              <a:headEnd len="med" w="med" type="none"/>
              <a:tailEnd len="med" w="med" type="triangle"/>
            </a:ln>
          </p:spPr>
        </p:cxnSp>
      </p:grpSp>
      <p:sp>
        <p:nvSpPr>
          <p:cNvPr id="417" name="Google Shape;417;p52"/>
          <p:cNvSpPr txBox="1"/>
          <p:nvPr/>
        </p:nvSpPr>
        <p:spPr>
          <a:xfrm>
            <a:off x="370425" y="400500"/>
            <a:ext cx="399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Assume that we want to look for the integer 2 in the following array:</a:t>
            </a:r>
            <a:endParaRPr sz="1600">
              <a:latin typeface="Calibri"/>
              <a:ea typeface="Calibri"/>
              <a:cs typeface="Calibri"/>
              <a:sym typeface="Calibri"/>
            </a:endParaRPr>
          </a:p>
        </p:txBody>
      </p:sp>
      <p:sp>
        <p:nvSpPr>
          <p:cNvPr id="418" name="Google Shape;418;p52"/>
          <p:cNvSpPr txBox="1"/>
          <p:nvPr>
            <p:ph idx="1" type="body"/>
          </p:nvPr>
        </p:nvSpPr>
        <p:spPr>
          <a:xfrm>
            <a:off x="4131175" y="400500"/>
            <a:ext cx="5519700" cy="37230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public int binarySearchItem(int[] sortedArray, </a:t>
            </a:r>
            <a:endParaRPr b="1" sz="1150">
              <a:solidFill>
                <a:srgbClr val="555555"/>
              </a:solidFill>
              <a:highlight>
                <a:srgbClr val="FFFFFF"/>
              </a:highlight>
              <a:latin typeface="Courier New"/>
              <a:ea typeface="Courier New"/>
              <a:cs typeface="Courier New"/>
              <a:sym typeface="Courier New"/>
            </a:endParaRPr>
          </a:p>
          <a:p>
            <a:pPr indent="457200" lvl="0" marL="27432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int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index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low = 0;</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high = sortedArray.length;</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while (low &lt;= high)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latin typeface="Courier New"/>
                <a:ea typeface="Courier New"/>
                <a:cs typeface="Courier New"/>
                <a:sym typeface="Courier New"/>
              </a:rPr>
              <a:t>int mid = (low + high) / 2;</a:t>
            </a:r>
            <a:endParaRPr b="1" sz="1150">
              <a:solidFill>
                <a:srgbClr val="555555"/>
              </a:solidFill>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if (</a:t>
            </a:r>
            <a:r>
              <a:rPr b="1" lang="en" sz="1150">
                <a:solidFill>
                  <a:srgbClr val="555555"/>
                </a:solidFill>
                <a:highlight>
                  <a:srgbClr val="FFFF00"/>
                </a:highlight>
                <a:latin typeface="Courier New"/>
                <a:ea typeface="Courier New"/>
                <a:cs typeface="Courier New"/>
                <a:sym typeface="Courier New"/>
              </a:rPr>
              <a:t>sortedArray[mid] &lt; value</a:t>
            </a: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low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&gt;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high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index = mid;</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break;</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return index;</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grpSp>
        <p:nvGrpSpPr>
          <p:cNvPr id="423" name="Google Shape;423;p53"/>
          <p:cNvGrpSpPr/>
          <p:nvPr/>
        </p:nvGrpSpPr>
        <p:grpSpPr>
          <a:xfrm>
            <a:off x="263200" y="1149275"/>
            <a:ext cx="3619200" cy="1976425"/>
            <a:chOff x="1897275" y="3007975"/>
            <a:chExt cx="3619200" cy="1976425"/>
          </a:xfrm>
        </p:grpSpPr>
        <p:sp>
          <p:nvSpPr>
            <p:cNvPr id="424" name="Google Shape;424;p53"/>
            <p:cNvSpPr/>
            <p:nvPr/>
          </p:nvSpPr>
          <p:spPr>
            <a:xfrm>
              <a:off x="25224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425" name="Google Shape;425;p53"/>
            <p:cNvSpPr/>
            <p:nvPr/>
          </p:nvSpPr>
          <p:spPr>
            <a:xfrm>
              <a:off x="31573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426" name="Google Shape;426;p53"/>
            <p:cNvSpPr/>
            <p:nvPr/>
          </p:nvSpPr>
          <p:spPr>
            <a:xfrm>
              <a:off x="37923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427" name="Google Shape;427;p53"/>
            <p:cNvSpPr/>
            <p:nvPr/>
          </p:nvSpPr>
          <p:spPr>
            <a:xfrm>
              <a:off x="44272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428" name="Google Shape;428;p53"/>
            <p:cNvSpPr txBox="1"/>
            <p:nvPr/>
          </p:nvSpPr>
          <p:spPr>
            <a:xfrm>
              <a:off x="1897275" y="4584200"/>
              <a:ext cx="36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Index:       0              1              2             3             4</a:t>
              </a:r>
              <a:endParaRPr>
                <a:latin typeface="Calibri"/>
                <a:ea typeface="Calibri"/>
                <a:cs typeface="Calibri"/>
                <a:sym typeface="Calibri"/>
              </a:endParaRPr>
            </a:p>
          </p:txBody>
        </p:sp>
        <p:sp>
          <p:nvSpPr>
            <p:cNvPr id="429" name="Google Shape;429;p53"/>
            <p:cNvSpPr txBox="1"/>
            <p:nvPr/>
          </p:nvSpPr>
          <p:spPr>
            <a:xfrm>
              <a:off x="2484600" y="355332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low</a:t>
              </a:r>
              <a:endParaRPr>
                <a:latin typeface="Calibri"/>
                <a:ea typeface="Calibri"/>
                <a:cs typeface="Calibri"/>
                <a:sym typeface="Calibri"/>
              </a:endParaRPr>
            </a:p>
          </p:txBody>
        </p:sp>
        <p:cxnSp>
          <p:nvCxnSpPr>
            <p:cNvPr id="430" name="Google Shape;430;p53"/>
            <p:cNvCxnSpPr>
              <a:stCxn id="429" idx="2"/>
              <a:endCxn id="425" idx="0"/>
            </p:cNvCxnSpPr>
            <p:nvPr/>
          </p:nvCxnSpPr>
          <p:spPr>
            <a:xfrm>
              <a:off x="2758200" y="3953525"/>
              <a:ext cx="635100" cy="159000"/>
            </a:xfrm>
            <a:prstGeom prst="straightConnector1">
              <a:avLst/>
            </a:prstGeom>
            <a:noFill/>
            <a:ln cap="flat" cmpd="sng" w="9525">
              <a:solidFill>
                <a:schemeClr val="dk2"/>
              </a:solidFill>
              <a:prstDash val="solid"/>
              <a:round/>
              <a:headEnd len="med" w="med" type="none"/>
              <a:tailEnd len="med" w="med" type="triangle"/>
            </a:ln>
          </p:spPr>
        </p:cxnSp>
        <p:sp>
          <p:nvSpPr>
            <p:cNvPr id="431" name="Google Shape;431;p53"/>
            <p:cNvSpPr txBox="1"/>
            <p:nvPr/>
          </p:nvSpPr>
          <p:spPr>
            <a:xfrm>
              <a:off x="3119550" y="300797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high</a:t>
              </a:r>
              <a:endParaRPr>
                <a:latin typeface="Calibri"/>
                <a:ea typeface="Calibri"/>
                <a:cs typeface="Calibri"/>
                <a:sym typeface="Calibri"/>
              </a:endParaRPr>
            </a:p>
          </p:txBody>
        </p:sp>
        <p:cxnSp>
          <p:nvCxnSpPr>
            <p:cNvPr id="432" name="Google Shape;432;p53"/>
            <p:cNvCxnSpPr>
              <a:stCxn id="431" idx="2"/>
            </p:cNvCxnSpPr>
            <p:nvPr/>
          </p:nvCxnSpPr>
          <p:spPr>
            <a:xfrm>
              <a:off x="3393150" y="3408175"/>
              <a:ext cx="21300" cy="707400"/>
            </a:xfrm>
            <a:prstGeom prst="straightConnector1">
              <a:avLst/>
            </a:prstGeom>
            <a:noFill/>
            <a:ln cap="flat" cmpd="sng" w="9525">
              <a:solidFill>
                <a:schemeClr val="dk2"/>
              </a:solidFill>
              <a:prstDash val="solid"/>
              <a:round/>
              <a:headEnd len="med" w="med" type="none"/>
              <a:tailEnd len="med" w="med" type="triangle"/>
            </a:ln>
          </p:spPr>
        </p:cxnSp>
        <p:sp>
          <p:nvSpPr>
            <p:cNvPr id="433" name="Google Shape;433;p53"/>
            <p:cNvSpPr txBox="1"/>
            <p:nvPr/>
          </p:nvSpPr>
          <p:spPr>
            <a:xfrm>
              <a:off x="1897275" y="3560138"/>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mid</a:t>
              </a:r>
              <a:endParaRPr>
                <a:latin typeface="Calibri"/>
                <a:ea typeface="Calibri"/>
                <a:cs typeface="Calibri"/>
                <a:sym typeface="Calibri"/>
              </a:endParaRPr>
            </a:p>
          </p:txBody>
        </p:sp>
        <p:cxnSp>
          <p:nvCxnSpPr>
            <p:cNvPr id="434" name="Google Shape;434;p53"/>
            <p:cNvCxnSpPr>
              <a:stCxn id="433" idx="2"/>
              <a:endCxn id="424" idx="0"/>
            </p:cNvCxnSpPr>
            <p:nvPr/>
          </p:nvCxnSpPr>
          <p:spPr>
            <a:xfrm>
              <a:off x="2170875" y="3960338"/>
              <a:ext cx="587400" cy="152400"/>
            </a:xfrm>
            <a:prstGeom prst="straightConnector1">
              <a:avLst/>
            </a:prstGeom>
            <a:noFill/>
            <a:ln cap="flat" cmpd="sng" w="9525">
              <a:solidFill>
                <a:schemeClr val="dk2"/>
              </a:solidFill>
              <a:prstDash val="solid"/>
              <a:round/>
              <a:headEnd len="med" w="med" type="none"/>
              <a:tailEnd len="med" w="med" type="triangle"/>
            </a:ln>
          </p:spPr>
        </p:cxnSp>
      </p:grpSp>
      <p:sp>
        <p:nvSpPr>
          <p:cNvPr id="435" name="Google Shape;435;p53"/>
          <p:cNvSpPr txBox="1"/>
          <p:nvPr/>
        </p:nvSpPr>
        <p:spPr>
          <a:xfrm>
            <a:off x="370425" y="400500"/>
            <a:ext cx="399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Assume that we want to look for the integer 2 in the following array:</a:t>
            </a:r>
            <a:endParaRPr sz="1600">
              <a:latin typeface="Calibri"/>
              <a:ea typeface="Calibri"/>
              <a:cs typeface="Calibri"/>
              <a:sym typeface="Calibri"/>
            </a:endParaRPr>
          </a:p>
        </p:txBody>
      </p:sp>
      <p:sp>
        <p:nvSpPr>
          <p:cNvPr id="436" name="Google Shape;436;p53"/>
          <p:cNvSpPr txBox="1"/>
          <p:nvPr>
            <p:ph idx="1" type="body"/>
          </p:nvPr>
        </p:nvSpPr>
        <p:spPr>
          <a:xfrm>
            <a:off x="4131175" y="400500"/>
            <a:ext cx="5519700" cy="37230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public int binarySearchItem(int[] sortedArray, </a:t>
            </a:r>
            <a:endParaRPr b="1" sz="1150">
              <a:solidFill>
                <a:srgbClr val="555555"/>
              </a:solidFill>
              <a:highlight>
                <a:srgbClr val="FFFFFF"/>
              </a:highlight>
              <a:latin typeface="Courier New"/>
              <a:ea typeface="Courier New"/>
              <a:cs typeface="Courier New"/>
              <a:sym typeface="Courier New"/>
            </a:endParaRPr>
          </a:p>
          <a:p>
            <a:pPr indent="457200" lvl="0" marL="27432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int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index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low = 0;</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high = sortedArray.length;</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while (low &lt;= high)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latin typeface="Courier New"/>
                <a:ea typeface="Courier New"/>
                <a:cs typeface="Courier New"/>
                <a:sym typeface="Courier New"/>
              </a:rPr>
              <a:t>int mid = (low + high) / 2;</a:t>
            </a:r>
            <a:endParaRPr b="1" sz="1150">
              <a:solidFill>
                <a:srgbClr val="555555"/>
              </a:solidFill>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if (</a:t>
            </a:r>
            <a:r>
              <a:rPr b="1" lang="en" sz="1150">
                <a:solidFill>
                  <a:srgbClr val="555555"/>
                </a:solidFill>
                <a:latin typeface="Courier New"/>
                <a:ea typeface="Courier New"/>
                <a:cs typeface="Courier New"/>
                <a:sym typeface="Courier New"/>
              </a:rPr>
              <a:t>sortedArray[mid] &lt; value</a:t>
            </a: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00"/>
                </a:highlight>
                <a:latin typeface="Courier New"/>
                <a:ea typeface="Courier New"/>
                <a:cs typeface="Courier New"/>
                <a:sym typeface="Courier New"/>
              </a:rPr>
              <a:t>low = mid + 1;</a:t>
            </a:r>
            <a:endParaRPr b="1" sz="1150">
              <a:solidFill>
                <a:srgbClr val="555555"/>
              </a:solidFill>
              <a:highlight>
                <a:srgbClr val="FFFF00"/>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&gt;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high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index = mid;</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break;</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return index;</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PA4 Overview</a:t>
            </a:r>
            <a:endParaRPr/>
          </a:p>
        </p:txBody>
      </p:sp>
      <p:sp>
        <p:nvSpPr>
          <p:cNvPr id="186" name="Google Shape;186;p27"/>
          <p:cNvSpPr txBox="1"/>
          <p:nvPr>
            <p:ph idx="1" type="body"/>
          </p:nvPr>
        </p:nvSpPr>
        <p:spPr>
          <a:xfrm>
            <a:off x="569775" y="1469975"/>
            <a:ext cx="4926900" cy="30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Two Parts</a:t>
            </a:r>
            <a:endParaRPr b="1" sz="1400">
              <a:solidFill>
                <a:srgbClr val="000000"/>
              </a:solidFill>
            </a:endParaRPr>
          </a:p>
          <a:p>
            <a:pPr indent="0" lvl="0" marL="0" rtl="0" algn="l">
              <a:spcBef>
                <a:spcPts val="0"/>
              </a:spcBef>
              <a:spcAft>
                <a:spcPts val="0"/>
              </a:spcAft>
              <a:buNone/>
            </a:pPr>
            <a:r>
              <a:rPr lang="en" sz="1400">
                <a:solidFill>
                  <a:srgbClr val="000000"/>
                </a:solidFill>
              </a:rPr>
              <a:t>Part 1: Questions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Big-O Justification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Analysis of ArrayStringList and LinkedStringList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6 Mystery Functions: Determe </a:t>
            </a:r>
            <a:r>
              <a:rPr lang="en" sz="1400">
                <a:solidFill>
                  <a:srgbClr val="000000"/>
                </a:solidFill>
                <a:highlight>
                  <a:srgbClr val="FFFFFF"/>
                </a:highlight>
              </a:rPr>
              <a:t>big-Θ, measure implementations (in part 2) and match</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Part 2: Code </a:t>
            </a:r>
            <a:endParaRPr sz="1400">
              <a:solidFill>
                <a:srgbClr val="000000"/>
              </a:solidFill>
              <a:highlight>
                <a:srgbClr val="FFFFFF"/>
              </a:highlight>
            </a:endParaRPr>
          </a:p>
          <a:p>
            <a:pPr indent="-317500" lvl="0" marL="457200" rtl="0" algn="l">
              <a:spcBef>
                <a:spcPts val="1600"/>
              </a:spcBef>
              <a:spcAft>
                <a:spcPts val="0"/>
              </a:spcAft>
              <a:buClr>
                <a:srgbClr val="000000"/>
              </a:buClr>
              <a:buSzPts val="1400"/>
              <a:buChar char="●"/>
            </a:pPr>
            <a:r>
              <a:rPr lang="en" sz="1400">
                <a:solidFill>
                  <a:srgbClr val="000000"/>
                </a:solidFill>
                <a:highlight>
                  <a:srgbClr val="FFFFFF"/>
                </a:highlight>
              </a:rPr>
              <a:t>Write a program to measure the mystery methods</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Matches the methods to the source given</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Generate graphs to justify</a:t>
            </a:r>
            <a:endParaRPr sz="1400">
              <a:solidFill>
                <a:srgbClr val="000000"/>
              </a:solidFill>
              <a:highlight>
                <a:srgbClr val="FFFFFF"/>
              </a:highlight>
            </a:endParaRPr>
          </a:p>
        </p:txBody>
      </p:sp>
      <p:sp>
        <p:nvSpPr>
          <p:cNvPr id="187" name="Google Shape;187;p27"/>
          <p:cNvSpPr txBox="1"/>
          <p:nvPr/>
        </p:nvSpPr>
        <p:spPr>
          <a:xfrm>
            <a:off x="5326475" y="1306025"/>
            <a:ext cx="3267600" cy="1451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Only 16/70 points are autograded, don’t rely on resubmission for this assignment!</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grpSp>
        <p:nvGrpSpPr>
          <p:cNvPr id="441" name="Google Shape;441;p54"/>
          <p:cNvGrpSpPr/>
          <p:nvPr/>
        </p:nvGrpSpPr>
        <p:grpSpPr>
          <a:xfrm>
            <a:off x="263200" y="1149275"/>
            <a:ext cx="3619200" cy="1976425"/>
            <a:chOff x="1897275" y="3007975"/>
            <a:chExt cx="3619200" cy="1976425"/>
          </a:xfrm>
        </p:grpSpPr>
        <p:sp>
          <p:nvSpPr>
            <p:cNvPr id="442" name="Google Shape;442;p54"/>
            <p:cNvSpPr/>
            <p:nvPr/>
          </p:nvSpPr>
          <p:spPr>
            <a:xfrm>
              <a:off x="25224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443" name="Google Shape;443;p54"/>
            <p:cNvSpPr/>
            <p:nvPr/>
          </p:nvSpPr>
          <p:spPr>
            <a:xfrm>
              <a:off x="31573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444" name="Google Shape;444;p54"/>
            <p:cNvSpPr/>
            <p:nvPr/>
          </p:nvSpPr>
          <p:spPr>
            <a:xfrm>
              <a:off x="37923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445" name="Google Shape;445;p54"/>
            <p:cNvSpPr/>
            <p:nvPr/>
          </p:nvSpPr>
          <p:spPr>
            <a:xfrm>
              <a:off x="44272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446" name="Google Shape;446;p54"/>
            <p:cNvSpPr txBox="1"/>
            <p:nvPr/>
          </p:nvSpPr>
          <p:spPr>
            <a:xfrm>
              <a:off x="1897275" y="4584200"/>
              <a:ext cx="36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Index:       0              1              2             3             4</a:t>
              </a:r>
              <a:endParaRPr>
                <a:latin typeface="Calibri"/>
                <a:ea typeface="Calibri"/>
                <a:cs typeface="Calibri"/>
                <a:sym typeface="Calibri"/>
              </a:endParaRPr>
            </a:p>
          </p:txBody>
        </p:sp>
        <p:sp>
          <p:nvSpPr>
            <p:cNvPr id="447" name="Google Shape;447;p54"/>
            <p:cNvSpPr txBox="1"/>
            <p:nvPr/>
          </p:nvSpPr>
          <p:spPr>
            <a:xfrm>
              <a:off x="2484600" y="355332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low</a:t>
              </a:r>
              <a:endParaRPr>
                <a:latin typeface="Calibri"/>
                <a:ea typeface="Calibri"/>
                <a:cs typeface="Calibri"/>
                <a:sym typeface="Calibri"/>
              </a:endParaRPr>
            </a:p>
          </p:txBody>
        </p:sp>
        <p:cxnSp>
          <p:nvCxnSpPr>
            <p:cNvPr id="448" name="Google Shape;448;p54"/>
            <p:cNvCxnSpPr>
              <a:stCxn id="447" idx="2"/>
              <a:endCxn id="443" idx="0"/>
            </p:cNvCxnSpPr>
            <p:nvPr/>
          </p:nvCxnSpPr>
          <p:spPr>
            <a:xfrm>
              <a:off x="2758200" y="3953525"/>
              <a:ext cx="635100" cy="159000"/>
            </a:xfrm>
            <a:prstGeom prst="straightConnector1">
              <a:avLst/>
            </a:prstGeom>
            <a:noFill/>
            <a:ln cap="flat" cmpd="sng" w="9525">
              <a:solidFill>
                <a:schemeClr val="dk2"/>
              </a:solidFill>
              <a:prstDash val="solid"/>
              <a:round/>
              <a:headEnd len="med" w="med" type="none"/>
              <a:tailEnd len="med" w="med" type="triangle"/>
            </a:ln>
          </p:spPr>
        </p:cxnSp>
        <p:sp>
          <p:nvSpPr>
            <p:cNvPr id="449" name="Google Shape;449;p54"/>
            <p:cNvSpPr txBox="1"/>
            <p:nvPr/>
          </p:nvSpPr>
          <p:spPr>
            <a:xfrm>
              <a:off x="3119550" y="300797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high</a:t>
              </a:r>
              <a:endParaRPr>
                <a:latin typeface="Calibri"/>
                <a:ea typeface="Calibri"/>
                <a:cs typeface="Calibri"/>
                <a:sym typeface="Calibri"/>
              </a:endParaRPr>
            </a:p>
          </p:txBody>
        </p:sp>
        <p:cxnSp>
          <p:nvCxnSpPr>
            <p:cNvPr id="450" name="Google Shape;450;p54"/>
            <p:cNvCxnSpPr>
              <a:stCxn id="449" idx="2"/>
            </p:cNvCxnSpPr>
            <p:nvPr/>
          </p:nvCxnSpPr>
          <p:spPr>
            <a:xfrm>
              <a:off x="3393150" y="3408175"/>
              <a:ext cx="21300" cy="707400"/>
            </a:xfrm>
            <a:prstGeom prst="straightConnector1">
              <a:avLst/>
            </a:prstGeom>
            <a:noFill/>
            <a:ln cap="flat" cmpd="sng" w="9525">
              <a:solidFill>
                <a:schemeClr val="dk2"/>
              </a:solidFill>
              <a:prstDash val="solid"/>
              <a:round/>
              <a:headEnd len="med" w="med" type="none"/>
              <a:tailEnd len="med" w="med" type="triangle"/>
            </a:ln>
          </p:spPr>
        </p:cxnSp>
        <p:sp>
          <p:nvSpPr>
            <p:cNvPr id="451" name="Google Shape;451;p54"/>
            <p:cNvSpPr txBox="1"/>
            <p:nvPr/>
          </p:nvSpPr>
          <p:spPr>
            <a:xfrm>
              <a:off x="1897275" y="3560138"/>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mid</a:t>
              </a:r>
              <a:endParaRPr>
                <a:latin typeface="Calibri"/>
                <a:ea typeface="Calibri"/>
                <a:cs typeface="Calibri"/>
                <a:sym typeface="Calibri"/>
              </a:endParaRPr>
            </a:p>
          </p:txBody>
        </p:sp>
        <p:cxnSp>
          <p:nvCxnSpPr>
            <p:cNvPr id="452" name="Google Shape;452;p54"/>
            <p:cNvCxnSpPr>
              <a:stCxn id="451" idx="2"/>
              <a:endCxn id="443" idx="0"/>
            </p:cNvCxnSpPr>
            <p:nvPr/>
          </p:nvCxnSpPr>
          <p:spPr>
            <a:xfrm>
              <a:off x="2170875" y="3960338"/>
              <a:ext cx="1222200" cy="152400"/>
            </a:xfrm>
            <a:prstGeom prst="straightConnector1">
              <a:avLst/>
            </a:prstGeom>
            <a:noFill/>
            <a:ln cap="flat" cmpd="sng" w="9525">
              <a:solidFill>
                <a:schemeClr val="dk2"/>
              </a:solidFill>
              <a:prstDash val="solid"/>
              <a:round/>
              <a:headEnd len="med" w="med" type="none"/>
              <a:tailEnd len="med" w="med" type="triangle"/>
            </a:ln>
          </p:spPr>
        </p:cxnSp>
      </p:grpSp>
      <p:sp>
        <p:nvSpPr>
          <p:cNvPr id="453" name="Google Shape;453;p54"/>
          <p:cNvSpPr txBox="1"/>
          <p:nvPr/>
        </p:nvSpPr>
        <p:spPr>
          <a:xfrm>
            <a:off x="370425" y="400500"/>
            <a:ext cx="399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Assume that we want to look for the integer 2 in the following array:</a:t>
            </a:r>
            <a:endParaRPr sz="1600">
              <a:latin typeface="Calibri"/>
              <a:ea typeface="Calibri"/>
              <a:cs typeface="Calibri"/>
              <a:sym typeface="Calibri"/>
            </a:endParaRPr>
          </a:p>
        </p:txBody>
      </p:sp>
      <p:sp>
        <p:nvSpPr>
          <p:cNvPr id="454" name="Google Shape;454;p54"/>
          <p:cNvSpPr txBox="1"/>
          <p:nvPr>
            <p:ph idx="1" type="body"/>
          </p:nvPr>
        </p:nvSpPr>
        <p:spPr>
          <a:xfrm>
            <a:off x="4131175" y="400500"/>
            <a:ext cx="5519700" cy="37230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public int binarySearchItem(int[] sortedArray, </a:t>
            </a:r>
            <a:endParaRPr b="1" sz="1150">
              <a:solidFill>
                <a:srgbClr val="555555"/>
              </a:solidFill>
              <a:highlight>
                <a:srgbClr val="FFFFFF"/>
              </a:highlight>
              <a:latin typeface="Courier New"/>
              <a:ea typeface="Courier New"/>
              <a:cs typeface="Courier New"/>
              <a:sym typeface="Courier New"/>
            </a:endParaRPr>
          </a:p>
          <a:p>
            <a:pPr indent="457200" lvl="0" marL="27432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int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index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low = 0;</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high = sortedArray.length;</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while (low &lt;= high)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00"/>
                </a:highlight>
                <a:latin typeface="Courier New"/>
                <a:ea typeface="Courier New"/>
                <a:cs typeface="Courier New"/>
                <a:sym typeface="Courier New"/>
              </a:rPr>
              <a:t>int mid = (low + high) / 2;</a:t>
            </a:r>
            <a:endParaRPr b="1" sz="1150">
              <a:solidFill>
                <a:srgbClr val="555555"/>
              </a:solidFill>
              <a:highlight>
                <a:srgbClr val="FFFF00"/>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if (</a:t>
            </a:r>
            <a:r>
              <a:rPr b="1" lang="en" sz="1150">
                <a:solidFill>
                  <a:srgbClr val="555555"/>
                </a:solidFill>
                <a:latin typeface="Courier New"/>
                <a:ea typeface="Courier New"/>
                <a:cs typeface="Courier New"/>
                <a:sym typeface="Courier New"/>
              </a:rPr>
              <a:t>sortedArray[mid] &lt; value</a:t>
            </a: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latin typeface="Courier New"/>
                <a:ea typeface="Courier New"/>
                <a:cs typeface="Courier New"/>
                <a:sym typeface="Courier New"/>
              </a:rPr>
              <a:t>low = mid + 1;</a:t>
            </a:r>
            <a:endParaRPr b="1" sz="1150">
              <a:solidFill>
                <a:srgbClr val="555555"/>
              </a:solidFill>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&gt;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high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index = mid;</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break;</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return index;</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pSp>
        <p:nvGrpSpPr>
          <p:cNvPr id="459" name="Google Shape;459;p55"/>
          <p:cNvGrpSpPr/>
          <p:nvPr/>
        </p:nvGrpSpPr>
        <p:grpSpPr>
          <a:xfrm>
            <a:off x="263200" y="1149275"/>
            <a:ext cx="3619200" cy="1976425"/>
            <a:chOff x="1897275" y="3007975"/>
            <a:chExt cx="3619200" cy="1976425"/>
          </a:xfrm>
        </p:grpSpPr>
        <p:sp>
          <p:nvSpPr>
            <p:cNvPr id="460" name="Google Shape;460;p55"/>
            <p:cNvSpPr/>
            <p:nvPr/>
          </p:nvSpPr>
          <p:spPr>
            <a:xfrm>
              <a:off x="25224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461" name="Google Shape;461;p55"/>
            <p:cNvSpPr/>
            <p:nvPr/>
          </p:nvSpPr>
          <p:spPr>
            <a:xfrm>
              <a:off x="31573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462" name="Google Shape;462;p55"/>
            <p:cNvSpPr/>
            <p:nvPr/>
          </p:nvSpPr>
          <p:spPr>
            <a:xfrm>
              <a:off x="379230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463" name="Google Shape;463;p55"/>
            <p:cNvSpPr/>
            <p:nvPr/>
          </p:nvSpPr>
          <p:spPr>
            <a:xfrm>
              <a:off x="4427250" y="4112600"/>
              <a:ext cx="4716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464" name="Google Shape;464;p55"/>
            <p:cNvSpPr txBox="1"/>
            <p:nvPr/>
          </p:nvSpPr>
          <p:spPr>
            <a:xfrm>
              <a:off x="1897275" y="4584200"/>
              <a:ext cx="36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Index:       0              1              2             3             4</a:t>
              </a:r>
              <a:endParaRPr>
                <a:latin typeface="Calibri"/>
                <a:ea typeface="Calibri"/>
                <a:cs typeface="Calibri"/>
                <a:sym typeface="Calibri"/>
              </a:endParaRPr>
            </a:p>
          </p:txBody>
        </p:sp>
        <p:sp>
          <p:nvSpPr>
            <p:cNvPr id="465" name="Google Shape;465;p55"/>
            <p:cNvSpPr txBox="1"/>
            <p:nvPr/>
          </p:nvSpPr>
          <p:spPr>
            <a:xfrm>
              <a:off x="2484600" y="355332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low</a:t>
              </a:r>
              <a:endParaRPr>
                <a:latin typeface="Calibri"/>
                <a:ea typeface="Calibri"/>
                <a:cs typeface="Calibri"/>
                <a:sym typeface="Calibri"/>
              </a:endParaRPr>
            </a:p>
          </p:txBody>
        </p:sp>
        <p:cxnSp>
          <p:nvCxnSpPr>
            <p:cNvPr id="466" name="Google Shape;466;p55"/>
            <p:cNvCxnSpPr>
              <a:stCxn id="465" idx="2"/>
              <a:endCxn id="461" idx="0"/>
            </p:cNvCxnSpPr>
            <p:nvPr/>
          </p:nvCxnSpPr>
          <p:spPr>
            <a:xfrm>
              <a:off x="2758200" y="3953525"/>
              <a:ext cx="635100" cy="15900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55"/>
            <p:cNvSpPr txBox="1"/>
            <p:nvPr/>
          </p:nvSpPr>
          <p:spPr>
            <a:xfrm>
              <a:off x="3119550" y="3007975"/>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high</a:t>
              </a:r>
              <a:endParaRPr>
                <a:latin typeface="Calibri"/>
                <a:ea typeface="Calibri"/>
                <a:cs typeface="Calibri"/>
                <a:sym typeface="Calibri"/>
              </a:endParaRPr>
            </a:p>
          </p:txBody>
        </p:sp>
        <p:cxnSp>
          <p:nvCxnSpPr>
            <p:cNvPr id="468" name="Google Shape;468;p55"/>
            <p:cNvCxnSpPr>
              <a:stCxn id="467" idx="2"/>
            </p:cNvCxnSpPr>
            <p:nvPr/>
          </p:nvCxnSpPr>
          <p:spPr>
            <a:xfrm>
              <a:off x="3393150" y="3408175"/>
              <a:ext cx="21300" cy="707400"/>
            </a:xfrm>
            <a:prstGeom prst="straightConnector1">
              <a:avLst/>
            </a:prstGeom>
            <a:noFill/>
            <a:ln cap="flat" cmpd="sng" w="9525">
              <a:solidFill>
                <a:schemeClr val="dk2"/>
              </a:solidFill>
              <a:prstDash val="solid"/>
              <a:round/>
              <a:headEnd len="med" w="med" type="none"/>
              <a:tailEnd len="med" w="med" type="triangle"/>
            </a:ln>
          </p:spPr>
        </p:cxnSp>
        <p:sp>
          <p:nvSpPr>
            <p:cNvPr id="469" name="Google Shape;469;p55"/>
            <p:cNvSpPr txBox="1"/>
            <p:nvPr/>
          </p:nvSpPr>
          <p:spPr>
            <a:xfrm>
              <a:off x="1897275" y="3560138"/>
              <a:ext cx="547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mid</a:t>
              </a:r>
              <a:endParaRPr>
                <a:latin typeface="Calibri"/>
                <a:ea typeface="Calibri"/>
                <a:cs typeface="Calibri"/>
                <a:sym typeface="Calibri"/>
              </a:endParaRPr>
            </a:p>
          </p:txBody>
        </p:sp>
        <p:cxnSp>
          <p:nvCxnSpPr>
            <p:cNvPr id="470" name="Google Shape;470;p55"/>
            <p:cNvCxnSpPr>
              <a:stCxn id="469" idx="2"/>
              <a:endCxn id="461" idx="0"/>
            </p:cNvCxnSpPr>
            <p:nvPr/>
          </p:nvCxnSpPr>
          <p:spPr>
            <a:xfrm>
              <a:off x="2170875" y="3960338"/>
              <a:ext cx="1222200" cy="152400"/>
            </a:xfrm>
            <a:prstGeom prst="straightConnector1">
              <a:avLst/>
            </a:prstGeom>
            <a:noFill/>
            <a:ln cap="flat" cmpd="sng" w="9525">
              <a:solidFill>
                <a:schemeClr val="dk2"/>
              </a:solidFill>
              <a:prstDash val="solid"/>
              <a:round/>
              <a:headEnd len="med" w="med" type="none"/>
              <a:tailEnd len="med" w="med" type="triangle"/>
            </a:ln>
          </p:spPr>
        </p:cxnSp>
      </p:grpSp>
      <p:sp>
        <p:nvSpPr>
          <p:cNvPr id="471" name="Google Shape;471;p55"/>
          <p:cNvSpPr txBox="1"/>
          <p:nvPr/>
        </p:nvSpPr>
        <p:spPr>
          <a:xfrm>
            <a:off x="370425" y="400500"/>
            <a:ext cx="399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Assume that we want to look for the integer 2 in the following array:</a:t>
            </a:r>
            <a:endParaRPr sz="1600">
              <a:latin typeface="Calibri"/>
              <a:ea typeface="Calibri"/>
              <a:cs typeface="Calibri"/>
              <a:sym typeface="Calibri"/>
            </a:endParaRPr>
          </a:p>
        </p:txBody>
      </p:sp>
      <p:sp>
        <p:nvSpPr>
          <p:cNvPr id="472" name="Google Shape;472;p55"/>
          <p:cNvSpPr txBox="1"/>
          <p:nvPr>
            <p:ph idx="1" type="body"/>
          </p:nvPr>
        </p:nvSpPr>
        <p:spPr>
          <a:xfrm>
            <a:off x="4131175" y="400500"/>
            <a:ext cx="5519700" cy="37230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public int binarySearchItem(int[] sortedArray, </a:t>
            </a:r>
            <a:endParaRPr b="1" sz="1150">
              <a:solidFill>
                <a:srgbClr val="555555"/>
              </a:solidFill>
              <a:highlight>
                <a:srgbClr val="FFFFFF"/>
              </a:highlight>
              <a:latin typeface="Courier New"/>
              <a:ea typeface="Courier New"/>
              <a:cs typeface="Courier New"/>
              <a:sym typeface="Courier New"/>
            </a:endParaRPr>
          </a:p>
          <a:p>
            <a:pPr indent="457200" lvl="0" marL="27432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int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index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low = 0;</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int high = sortedArray.length;</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while (low &lt;= high)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latin typeface="Courier New"/>
                <a:ea typeface="Courier New"/>
                <a:cs typeface="Courier New"/>
                <a:sym typeface="Courier New"/>
              </a:rPr>
              <a:t>int mid = (low + high) / 2;</a:t>
            </a:r>
            <a:endParaRPr b="1" sz="1150">
              <a:solidFill>
                <a:srgbClr val="555555"/>
              </a:solidFill>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if (</a:t>
            </a:r>
            <a:r>
              <a:rPr b="1" lang="en" sz="1150">
                <a:solidFill>
                  <a:srgbClr val="555555"/>
                </a:solidFill>
                <a:latin typeface="Courier New"/>
                <a:ea typeface="Courier New"/>
                <a:cs typeface="Courier New"/>
                <a:sym typeface="Courier New"/>
              </a:rPr>
              <a:t>sortedArray[mid] &lt; value</a:t>
            </a: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latin typeface="Courier New"/>
                <a:ea typeface="Courier New"/>
                <a:cs typeface="Courier New"/>
                <a:sym typeface="Courier New"/>
              </a:rPr>
              <a:t>low = mid + 1;</a:t>
            </a:r>
            <a:endParaRPr b="1" sz="1150">
              <a:solidFill>
                <a:srgbClr val="555555"/>
              </a:solidFill>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(sortedArray[mid] &gt; value)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high = mid - 1;</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 else if (</a:t>
            </a:r>
            <a:r>
              <a:rPr b="1" lang="en" sz="1150">
                <a:solidFill>
                  <a:srgbClr val="555555"/>
                </a:solidFill>
                <a:highlight>
                  <a:srgbClr val="FFFF00"/>
                </a:highlight>
                <a:latin typeface="Courier New"/>
                <a:ea typeface="Courier New"/>
                <a:cs typeface="Courier New"/>
                <a:sym typeface="Courier New"/>
              </a:rPr>
              <a:t>sortedArray[mid] == value</a:t>
            </a:r>
            <a:r>
              <a:rPr b="1" lang="en" sz="1150">
                <a:solidFill>
                  <a:srgbClr val="555555"/>
                </a:solidFill>
                <a:highlight>
                  <a:srgbClr val="FFFFFF"/>
                </a:highlight>
                <a:latin typeface="Courier New"/>
                <a:ea typeface="Courier New"/>
                <a:cs typeface="Courier New"/>
                <a:sym typeface="Courier New"/>
              </a:rPr>
              <a:t>) {</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00"/>
                </a:highlight>
                <a:latin typeface="Courier New"/>
                <a:ea typeface="Courier New"/>
                <a:cs typeface="Courier New"/>
                <a:sym typeface="Courier New"/>
              </a:rPr>
              <a:t>index = mid;</a:t>
            </a:r>
            <a:endParaRPr b="1" sz="1150">
              <a:solidFill>
                <a:srgbClr val="555555"/>
              </a:solidFill>
              <a:highlight>
                <a:srgbClr val="FFFF00"/>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00"/>
                </a:highlight>
                <a:latin typeface="Courier New"/>
                <a:ea typeface="Courier New"/>
                <a:cs typeface="Courier New"/>
                <a:sym typeface="Courier New"/>
              </a:rPr>
              <a:t>break;</a:t>
            </a:r>
            <a:endParaRPr b="1" sz="1150">
              <a:solidFill>
                <a:srgbClr val="555555"/>
              </a:solidFill>
              <a:highlight>
                <a:srgbClr val="FFFF00"/>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666666"/>
                </a:solidFill>
                <a:highlight>
                  <a:srgbClr val="FFFFFF"/>
                </a:highlight>
                <a:latin typeface="Courier New"/>
                <a:ea typeface="Courier New"/>
                <a:cs typeface="Courier New"/>
                <a:sym typeface="Courier New"/>
              </a:rPr>
              <a:t>        </a:t>
            </a:r>
            <a:r>
              <a:rPr b="1" lang="en" sz="1150">
                <a:solidFill>
                  <a:srgbClr val="555555"/>
                </a:solidFill>
                <a:highlight>
                  <a:srgbClr val="FFFF00"/>
                </a:highlight>
                <a:latin typeface="Courier New"/>
                <a:ea typeface="Courier New"/>
                <a:cs typeface="Courier New"/>
                <a:sym typeface="Courier New"/>
              </a:rPr>
              <a:t>return index;</a:t>
            </a:r>
            <a:endParaRPr b="1" sz="1150">
              <a:solidFill>
                <a:srgbClr val="555555"/>
              </a:solidFill>
              <a:highlight>
                <a:srgbClr val="FFFF00"/>
              </a:highlight>
              <a:latin typeface="Courier New"/>
              <a:ea typeface="Courier New"/>
              <a:cs typeface="Courier New"/>
              <a:sym typeface="Courier New"/>
            </a:endParaRPr>
          </a:p>
          <a:p>
            <a:pPr indent="0" lvl="0" marL="152400" marR="152400" rtl="0" algn="l">
              <a:spcBef>
                <a:spcPts val="0"/>
              </a:spcBef>
              <a:spcAft>
                <a:spcPts val="0"/>
              </a:spcAft>
              <a:buNone/>
            </a:pPr>
            <a:r>
              <a:rPr b="1" lang="en" sz="1150">
                <a:solidFill>
                  <a:srgbClr val="555555"/>
                </a:solidFill>
                <a:highlight>
                  <a:srgbClr val="FFFFFF"/>
                </a:highlight>
                <a:latin typeface="Courier New"/>
                <a:ea typeface="Courier New"/>
                <a:cs typeface="Courier New"/>
                <a:sym typeface="Courier New"/>
              </a:rPr>
              <a:t>}</a:t>
            </a:r>
            <a:endParaRPr b="1" sz="1150">
              <a:solidFill>
                <a:srgbClr val="555555"/>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473" name="Google Shape;473;p55"/>
          <p:cNvSpPr txBox="1"/>
          <p:nvPr/>
        </p:nvSpPr>
        <p:spPr>
          <a:xfrm>
            <a:off x="2412700" y="3591700"/>
            <a:ext cx="1469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0000"/>
                </a:solidFill>
                <a:latin typeface="Calibri"/>
                <a:ea typeface="Calibri"/>
                <a:cs typeface="Calibri"/>
                <a:sym typeface="Calibri"/>
              </a:rPr>
              <a:t>Integer found!</a:t>
            </a:r>
            <a:endParaRPr sz="1700">
              <a:solidFill>
                <a:srgbClr val="FF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6"/>
          <p:cNvSpPr txBox="1"/>
          <p:nvPr>
            <p:ph type="title"/>
          </p:nvPr>
        </p:nvSpPr>
        <p:spPr>
          <a:xfrm>
            <a:off x="3473550" y="1733925"/>
            <a:ext cx="21969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479" name="Google Shape;479;p56"/>
          <p:cNvSpPr txBox="1"/>
          <p:nvPr>
            <p:ph idx="1" type="body"/>
          </p:nvPr>
        </p:nvSpPr>
        <p:spPr>
          <a:xfrm>
            <a:off x="1609200" y="2688525"/>
            <a:ext cx="6265200" cy="663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Feel free to bring up other runtime problems you are confused about!</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Next Topic</a:t>
            </a:r>
            <a:endParaRPr/>
          </a:p>
        </p:txBody>
      </p:sp>
      <p:sp>
        <p:nvSpPr>
          <p:cNvPr id="485" name="Google Shape;485;p5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lphaUcPeriod"/>
            </a:pPr>
            <a:r>
              <a:rPr lang="en" sz="1600"/>
              <a:t>Midterm 1 Review Q &amp; A</a:t>
            </a:r>
            <a:endParaRPr sz="1600"/>
          </a:p>
          <a:p>
            <a:pPr indent="-330200" lvl="0" marL="457200" rtl="0" algn="l">
              <a:spcBef>
                <a:spcPts val="0"/>
              </a:spcBef>
              <a:spcAft>
                <a:spcPts val="0"/>
              </a:spcAft>
              <a:buSzPts val="1600"/>
              <a:buAutoNum type="alphaUcPeriod"/>
            </a:pPr>
            <a:r>
              <a:rPr lang="en" sz="1600"/>
              <a:t>Past Quizzes Q &amp; A</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How to measure runtime in Java</a:t>
            </a:r>
            <a:endParaRPr>
              <a:latin typeface="Arial"/>
              <a:ea typeface="Arial"/>
              <a:cs typeface="Arial"/>
              <a:sym typeface="Arial"/>
            </a:endParaRPr>
          </a:p>
        </p:txBody>
      </p:sp>
      <p:sp>
        <p:nvSpPr>
          <p:cNvPr id="193" name="Google Shape;193;p28"/>
          <p:cNvSpPr txBox="1"/>
          <p:nvPr>
            <p:ph idx="1" type="body"/>
          </p:nvPr>
        </p:nvSpPr>
        <p:spPr>
          <a:xfrm>
            <a:off x="819150" y="923925"/>
            <a:ext cx="7505700" cy="366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Remember to do two things to ensure your measurements are as accurate as possible:</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Turn off Java compiler optimizations</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Call each method once (dummy call) before calling them to measure their runtimes; the timing of the first call can be noisy and inaccurate</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How to turn off optimization in Eclipse (from the write up; scroll to last page):</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u="sng">
                <a:solidFill>
                  <a:schemeClr val="hlink"/>
                </a:solidFill>
                <a:latin typeface="Arial"/>
                <a:ea typeface="Arial"/>
                <a:cs typeface="Arial"/>
                <a:sym typeface="Arial"/>
                <a:hlinkClick r:id="rId3"/>
              </a:rPr>
              <a:t>https://docs.google.com/document/d/1vwckO76TrBT8B5E4xQ2-v2OXncLa6SQWuaQkNZaCPB0/edit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How to turn off optimization in terminal</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add in the flag in your </a:t>
            </a:r>
            <a:r>
              <a:rPr b="1" lang="en" sz="1400">
                <a:latin typeface="Roboto Mono"/>
                <a:ea typeface="Roboto Mono"/>
                <a:cs typeface="Roboto Mono"/>
                <a:sym typeface="Roboto Mono"/>
              </a:rPr>
              <a:t>javac</a:t>
            </a:r>
            <a:r>
              <a:rPr lang="en" sz="1400">
                <a:latin typeface="Arial"/>
                <a:ea typeface="Arial"/>
                <a:cs typeface="Arial"/>
                <a:sym typeface="Arial"/>
              </a:rPr>
              <a:t> and </a:t>
            </a:r>
            <a:r>
              <a:rPr b="1" lang="en" sz="1400">
                <a:latin typeface="Roboto Mono"/>
                <a:ea typeface="Roboto Mono"/>
                <a:cs typeface="Roboto Mono"/>
                <a:sym typeface="Roboto Mono"/>
              </a:rPr>
              <a:t>java </a:t>
            </a:r>
            <a:r>
              <a:rPr lang="en" sz="1400">
                <a:latin typeface="Arial"/>
                <a:ea typeface="Arial"/>
                <a:cs typeface="Arial"/>
                <a:sym typeface="Arial"/>
              </a:rPr>
              <a:t>commands. Examples: </a:t>
            </a:r>
            <a:br>
              <a:rPr lang="en" sz="1400">
                <a:latin typeface="Arial"/>
                <a:ea typeface="Arial"/>
                <a:cs typeface="Arial"/>
                <a:sym typeface="Arial"/>
              </a:rPr>
            </a:br>
            <a:r>
              <a:rPr b="1" lang="en" sz="1400">
                <a:latin typeface="Roboto Mono"/>
                <a:ea typeface="Roboto Mono"/>
                <a:cs typeface="Roboto Mono"/>
                <a:sym typeface="Roboto Mono"/>
              </a:rPr>
              <a:t>java -Djava.compiler=NONE myClass</a:t>
            </a:r>
            <a:endParaRPr b="1" sz="1400">
              <a:latin typeface="Roboto Mono"/>
              <a:ea typeface="Roboto Mono"/>
              <a:cs typeface="Roboto Mono"/>
              <a:sym typeface="Roboto Mono"/>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Example code from discussion on how to calculate runtime of a method using </a:t>
            </a:r>
            <a:r>
              <a:rPr b="1" lang="en" sz="1400">
                <a:latin typeface="Roboto Mono"/>
                <a:ea typeface="Roboto Mono"/>
                <a:cs typeface="Roboto Mono"/>
                <a:sym typeface="Roboto Mono"/>
              </a:rPr>
              <a:t>System.nanoTime()</a:t>
            </a:r>
            <a:r>
              <a:rPr lang="en" sz="1400">
                <a:latin typeface="Arial"/>
                <a:ea typeface="Arial"/>
                <a:cs typeface="Arial"/>
                <a:sym typeface="Arial"/>
              </a:rPr>
              <a:t> will be posted on the course Github</a:t>
            </a:r>
            <a:endParaRPr sz="1400" u="sng">
              <a:solidFill>
                <a:srgbClr val="0000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819150" y="6932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Counting Steps...</a:t>
            </a:r>
            <a:endParaRPr>
              <a:latin typeface="Roboto Mono"/>
              <a:ea typeface="Roboto Mono"/>
              <a:cs typeface="Roboto Mono"/>
              <a:sym typeface="Roboto Mono"/>
            </a:endParaRPr>
          </a:p>
        </p:txBody>
      </p:sp>
      <p:sp>
        <p:nvSpPr>
          <p:cNvPr id="199" name="Google Shape;199;p29"/>
          <p:cNvSpPr txBox="1"/>
          <p:nvPr>
            <p:ph idx="1" type="body"/>
          </p:nvPr>
        </p:nvSpPr>
        <p:spPr>
          <a:xfrm>
            <a:off x="819150" y="1890125"/>
            <a:ext cx="7505700" cy="25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800"/>
              <a:t>How many times does the following loop run?</a:t>
            </a:r>
            <a:endParaRPr sz="1800"/>
          </a:p>
          <a:p>
            <a:pPr indent="0" lvl="0" marL="0" rtl="0" algn="l">
              <a:lnSpc>
                <a:spcPct val="115000"/>
              </a:lnSpc>
              <a:spcBef>
                <a:spcPts val="0"/>
              </a:spcBef>
              <a:spcAft>
                <a:spcPts val="0"/>
              </a:spcAft>
              <a:buSzPts val="1800"/>
              <a:buNone/>
            </a:pPr>
            <a:r>
              <a:t/>
            </a:r>
            <a:endParaRPr sz="1800"/>
          </a:p>
          <a:p>
            <a:pPr indent="0" lvl="0" marL="457200" rtl="0" algn="l">
              <a:lnSpc>
                <a:spcPct val="115000"/>
              </a:lnSpc>
              <a:spcBef>
                <a:spcPts val="0"/>
              </a:spcBef>
              <a:spcAft>
                <a:spcPts val="0"/>
              </a:spcAft>
              <a:buSzPts val="1800"/>
              <a:buNone/>
            </a:pPr>
            <a:r>
              <a:rPr lang="en" sz="1800"/>
              <a:t>for (int i = 1; i &lt; 1000; i*=2) {</a:t>
            </a:r>
            <a:endParaRPr sz="1800"/>
          </a:p>
          <a:p>
            <a:pPr indent="0" lvl="0" marL="457200" rtl="0" algn="l">
              <a:lnSpc>
                <a:spcPct val="115000"/>
              </a:lnSpc>
              <a:spcBef>
                <a:spcPts val="0"/>
              </a:spcBef>
              <a:spcAft>
                <a:spcPts val="0"/>
              </a:spcAft>
              <a:buSzPts val="1800"/>
              <a:buNone/>
            </a:pPr>
            <a:r>
              <a:rPr lang="en" sz="1800"/>
              <a:t>	System.out.println(i);</a:t>
            </a:r>
            <a:endParaRPr sz="1800"/>
          </a:p>
          <a:p>
            <a:pPr indent="0" lvl="0" marL="457200" rtl="0" algn="l">
              <a:lnSpc>
                <a:spcPct val="115000"/>
              </a:lnSpc>
              <a:spcBef>
                <a:spcPts val="0"/>
              </a:spcBef>
              <a:spcAft>
                <a:spcPts val="0"/>
              </a:spcAft>
              <a:buSzPts val="1800"/>
              <a:buNone/>
            </a:pPr>
            <a:r>
              <a:rPr lang="en" sz="1800"/>
              <a:t>}</a:t>
            </a:r>
            <a:endParaRPr sz="1800"/>
          </a:p>
        </p:txBody>
      </p:sp>
      <p:sp>
        <p:nvSpPr>
          <p:cNvPr id="200" name="Google Shape;200;p29"/>
          <p:cNvSpPr txBox="1"/>
          <p:nvPr/>
        </p:nvSpPr>
        <p:spPr>
          <a:xfrm>
            <a:off x="6353250" y="1826350"/>
            <a:ext cx="1971600" cy="1768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Clr>
                <a:schemeClr val="dk2"/>
              </a:buClr>
              <a:buSzPts val="1800"/>
              <a:buFont typeface="Calibri"/>
              <a:buAutoNum type="alphaUcPeriod"/>
            </a:pPr>
            <a:r>
              <a:rPr lang="en" sz="1800">
                <a:solidFill>
                  <a:schemeClr val="dk2"/>
                </a:solidFill>
                <a:latin typeface="Calibri"/>
                <a:ea typeface="Calibri"/>
                <a:cs typeface="Calibri"/>
                <a:sym typeface="Calibri"/>
              </a:rPr>
              <a:t>100</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AutoNum type="alphaUcPeriod"/>
            </a:pPr>
            <a:r>
              <a:rPr lang="en" sz="1800">
                <a:solidFill>
                  <a:schemeClr val="dk2"/>
                </a:solidFill>
                <a:latin typeface="Calibri"/>
                <a:ea typeface="Calibri"/>
                <a:cs typeface="Calibri"/>
                <a:sym typeface="Calibri"/>
              </a:rPr>
              <a:t>50</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AutoNum type="alphaUcPeriod"/>
            </a:pPr>
            <a:r>
              <a:rPr lang="en" sz="1800">
                <a:solidFill>
                  <a:schemeClr val="dk2"/>
                </a:solidFill>
                <a:latin typeface="Calibri"/>
                <a:ea typeface="Calibri"/>
                <a:cs typeface="Calibri"/>
                <a:sym typeface="Calibri"/>
              </a:rPr>
              <a:t>25</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AutoNum type="alphaUcPeriod"/>
            </a:pPr>
            <a:r>
              <a:rPr lang="en" sz="1800">
                <a:solidFill>
                  <a:schemeClr val="dk2"/>
                </a:solidFill>
                <a:latin typeface="Calibri"/>
                <a:ea typeface="Calibri"/>
                <a:cs typeface="Calibri"/>
                <a:sym typeface="Calibri"/>
              </a:rPr>
              <a:t>10</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D</a:t>
            </a:r>
            <a:endParaRPr>
              <a:latin typeface="Roboto Mono"/>
              <a:ea typeface="Roboto Mono"/>
              <a:cs typeface="Roboto Mono"/>
              <a:sym typeface="Roboto Mono"/>
            </a:endParaRPr>
          </a:p>
        </p:txBody>
      </p:sp>
      <p:sp>
        <p:nvSpPr>
          <p:cNvPr id="206" name="Google Shape;206;p30"/>
          <p:cNvSpPr txBox="1"/>
          <p:nvPr>
            <p:ph idx="1" type="body"/>
          </p:nvPr>
        </p:nvSpPr>
        <p:spPr>
          <a:xfrm>
            <a:off x="819150" y="174650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800"/>
              <a:t>Loop index increments by a factor of 2 each iteration:</a:t>
            </a:r>
            <a:endParaRPr sz="1800"/>
          </a:p>
          <a:p>
            <a:pPr indent="0" lvl="0" marL="0" rtl="0" algn="l">
              <a:lnSpc>
                <a:spcPct val="115000"/>
              </a:lnSpc>
              <a:spcBef>
                <a:spcPts val="1600"/>
              </a:spcBef>
              <a:spcAft>
                <a:spcPts val="0"/>
              </a:spcAft>
              <a:buSzPts val="1800"/>
              <a:buNone/>
            </a:pPr>
            <a:r>
              <a:rPr lang="en" sz="1800"/>
              <a:t>i = 1...2...4...8...16...32...64...128...256...512	</a:t>
            </a:r>
            <a:r>
              <a:rPr b="1" lang="en" sz="1800"/>
              <a:t>(10 times total)</a:t>
            </a:r>
            <a:endParaRPr b="1" sz="1800"/>
          </a:p>
          <a:p>
            <a:pPr indent="0" lvl="0" marL="0" rtl="0" algn="l">
              <a:lnSpc>
                <a:spcPct val="115000"/>
              </a:lnSpc>
              <a:spcBef>
                <a:spcPts val="1600"/>
              </a:spcBef>
              <a:spcAft>
                <a:spcPts val="0"/>
              </a:spcAft>
              <a:buSzPts val="1800"/>
              <a:buNone/>
            </a:pPr>
            <a:r>
              <a:rPr lang="en" sz="1800"/>
              <a:t>And fails to run when i = 1024 since i &gt; 1000</a:t>
            </a:r>
            <a:endParaRPr sz="1800"/>
          </a:p>
          <a:p>
            <a:pPr indent="0" lvl="0" marL="0" rtl="0" algn="l">
              <a:lnSpc>
                <a:spcPct val="115000"/>
              </a:lnSpc>
              <a:spcBef>
                <a:spcPts val="1600"/>
              </a:spcBef>
              <a:spcAft>
                <a:spcPts val="0"/>
              </a:spcAft>
              <a:buSzPts val="1800"/>
              <a:buNone/>
            </a:pPr>
            <a:r>
              <a:t/>
            </a:r>
            <a:endParaRPr sz="1800"/>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819150" y="4919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Counting Steps...</a:t>
            </a:r>
            <a:endParaRPr>
              <a:latin typeface="Roboto Mono"/>
              <a:ea typeface="Roboto Mono"/>
              <a:cs typeface="Roboto Mono"/>
              <a:sym typeface="Roboto Mono"/>
            </a:endParaRPr>
          </a:p>
        </p:txBody>
      </p:sp>
      <p:sp>
        <p:nvSpPr>
          <p:cNvPr id="212" name="Google Shape;212;p31"/>
          <p:cNvSpPr txBox="1"/>
          <p:nvPr>
            <p:ph idx="1" type="body"/>
          </p:nvPr>
        </p:nvSpPr>
        <p:spPr>
          <a:xfrm>
            <a:off x="224500" y="2745850"/>
            <a:ext cx="4545000" cy="187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//LINKED LIST THAT HOLDS A STRING IN EACH NODE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boolean find(String toFind)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current = this.front.next;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r>
              <a:rPr lang="en" sz="1100">
                <a:solidFill>
                  <a:srgbClr val="000000"/>
                </a:solidFill>
                <a:highlight>
                  <a:srgbClr val="FFFF00"/>
                </a:highlight>
                <a:latin typeface="Roboto Mono"/>
                <a:ea typeface="Roboto Mono"/>
                <a:cs typeface="Roboto Mono"/>
                <a:sym typeface="Roboto Mono"/>
              </a:rPr>
              <a:t>while(current != null) {</a:t>
            </a:r>
            <a:endParaRPr sz="1100">
              <a:solidFill>
                <a:srgbClr val="000000"/>
              </a:solidFill>
              <a:highlight>
                <a:srgbClr val="FFFF00"/>
              </a:highlight>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if(current.value.equals(toFind)) {return true;}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current = current.next;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false;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latin typeface="Roboto Mono"/>
                <a:ea typeface="Roboto Mono"/>
                <a:cs typeface="Roboto Mono"/>
                <a:sym typeface="Roboto Mono"/>
              </a:rPr>
              <a:t>}</a:t>
            </a:r>
            <a:endParaRPr sz="1100">
              <a:solidFill>
                <a:srgbClr val="000000"/>
              </a:solidFill>
            </a:endParaRPr>
          </a:p>
        </p:txBody>
      </p:sp>
      <p:sp>
        <p:nvSpPr>
          <p:cNvPr id="213" name="Google Shape;213;p31"/>
          <p:cNvSpPr txBox="1"/>
          <p:nvPr>
            <p:ph idx="1" type="body"/>
          </p:nvPr>
        </p:nvSpPr>
        <p:spPr>
          <a:xfrm>
            <a:off x="4740300" y="1152475"/>
            <a:ext cx="4276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We have a Linked List containing 10 nodes (including the dummy node). If we are searching for “Jerry” using find() but the Linked List does not contain “Jerry”, how many times will the while loop condition execute?</a:t>
            </a:r>
            <a:endParaRPr sz="1400"/>
          </a:p>
          <a:p>
            <a:pPr indent="0" lvl="0" marL="0" rtl="0" algn="l">
              <a:lnSpc>
                <a:spcPct val="100000"/>
              </a:lnSpc>
              <a:spcBef>
                <a:spcPts val="0"/>
              </a:spcBef>
              <a:spcAft>
                <a:spcPts val="0"/>
              </a:spcAft>
              <a:buSzPts val="1800"/>
              <a:buNone/>
            </a:pPr>
            <a:r>
              <a:t/>
            </a:r>
            <a:endParaRPr sz="1400"/>
          </a:p>
          <a:p>
            <a:pPr indent="-317500" lvl="0" marL="457200" rtl="0" algn="l">
              <a:lnSpc>
                <a:spcPct val="100000"/>
              </a:lnSpc>
              <a:spcBef>
                <a:spcPts val="0"/>
              </a:spcBef>
              <a:spcAft>
                <a:spcPts val="0"/>
              </a:spcAft>
              <a:buSzPts val="1400"/>
              <a:buAutoNum type="alphaUcPeriod"/>
            </a:pPr>
            <a:r>
              <a:rPr lang="en" sz="1400"/>
              <a:t>9</a:t>
            </a:r>
            <a:endParaRPr sz="1400"/>
          </a:p>
          <a:p>
            <a:pPr indent="-317500" lvl="0" marL="457200" rtl="0" algn="l">
              <a:lnSpc>
                <a:spcPct val="100000"/>
              </a:lnSpc>
              <a:spcBef>
                <a:spcPts val="0"/>
              </a:spcBef>
              <a:spcAft>
                <a:spcPts val="0"/>
              </a:spcAft>
              <a:buSzPts val="1400"/>
              <a:buAutoNum type="alphaUcPeriod"/>
            </a:pPr>
            <a:r>
              <a:rPr lang="en" sz="1400"/>
              <a:t>1</a:t>
            </a:r>
            <a:endParaRPr sz="1400"/>
          </a:p>
          <a:p>
            <a:pPr indent="-317500" lvl="0" marL="457200" rtl="0" algn="l">
              <a:lnSpc>
                <a:spcPct val="100000"/>
              </a:lnSpc>
              <a:spcBef>
                <a:spcPts val="0"/>
              </a:spcBef>
              <a:spcAft>
                <a:spcPts val="0"/>
              </a:spcAft>
              <a:buSzPts val="1400"/>
              <a:buAutoNum type="alphaUcPeriod"/>
            </a:pPr>
            <a:r>
              <a:rPr lang="en" sz="1400"/>
              <a:t>3</a:t>
            </a:r>
            <a:endParaRPr sz="1400"/>
          </a:p>
          <a:p>
            <a:pPr indent="-317500" lvl="0" marL="457200" rtl="0" algn="l">
              <a:lnSpc>
                <a:spcPct val="100000"/>
              </a:lnSpc>
              <a:spcBef>
                <a:spcPts val="0"/>
              </a:spcBef>
              <a:spcAft>
                <a:spcPts val="0"/>
              </a:spcAft>
              <a:buSzPts val="1400"/>
              <a:buAutoNum type="alphaUcPeriod"/>
            </a:pPr>
            <a:r>
              <a:rPr lang="en" sz="1400"/>
              <a:t>10</a:t>
            </a:r>
            <a:endParaRPr sz="1400"/>
          </a:p>
        </p:txBody>
      </p:sp>
      <p:sp>
        <p:nvSpPr>
          <p:cNvPr id="214" name="Google Shape;214;p31"/>
          <p:cNvSpPr/>
          <p:nvPr/>
        </p:nvSpPr>
        <p:spPr>
          <a:xfrm>
            <a:off x="607350" y="16147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1"/>
          <p:cNvSpPr/>
          <p:nvPr/>
        </p:nvSpPr>
        <p:spPr>
          <a:xfrm>
            <a:off x="1778175" y="16147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1"/>
          <p:cNvSpPr/>
          <p:nvPr/>
        </p:nvSpPr>
        <p:spPr>
          <a:xfrm>
            <a:off x="2949000" y="16147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1"/>
          <p:cNvSpPr/>
          <p:nvPr/>
        </p:nvSpPr>
        <p:spPr>
          <a:xfrm>
            <a:off x="1409850" y="192405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1"/>
          <p:cNvSpPr/>
          <p:nvPr/>
        </p:nvSpPr>
        <p:spPr>
          <a:xfrm>
            <a:off x="2580675" y="190825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819150" y="5991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D</a:t>
            </a:r>
            <a:endParaRPr>
              <a:latin typeface="Roboto Mono"/>
              <a:ea typeface="Roboto Mono"/>
              <a:cs typeface="Roboto Mono"/>
              <a:sym typeface="Roboto Mono"/>
            </a:endParaRPr>
          </a:p>
        </p:txBody>
      </p:sp>
      <p:sp>
        <p:nvSpPr>
          <p:cNvPr id="224" name="Google Shape;224;p32"/>
          <p:cNvSpPr txBox="1"/>
          <p:nvPr>
            <p:ph idx="1" type="body"/>
          </p:nvPr>
        </p:nvSpPr>
        <p:spPr>
          <a:xfrm>
            <a:off x="224500" y="3078050"/>
            <a:ext cx="4545000" cy="185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//LINKED LIST THAT HOLDS A STRING IN EACH NODE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boolean find(String toFind)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current = this.front.next;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while(current != null)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if(current.value.equals(toFind)) {return true;}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current = current.next;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false;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a:t>
            </a:r>
            <a:endParaRPr sz="1100">
              <a:solidFill>
                <a:srgbClr val="000000"/>
              </a:solidFill>
            </a:endParaRPr>
          </a:p>
        </p:txBody>
      </p:sp>
      <p:sp>
        <p:nvSpPr>
          <p:cNvPr id="225" name="Google Shape;225;p32"/>
          <p:cNvSpPr/>
          <p:nvPr/>
        </p:nvSpPr>
        <p:spPr>
          <a:xfrm>
            <a:off x="682375" y="170045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2"/>
          <p:cNvSpPr/>
          <p:nvPr/>
        </p:nvSpPr>
        <p:spPr>
          <a:xfrm>
            <a:off x="3024025" y="170045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2"/>
          <p:cNvSpPr/>
          <p:nvPr/>
        </p:nvSpPr>
        <p:spPr>
          <a:xfrm>
            <a:off x="1484875" y="200980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2"/>
          <p:cNvSpPr/>
          <p:nvPr/>
        </p:nvSpPr>
        <p:spPr>
          <a:xfrm>
            <a:off x="2655700" y="199400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2"/>
          <p:cNvSpPr/>
          <p:nvPr/>
        </p:nvSpPr>
        <p:spPr>
          <a:xfrm>
            <a:off x="1853200" y="170045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2"/>
          <p:cNvSpPr txBox="1"/>
          <p:nvPr>
            <p:ph idx="1" type="body"/>
          </p:nvPr>
        </p:nvSpPr>
        <p:spPr>
          <a:xfrm>
            <a:off x="4603250" y="1152475"/>
            <a:ext cx="44133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Considering the LinkedList has 10 nodes, we will loop through all Nodes until a match is found.</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There will be no match in this case since “Jerry” is not in the LinkedList.</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We will therefore go through the loop condition 10 times.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73500" y="445025"/>
            <a:ext cx="8997000" cy="100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latin typeface="Roboto Mono"/>
                <a:ea typeface="Roboto Mono"/>
                <a:cs typeface="Roboto Mono"/>
                <a:sym typeface="Roboto Mono"/>
              </a:rPr>
              <a:t>Loop Iterations vs Linked List Length</a:t>
            </a:r>
            <a:endParaRPr sz="2400">
              <a:latin typeface="Roboto Mono"/>
              <a:ea typeface="Roboto Mono"/>
              <a:cs typeface="Roboto Mono"/>
              <a:sym typeface="Roboto Mono"/>
            </a:endParaRPr>
          </a:p>
          <a:p>
            <a:pPr indent="0" lvl="0" marL="0" rtl="0" algn="ctr">
              <a:lnSpc>
                <a:spcPct val="100000"/>
              </a:lnSpc>
              <a:spcBef>
                <a:spcPts val="0"/>
              </a:spcBef>
              <a:spcAft>
                <a:spcPts val="0"/>
              </a:spcAft>
              <a:buSzPts val="2800"/>
              <a:buNone/>
            </a:pPr>
            <a:r>
              <a:rPr lang="en" sz="2400">
                <a:latin typeface="Roboto Mono"/>
                <a:ea typeface="Roboto Mono"/>
                <a:cs typeface="Roboto Mono"/>
                <a:sym typeface="Roboto Mono"/>
              </a:rPr>
              <a:t>(when String to find is not in list)</a:t>
            </a:r>
            <a:endParaRPr sz="2400">
              <a:latin typeface="Roboto Mono"/>
              <a:ea typeface="Roboto Mono"/>
              <a:cs typeface="Roboto Mono"/>
              <a:sym typeface="Roboto Mono"/>
            </a:endParaRPr>
          </a:p>
        </p:txBody>
      </p:sp>
      <p:cxnSp>
        <p:nvCxnSpPr>
          <p:cNvPr id="236" name="Google Shape;236;p33"/>
          <p:cNvCxnSpPr/>
          <p:nvPr/>
        </p:nvCxnSpPr>
        <p:spPr>
          <a:xfrm>
            <a:off x="3526325" y="1448525"/>
            <a:ext cx="3878100" cy="2952300"/>
          </a:xfrm>
          <a:prstGeom prst="bentConnector3">
            <a:avLst>
              <a:gd fmla="val -265" name="adj1"/>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49800"/>
              </a:srgbClr>
            </a:outerShdw>
          </a:effectLst>
        </p:spPr>
      </p:cxnSp>
      <p:cxnSp>
        <p:nvCxnSpPr>
          <p:cNvPr id="237" name="Google Shape;237;p33"/>
          <p:cNvCxnSpPr/>
          <p:nvPr/>
        </p:nvCxnSpPr>
        <p:spPr>
          <a:xfrm flipH="1" rot="10800000">
            <a:off x="3536625" y="1685075"/>
            <a:ext cx="3446100" cy="2726100"/>
          </a:xfrm>
          <a:prstGeom prst="straightConnector1">
            <a:avLst/>
          </a:prstGeom>
          <a:noFill/>
          <a:ln cap="flat" cmpd="sng" w="9525">
            <a:solidFill>
              <a:schemeClr val="dk2"/>
            </a:solidFill>
            <a:prstDash val="solid"/>
            <a:round/>
            <a:headEnd len="sm" w="sm" type="none"/>
            <a:tailEnd len="med" w="med" type="triangle"/>
          </a:ln>
        </p:spPr>
      </p:cxnSp>
      <p:sp>
        <p:nvSpPr>
          <p:cNvPr id="238" name="Google Shape;238;p33"/>
          <p:cNvSpPr txBox="1"/>
          <p:nvPr/>
        </p:nvSpPr>
        <p:spPr>
          <a:xfrm>
            <a:off x="4467538" y="4493500"/>
            <a:ext cx="1985400" cy="28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Linked List Length</a:t>
            </a:r>
            <a:endParaRPr b="0" i="0" sz="1400" u="none" cap="none" strike="noStrike">
              <a:solidFill>
                <a:srgbClr val="000000"/>
              </a:solidFill>
              <a:latin typeface="Arial"/>
              <a:ea typeface="Arial"/>
              <a:cs typeface="Arial"/>
              <a:sym typeface="Arial"/>
            </a:endParaRPr>
          </a:p>
        </p:txBody>
      </p:sp>
      <p:sp>
        <p:nvSpPr>
          <p:cNvPr id="239" name="Google Shape;239;p33"/>
          <p:cNvSpPr txBox="1"/>
          <p:nvPr/>
        </p:nvSpPr>
        <p:spPr>
          <a:xfrm>
            <a:off x="1739563" y="2780675"/>
            <a:ext cx="1985400" cy="28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Loop Iterations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