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Nunito"/>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6.xml"/><Relationship Id="rId44" Type="http://schemas.openxmlformats.org/officeDocument/2006/relationships/font" Target="fonts/RobotoMono-boldItalic.fntdata"/><Relationship Id="rId21" Type="http://schemas.openxmlformats.org/officeDocument/2006/relationships/slide" Target="slides/slide15.xml"/><Relationship Id="rId43"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5a88afb5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5a88afb5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5a88afb58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b5a88afb58_0_3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5a88afb58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b5a88afb58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5a88afb58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b5a88afb58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5a88afb58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b5a88afb58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5a88afb5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b5a88afb58_0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5a88afb58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b5a88afb58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5a88afb58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b5a88afb58_0_4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5a88afb58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b5a88afb58_0_4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6088617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d6088617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d6088617b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d6088617bc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5a88afb5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b5a88afb58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6088617bc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6088617bc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6088617b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6088617bc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6088617b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d6088617bc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6088617bc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6088617bc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6088617bc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6088617bc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6088617b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6088617b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5a88afb58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b5a88afb58_0_4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6088617b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6088617b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6088617bc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6088617bc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6088617bc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6088617bc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6088617bc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d6088617bc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6088617b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d6088617b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6088617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608861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6088617b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6088617b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6088617bc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6088617bc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5a88afb5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b5a88afb58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5a88afb5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b5a88afb58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5a88afb5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b5a88afb58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s://www.youtube.com/watch?v=kPRA0W1kECg" TargetMode="Externa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github.com/" TargetMode="External"/><Relationship Id="rId4" Type="http://schemas.openxmlformats.org/officeDocument/2006/relationships/hyperlink" Target="https://stackoverflow.com/" TargetMode="External"/><Relationship Id="rId5" Type="http://schemas.openxmlformats.org/officeDocument/2006/relationships/hyperlink" Target="https://stackoverflow.com/help/licens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docs.google.com/presentation/d/1h5ou2JO-jVzELldhID0rV1Es62lJLerfIu-aIlpNYCo/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523700" y="1600075"/>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CSE 12 Week 5 Discussion</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4</a:t>
            </a:r>
            <a:r>
              <a:rPr lang="en" sz="2400">
                <a:latin typeface="Arial"/>
                <a:ea typeface="Arial"/>
                <a:cs typeface="Arial"/>
                <a:sym typeface="Arial"/>
              </a:rPr>
              <a:t>-30-21</a:t>
            </a:r>
            <a:endParaRPr sz="2400">
              <a:latin typeface="Arial"/>
              <a:ea typeface="Arial"/>
              <a:cs typeface="Arial"/>
              <a:sym typeface="Arial"/>
            </a:endParaRPr>
          </a:p>
        </p:txBody>
      </p:sp>
      <p:sp>
        <p:nvSpPr>
          <p:cNvPr id="174" name="Google Shape;174;p25"/>
          <p:cNvSpPr txBox="1"/>
          <p:nvPr>
            <p:ph idx="1" type="subTitle"/>
          </p:nvPr>
        </p:nvSpPr>
        <p:spPr>
          <a:xfrm>
            <a:off x="1891350" y="331410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PA5, Sorting, Partition, Using Code on Internet</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819150" y="4069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A</a:t>
            </a:r>
            <a:endParaRPr>
              <a:latin typeface="Roboto Mono"/>
              <a:ea typeface="Roboto Mono"/>
              <a:cs typeface="Roboto Mono"/>
              <a:sym typeface="Roboto Mono"/>
            </a:endParaRPr>
          </a:p>
        </p:txBody>
      </p:sp>
      <p:sp>
        <p:nvSpPr>
          <p:cNvPr id="228" name="Google Shape;228;p34"/>
          <p:cNvSpPr txBox="1"/>
          <p:nvPr>
            <p:ph idx="1" type="body"/>
          </p:nvPr>
        </p:nvSpPr>
        <p:spPr>
          <a:xfrm>
            <a:off x="4474800" y="1152475"/>
            <a:ext cx="4357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a:latin typeface="Arial"/>
                <a:ea typeface="Arial"/>
                <a:cs typeface="Arial"/>
                <a:sym typeface="Arial"/>
              </a:rPr>
              <a:t>n + </a:t>
            </a:r>
            <a:r>
              <a:rPr lang="en">
                <a:latin typeface="Arial"/>
                <a:ea typeface="Arial"/>
                <a:cs typeface="Arial"/>
                <a:sym typeface="Arial"/>
              </a:rPr>
              <a:t> (n - 1) + … + 2 = (n + 2) * (n - 1) / 2 = O(n^2)</a:t>
            </a:r>
            <a:endParaRPr>
              <a:latin typeface="Arial"/>
              <a:ea typeface="Arial"/>
              <a:cs typeface="Arial"/>
              <a:sym typeface="Arial"/>
            </a:endParaRPr>
          </a:p>
        </p:txBody>
      </p:sp>
      <p:sp>
        <p:nvSpPr>
          <p:cNvPr id="229" name="Google Shape;229;p34"/>
          <p:cNvSpPr txBox="1"/>
          <p:nvPr/>
        </p:nvSpPr>
        <p:spPr>
          <a:xfrm>
            <a:off x="311700" y="1152475"/>
            <a:ext cx="41631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public static void sSort(int[] arr)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i = 0; i &lt; arr.length - 1; i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System.out.print(Arrays.toString(arr) + " -&gt;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minIndex = i;</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j = i; j &lt; arr.length; j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if(arr[minIndex] &gt; arr[j]) { minIndex = j;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temp = arr[i];</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arr[i] = arr[minIndex];</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arr[minIndex] = temp;</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System.out.println(Arrays.toString(arr));</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a:t>
            </a:r>
            <a:endParaRPr b="0" i="0" sz="10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854525" y="4069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Selection sort</a:t>
            </a:r>
            <a:endParaRPr>
              <a:latin typeface="Arial"/>
              <a:ea typeface="Arial"/>
              <a:cs typeface="Arial"/>
              <a:sym typeface="Arial"/>
            </a:endParaRPr>
          </a:p>
        </p:txBody>
      </p:sp>
      <p:sp>
        <p:nvSpPr>
          <p:cNvPr id="235" name="Google Shape;235;p35"/>
          <p:cNvSpPr txBox="1"/>
          <p:nvPr>
            <p:ph idx="1" type="body"/>
          </p:nvPr>
        </p:nvSpPr>
        <p:spPr>
          <a:xfrm>
            <a:off x="4474800" y="1152475"/>
            <a:ext cx="4357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Arial"/>
                <a:ea typeface="Arial"/>
                <a:cs typeface="Arial"/>
                <a:sym typeface="Arial"/>
              </a:rPr>
              <a:t>What is the best case runtime for selection sort?</a:t>
            </a:r>
            <a:endParaRPr>
              <a:latin typeface="Arial"/>
              <a:ea typeface="Arial"/>
              <a:cs typeface="Arial"/>
              <a:sym typeface="Arial"/>
            </a:endParaRPr>
          </a:p>
          <a:p>
            <a:pPr indent="-342900" lvl="0" marL="457200" rtl="0" algn="l">
              <a:lnSpc>
                <a:spcPct val="115000"/>
              </a:lnSpc>
              <a:spcBef>
                <a:spcPts val="1600"/>
              </a:spcBef>
              <a:spcAft>
                <a:spcPts val="0"/>
              </a:spcAft>
              <a:buSzPts val="1800"/>
              <a:buFont typeface="Arial"/>
              <a:buAutoNum type="alphaLcPeriod"/>
            </a:pPr>
            <a:r>
              <a:rPr lang="en">
                <a:latin typeface="Arial"/>
                <a:ea typeface="Arial"/>
                <a:cs typeface="Arial"/>
                <a:sym typeface="Arial"/>
              </a:rPr>
              <a:t>O(n^2)</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lphaLcPeriod"/>
            </a:pPr>
            <a:r>
              <a:rPr lang="en">
                <a:latin typeface="Arial"/>
                <a:ea typeface="Arial"/>
                <a:cs typeface="Arial"/>
                <a:sym typeface="Arial"/>
              </a:rPr>
              <a:t>O(n)</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lphaLcPeriod"/>
            </a:pPr>
            <a:r>
              <a:rPr lang="en">
                <a:latin typeface="Arial"/>
                <a:ea typeface="Arial"/>
                <a:cs typeface="Arial"/>
                <a:sym typeface="Arial"/>
              </a:rPr>
              <a:t>O(nlogn)</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lphaLcPeriod"/>
            </a:pPr>
            <a:r>
              <a:rPr lang="en">
                <a:latin typeface="Arial"/>
                <a:ea typeface="Arial"/>
                <a:cs typeface="Arial"/>
                <a:sym typeface="Arial"/>
              </a:rPr>
              <a:t>O(n!)</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lphaLcPeriod"/>
            </a:pPr>
            <a:r>
              <a:rPr lang="en">
                <a:latin typeface="Arial"/>
                <a:ea typeface="Arial"/>
                <a:cs typeface="Arial"/>
                <a:sym typeface="Arial"/>
              </a:rPr>
              <a:t>None of the above</a:t>
            </a:r>
            <a:endParaRPr>
              <a:latin typeface="Arial"/>
              <a:ea typeface="Arial"/>
              <a:cs typeface="Arial"/>
              <a:sym typeface="Arial"/>
            </a:endParaRPr>
          </a:p>
        </p:txBody>
      </p:sp>
      <p:sp>
        <p:nvSpPr>
          <p:cNvPr id="236" name="Google Shape;236;p35"/>
          <p:cNvSpPr txBox="1"/>
          <p:nvPr/>
        </p:nvSpPr>
        <p:spPr>
          <a:xfrm>
            <a:off x="311700" y="1152475"/>
            <a:ext cx="41631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public static void sSort(int[] arr)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i = 0; i &lt; arr.length - 1; i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System.out.print(Arrays.toString(arr) + " -&gt;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minIndex = i;</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j = i; j &lt; arr.length; j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if(arr[minIndex] &gt; arr[j]) { minIndex = j;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temp = arr[i];</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arr[i] = arr[minIndex];</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arr[minIndex] = temp;</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System.out.println(Arrays.toString(arr));</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a:t>
            </a:r>
            <a:endParaRPr b="0" i="0" sz="10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819150" y="449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A</a:t>
            </a:r>
            <a:endParaRPr>
              <a:latin typeface="Roboto Mono"/>
              <a:ea typeface="Roboto Mono"/>
              <a:cs typeface="Roboto Mono"/>
              <a:sym typeface="Roboto Mono"/>
            </a:endParaRPr>
          </a:p>
        </p:txBody>
      </p:sp>
      <p:sp>
        <p:nvSpPr>
          <p:cNvPr id="242" name="Google Shape;242;p36"/>
          <p:cNvSpPr txBox="1"/>
          <p:nvPr>
            <p:ph idx="1" type="body"/>
          </p:nvPr>
        </p:nvSpPr>
        <p:spPr>
          <a:xfrm>
            <a:off x="4474800" y="1152475"/>
            <a:ext cx="4357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Arial"/>
                <a:ea typeface="Arial"/>
                <a:cs typeface="Arial"/>
                <a:sym typeface="Arial"/>
              </a:rPr>
              <a:t>Even in best case, outer loop runs through all iterations while going through entire inner loop each time</a:t>
            </a:r>
            <a:endParaRPr>
              <a:latin typeface="Arial"/>
              <a:ea typeface="Arial"/>
              <a:cs typeface="Arial"/>
              <a:sym typeface="Arial"/>
            </a:endParaRPr>
          </a:p>
          <a:p>
            <a:pPr indent="0" lvl="0" marL="0" rtl="0" algn="l">
              <a:lnSpc>
                <a:spcPct val="115000"/>
              </a:lnSpc>
              <a:spcBef>
                <a:spcPts val="1600"/>
              </a:spcBef>
              <a:spcAft>
                <a:spcPts val="1600"/>
              </a:spcAft>
              <a:buSzPts val="1800"/>
              <a:buNone/>
            </a:pPr>
            <a:r>
              <a:rPr lang="en">
                <a:latin typeface="Arial"/>
                <a:ea typeface="Arial"/>
                <a:cs typeface="Arial"/>
                <a:sym typeface="Arial"/>
              </a:rPr>
              <a:t>So it’s still O(n^2)</a:t>
            </a:r>
            <a:endParaRPr>
              <a:latin typeface="Arial"/>
              <a:ea typeface="Arial"/>
              <a:cs typeface="Arial"/>
              <a:sym typeface="Arial"/>
            </a:endParaRPr>
          </a:p>
        </p:txBody>
      </p:sp>
      <p:sp>
        <p:nvSpPr>
          <p:cNvPr id="243" name="Google Shape;243;p36"/>
          <p:cNvSpPr txBox="1"/>
          <p:nvPr/>
        </p:nvSpPr>
        <p:spPr>
          <a:xfrm>
            <a:off x="311700" y="1152475"/>
            <a:ext cx="41631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public static void sSort(int[] arr)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i = 0; i &lt; arr.length - 1; i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System.out.print(Arrays.toString(arr) + " -&gt;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minIndex = i;</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j = i; j &lt; arr.length; j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if(arr[minIndex] &gt; arr[j]) { minIndex = j;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temp = arr[i];</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arr[i] = arr[minIndex];</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arr[minIndex] = temp;</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System.out.println(Arrays.toString(arr));</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a:t>
            </a:r>
            <a:endParaRPr b="0" i="0" sz="10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7"/>
          <p:cNvPicPr preferRelativeResize="0"/>
          <p:nvPr/>
        </p:nvPicPr>
        <p:blipFill rotWithShape="1">
          <a:blip r:embed="rId3">
            <a:alphaModFix/>
          </a:blip>
          <a:srcRect b="0" l="0" r="0" t="0"/>
          <a:stretch/>
        </p:blipFill>
        <p:spPr>
          <a:xfrm>
            <a:off x="4058125" y="272387"/>
            <a:ext cx="4542125" cy="4598725"/>
          </a:xfrm>
          <a:prstGeom prst="rect">
            <a:avLst/>
          </a:prstGeom>
          <a:noFill/>
          <a:ln>
            <a:noFill/>
          </a:ln>
        </p:spPr>
      </p:pic>
      <p:sp>
        <p:nvSpPr>
          <p:cNvPr id="249" name="Google Shape;249;p37"/>
          <p:cNvSpPr txBox="1"/>
          <p:nvPr>
            <p:ph type="title"/>
          </p:nvPr>
        </p:nvSpPr>
        <p:spPr>
          <a:xfrm>
            <a:off x="847450" y="3998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Insertion sort</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819150" y="4777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Insertion sort</a:t>
            </a:r>
            <a:endParaRPr>
              <a:latin typeface="Roboto Mono"/>
              <a:ea typeface="Roboto Mono"/>
              <a:cs typeface="Roboto Mono"/>
              <a:sym typeface="Roboto Mono"/>
            </a:endParaRPr>
          </a:p>
        </p:txBody>
      </p:sp>
      <p:sp>
        <p:nvSpPr>
          <p:cNvPr id="255" name="Google Shape;255;p38"/>
          <p:cNvSpPr txBox="1"/>
          <p:nvPr/>
        </p:nvSpPr>
        <p:spPr>
          <a:xfrm>
            <a:off x="311700" y="1152475"/>
            <a:ext cx="41631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public static void iSort(int[] arr)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i = 0; i &lt; arr.length; i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System.out.print(Arrays.toString(arr) + " -&gt;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j = i; j &gt; 0; j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if(arr[j] &lt; arr[j-1])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temp = arr[j-1];</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arr[j-1] = arr[j];</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arr[j] = temp;</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else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break;</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System.out.println(Arrays.toString(arr));</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a:t>
            </a:r>
            <a:endParaRPr b="0" i="0" sz="1000" u="none" cap="none" strike="noStrike">
              <a:latin typeface="Roboto Mono"/>
              <a:ea typeface="Roboto Mono"/>
              <a:cs typeface="Roboto Mono"/>
              <a:sym typeface="Roboto Mono"/>
            </a:endParaRPr>
          </a:p>
        </p:txBody>
      </p:sp>
      <p:sp>
        <p:nvSpPr>
          <p:cNvPr id="256" name="Google Shape;256;p38"/>
          <p:cNvSpPr txBox="1"/>
          <p:nvPr>
            <p:ph idx="1" type="body"/>
          </p:nvPr>
        </p:nvSpPr>
        <p:spPr>
          <a:xfrm>
            <a:off x="4474800" y="1152475"/>
            <a:ext cx="4357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Arial"/>
                <a:ea typeface="Arial"/>
                <a:cs typeface="Arial"/>
                <a:sym typeface="Arial"/>
              </a:rPr>
              <a:t>W</a:t>
            </a:r>
            <a:r>
              <a:rPr lang="en" sz="1400">
                <a:latin typeface="Arial"/>
                <a:ea typeface="Arial"/>
                <a:cs typeface="Arial"/>
                <a:sym typeface="Arial"/>
              </a:rPr>
              <a:t>hat is the worst case runtime of insertion sort?</a:t>
            </a:r>
            <a:endParaRPr sz="1400">
              <a:latin typeface="Arial"/>
              <a:ea typeface="Arial"/>
              <a:cs typeface="Arial"/>
              <a:sym typeface="Arial"/>
            </a:endParaRPr>
          </a:p>
          <a:p>
            <a:pPr indent="-317500" lvl="0" marL="457200" rtl="0" algn="l">
              <a:lnSpc>
                <a:spcPct val="115000"/>
              </a:lnSpc>
              <a:spcBef>
                <a:spcPts val="1600"/>
              </a:spcBef>
              <a:spcAft>
                <a:spcPts val="0"/>
              </a:spcAft>
              <a:buSzPts val="1400"/>
              <a:buFont typeface="Arial"/>
              <a:buAutoNum type="alphaLcPeriod"/>
            </a:pPr>
            <a:r>
              <a:rPr lang="en" sz="1400">
                <a:latin typeface="Arial"/>
                <a:ea typeface="Arial"/>
                <a:cs typeface="Arial"/>
                <a:sym typeface="Arial"/>
              </a:rPr>
              <a:t>O(n^2)</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O(nlogn)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None of the above</a:t>
            </a: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819150" y="506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A</a:t>
            </a:r>
            <a:endParaRPr>
              <a:latin typeface="Roboto Mono"/>
              <a:ea typeface="Roboto Mono"/>
              <a:cs typeface="Roboto Mono"/>
              <a:sym typeface="Roboto Mono"/>
            </a:endParaRPr>
          </a:p>
        </p:txBody>
      </p:sp>
      <p:sp>
        <p:nvSpPr>
          <p:cNvPr id="262" name="Google Shape;262;p39"/>
          <p:cNvSpPr txBox="1"/>
          <p:nvPr/>
        </p:nvSpPr>
        <p:spPr>
          <a:xfrm>
            <a:off x="311700" y="1152475"/>
            <a:ext cx="41631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public static void iSort(int[] arr)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i = 0; i &lt; arr.length; i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System.out.print(Arrays.toString(arr) + " -&gt;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j = i; j &gt; 0; j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if(arr[j] &lt; arr[j-1])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temp = arr[j-1];</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arr[j-1] = arr[j];</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arr[j] = temp;</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else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break;</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System.out.println(Arrays.toString(arr));</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a:t>
            </a:r>
            <a:endParaRPr b="0" i="0" sz="1000" u="none" cap="none" strike="noStrike">
              <a:latin typeface="Roboto Mono"/>
              <a:ea typeface="Roboto Mono"/>
              <a:cs typeface="Roboto Mono"/>
              <a:sym typeface="Roboto Mono"/>
            </a:endParaRPr>
          </a:p>
        </p:txBody>
      </p:sp>
      <p:sp>
        <p:nvSpPr>
          <p:cNvPr id="263" name="Google Shape;263;p39"/>
          <p:cNvSpPr txBox="1"/>
          <p:nvPr>
            <p:ph idx="1" type="body"/>
          </p:nvPr>
        </p:nvSpPr>
        <p:spPr>
          <a:xfrm>
            <a:off x="4474800" y="1152475"/>
            <a:ext cx="4357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 sz="1400">
                <a:latin typeface="Arial"/>
                <a:ea typeface="Arial"/>
                <a:cs typeface="Arial"/>
                <a:sym typeface="Arial"/>
              </a:rPr>
              <a:t>Will not call break statement in worst case because entire list is out of order</a:t>
            </a:r>
            <a:endParaRPr sz="1400">
              <a:latin typeface="Arial"/>
              <a:ea typeface="Arial"/>
              <a:cs typeface="Arial"/>
              <a:sym typeface="Arial"/>
            </a:endParaRPr>
          </a:p>
          <a:p>
            <a:pPr indent="0" lvl="0" marL="0" rtl="0" algn="l">
              <a:lnSpc>
                <a:spcPct val="115000"/>
              </a:lnSpc>
              <a:spcBef>
                <a:spcPts val="1600"/>
              </a:spcBef>
              <a:spcAft>
                <a:spcPts val="1600"/>
              </a:spcAft>
              <a:buSzPts val="1800"/>
              <a:buNone/>
            </a:pPr>
            <a:r>
              <a:rPr lang="en" sz="1400">
                <a:latin typeface="Arial"/>
                <a:ea typeface="Arial"/>
                <a:cs typeface="Arial"/>
                <a:sym typeface="Arial"/>
              </a:rPr>
              <a:t>1 + 2 + … + (n - 1) = (1 + (n - 1)) * (n - 1) / 2 = O(n^2)</a:t>
            </a:r>
            <a:endParaRPr sz="1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819150" y="4564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Insertion sort</a:t>
            </a:r>
            <a:endParaRPr>
              <a:latin typeface="Roboto Mono"/>
              <a:ea typeface="Roboto Mono"/>
              <a:cs typeface="Roboto Mono"/>
              <a:sym typeface="Roboto Mono"/>
            </a:endParaRPr>
          </a:p>
        </p:txBody>
      </p:sp>
      <p:sp>
        <p:nvSpPr>
          <p:cNvPr id="269" name="Google Shape;269;p40"/>
          <p:cNvSpPr txBox="1"/>
          <p:nvPr/>
        </p:nvSpPr>
        <p:spPr>
          <a:xfrm>
            <a:off x="311700" y="1152475"/>
            <a:ext cx="41631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public static void iSort(int[] arr)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i = 0; i &lt; arr.length; i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System.out.print(Arrays.toString(arr) + " -&gt;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j = i; j &gt; 0; j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if(arr[j] &lt; arr[j-1])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temp = arr[j-1];</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arr[j-1] = arr[j];</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arr[j] = temp;</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else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break;</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System.out.println(Arrays.toString(arr));</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a:t>
            </a:r>
            <a:endParaRPr b="0" i="0" sz="1000" u="none" cap="none" strike="noStrike">
              <a:latin typeface="Roboto Mono"/>
              <a:ea typeface="Roboto Mono"/>
              <a:cs typeface="Roboto Mono"/>
              <a:sym typeface="Roboto Mono"/>
            </a:endParaRPr>
          </a:p>
        </p:txBody>
      </p:sp>
      <p:sp>
        <p:nvSpPr>
          <p:cNvPr id="270" name="Google Shape;270;p40"/>
          <p:cNvSpPr txBox="1"/>
          <p:nvPr>
            <p:ph idx="1" type="body"/>
          </p:nvPr>
        </p:nvSpPr>
        <p:spPr>
          <a:xfrm>
            <a:off x="4474800" y="1152475"/>
            <a:ext cx="4357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Arial"/>
                <a:ea typeface="Arial"/>
                <a:cs typeface="Arial"/>
                <a:sym typeface="Arial"/>
              </a:rPr>
              <a:t>W</a:t>
            </a:r>
            <a:r>
              <a:rPr lang="en" sz="1400">
                <a:latin typeface="Arial"/>
                <a:ea typeface="Arial"/>
                <a:cs typeface="Arial"/>
                <a:sym typeface="Arial"/>
              </a:rPr>
              <a:t>hat is the best case runtime of insertion sort?</a:t>
            </a:r>
            <a:endParaRPr sz="1400">
              <a:latin typeface="Arial"/>
              <a:ea typeface="Arial"/>
              <a:cs typeface="Arial"/>
              <a:sym typeface="Arial"/>
            </a:endParaRPr>
          </a:p>
          <a:p>
            <a:pPr indent="-317500" lvl="0" marL="457200" rtl="0" algn="l">
              <a:lnSpc>
                <a:spcPct val="115000"/>
              </a:lnSpc>
              <a:spcBef>
                <a:spcPts val="1600"/>
              </a:spcBef>
              <a:spcAft>
                <a:spcPts val="0"/>
              </a:spcAft>
              <a:buSzPts val="1400"/>
              <a:buFont typeface="Arial"/>
              <a:buAutoNum type="alphaLcPeriod"/>
            </a:pPr>
            <a:r>
              <a:rPr lang="en" sz="1400">
                <a:latin typeface="Arial"/>
                <a:ea typeface="Arial"/>
                <a:cs typeface="Arial"/>
                <a:sym typeface="Arial"/>
              </a:rPr>
              <a:t>O(n^2)</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O(nlogn)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None of the above</a:t>
            </a:r>
            <a:endParaRPr sz="14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819150" y="4423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Roboto Mono"/>
                <a:ea typeface="Roboto Mono"/>
                <a:cs typeface="Roboto Mono"/>
                <a:sym typeface="Roboto Mono"/>
              </a:rPr>
              <a:t>Answer - B</a:t>
            </a:r>
            <a:endParaRPr>
              <a:latin typeface="Roboto Mono"/>
              <a:ea typeface="Roboto Mono"/>
              <a:cs typeface="Roboto Mono"/>
              <a:sym typeface="Roboto Mono"/>
            </a:endParaRPr>
          </a:p>
        </p:txBody>
      </p:sp>
      <p:sp>
        <p:nvSpPr>
          <p:cNvPr id="276" name="Google Shape;276;p41"/>
          <p:cNvSpPr txBox="1"/>
          <p:nvPr/>
        </p:nvSpPr>
        <p:spPr>
          <a:xfrm>
            <a:off x="311700" y="1152475"/>
            <a:ext cx="41631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public static void iSort(int[] arr)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i = 0; i &lt; arr.length; i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System.out.print(Arrays.toString(arr) + " -&gt;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j = i; j &gt; 0; j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if(arr[j] &lt; arr[j-1])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temp = arr[j-1];</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arr[j-1] = arr[j];</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arr[j] = temp;</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else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break;</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System.out.println(Arrays.toString(arr));</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a:t>
            </a:r>
            <a:endParaRPr b="0" i="0" sz="1000" u="none" cap="none" strike="noStrike">
              <a:latin typeface="Roboto Mono"/>
              <a:ea typeface="Roboto Mono"/>
              <a:cs typeface="Roboto Mono"/>
              <a:sym typeface="Roboto Mono"/>
            </a:endParaRPr>
          </a:p>
        </p:txBody>
      </p:sp>
      <p:sp>
        <p:nvSpPr>
          <p:cNvPr id="277" name="Google Shape;277;p41"/>
          <p:cNvSpPr txBox="1"/>
          <p:nvPr>
            <p:ph idx="1" type="body"/>
          </p:nvPr>
        </p:nvSpPr>
        <p:spPr>
          <a:xfrm>
            <a:off x="4474800" y="1152475"/>
            <a:ext cx="4357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latin typeface="Arial"/>
                <a:ea typeface="Arial"/>
                <a:cs typeface="Arial"/>
                <a:sym typeface="Arial"/>
              </a:rPr>
              <a:t>Best case: sorted list</a:t>
            </a:r>
            <a:endParaRPr sz="1400">
              <a:latin typeface="Arial"/>
              <a:ea typeface="Arial"/>
              <a:cs typeface="Arial"/>
              <a:sym typeface="Arial"/>
            </a:endParaRPr>
          </a:p>
          <a:p>
            <a:pPr indent="0" lvl="0" marL="0" rtl="0" algn="l">
              <a:lnSpc>
                <a:spcPct val="115000"/>
              </a:lnSpc>
              <a:spcBef>
                <a:spcPts val="1600"/>
              </a:spcBef>
              <a:spcAft>
                <a:spcPts val="0"/>
              </a:spcAft>
              <a:buSzPts val="1800"/>
              <a:buNone/>
            </a:pPr>
            <a:r>
              <a:rPr lang="en" sz="1400">
                <a:latin typeface="Arial"/>
                <a:ea typeface="Arial"/>
                <a:cs typeface="Arial"/>
                <a:sym typeface="Arial"/>
              </a:rPr>
              <a:t>As a result, will call break statement each time inner loop is entered</a:t>
            </a:r>
            <a:endParaRPr sz="1400">
              <a:latin typeface="Arial"/>
              <a:ea typeface="Arial"/>
              <a:cs typeface="Arial"/>
              <a:sym typeface="Arial"/>
            </a:endParaRPr>
          </a:p>
          <a:p>
            <a:pPr indent="0" lvl="0" marL="0" rtl="0" algn="l">
              <a:lnSpc>
                <a:spcPct val="115000"/>
              </a:lnSpc>
              <a:spcBef>
                <a:spcPts val="1600"/>
              </a:spcBef>
              <a:spcAft>
                <a:spcPts val="0"/>
              </a:spcAft>
              <a:buSzPts val="1800"/>
              <a:buNone/>
            </a:pPr>
            <a:r>
              <a:rPr lang="en" sz="1400">
                <a:latin typeface="Arial"/>
                <a:ea typeface="Arial"/>
                <a:cs typeface="Arial"/>
                <a:sym typeface="Arial"/>
              </a:rPr>
              <a:t>Inner loop runs O(1)</a:t>
            </a:r>
            <a:endParaRPr sz="1400">
              <a:latin typeface="Arial"/>
              <a:ea typeface="Arial"/>
              <a:cs typeface="Arial"/>
              <a:sym typeface="Arial"/>
            </a:endParaRPr>
          </a:p>
          <a:p>
            <a:pPr indent="0" lvl="0" marL="0" rtl="0" algn="l">
              <a:lnSpc>
                <a:spcPct val="115000"/>
              </a:lnSpc>
              <a:spcBef>
                <a:spcPts val="1600"/>
              </a:spcBef>
              <a:spcAft>
                <a:spcPts val="0"/>
              </a:spcAft>
              <a:buSzPts val="1800"/>
              <a:buNone/>
            </a:pPr>
            <a:r>
              <a:rPr lang="en" sz="1400">
                <a:latin typeface="Arial"/>
                <a:ea typeface="Arial"/>
                <a:cs typeface="Arial"/>
                <a:sym typeface="Arial"/>
              </a:rPr>
              <a:t>Outer loop still runs O(n)</a:t>
            </a:r>
            <a:endParaRPr sz="1400">
              <a:latin typeface="Arial"/>
              <a:ea typeface="Arial"/>
              <a:cs typeface="Arial"/>
              <a:sym typeface="Arial"/>
            </a:endParaRPr>
          </a:p>
          <a:p>
            <a:pPr indent="0" lvl="0" marL="0" rtl="0" algn="l">
              <a:lnSpc>
                <a:spcPct val="115000"/>
              </a:lnSpc>
              <a:spcBef>
                <a:spcPts val="1600"/>
              </a:spcBef>
              <a:spcAft>
                <a:spcPts val="1600"/>
              </a:spcAft>
              <a:buSzPts val="1800"/>
              <a:buNone/>
            </a:pPr>
            <a:r>
              <a:rPr lang="en" sz="1400">
                <a:latin typeface="Arial"/>
                <a:ea typeface="Arial"/>
                <a:cs typeface="Arial"/>
                <a:sym typeface="Arial"/>
              </a:rPr>
              <a:t>O(n) * O(1) = O(n)</a:t>
            </a:r>
            <a:endParaRPr sz="14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Quicksort Summary</a:t>
            </a:r>
            <a:endParaRPr>
              <a:latin typeface="Arial"/>
              <a:ea typeface="Arial"/>
              <a:cs typeface="Arial"/>
              <a:sym typeface="Arial"/>
            </a:endParaRPr>
          </a:p>
        </p:txBody>
      </p:sp>
      <p:sp>
        <p:nvSpPr>
          <p:cNvPr id="283" name="Google Shape;283;p42"/>
          <p:cNvSpPr txBox="1"/>
          <p:nvPr>
            <p:ph idx="1" type="body"/>
          </p:nvPr>
        </p:nvSpPr>
        <p:spPr>
          <a:xfrm>
            <a:off x="819150" y="164290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Pick a pivot</a:t>
            </a:r>
            <a:endParaRPr sz="1700"/>
          </a:p>
          <a:p>
            <a:pPr indent="-323850" lvl="1" marL="914400" rtl="0" algn="l">
              <a:spcBef>
                <a:spcPts val="0"/>
              </a:spcBef>
              <a:spcAft>
                <a:spcPts val="0"/>
              </a:spcAft>
              <a:buSzPts val="1500"/>
              <a:buAutoNum type="alphaLcPeriod"/>
            </a:pPr>
            <a:r>
              <a:rPr lang="en" sz="1500"/>
              <a:t>This can be the first element, last element, middle element etc. (Needs to be consistent though)</a:t>
            </a:r>
            <a:endParaRPr sz="1500"/>
          </a:p>
          <a:p>
            <a:pPr indent="-336550" lvl="0" marL="457200" rtl="0" algn="l">
              <a:spcBef>
                <a:spcPts val="0"/>
              </a:spcBef>
              <a:spcAft>
                <a:spcPts val="0"/>
              </a:spcAft>
              <a:buSzPts val="1700"/>
              <a:buAutoNum type="arabicPeriod"/>
            </a:pPr>
            <a:r>
              <a:rPr lang="en" sz="1700"/>
              <a:t>Partition around the pivot</a:t>
            </a:r>
            <a:endParaRPr sz="1700"/>
          </a:p>
          <a:p>
            <a:pPr indent="-336550" lvl="0" marL="457200" rtl="0" algn="l">
              <a:spcBef>
                <a:spcPts val="0"/>
              </a:spcBef>
              <a:spcAft>
                <a:spcPts val="0"/>
              </a:spcAft>
              <a:buSzPts val="1700"/>
              <a:buAutoNum type="arabicPeriod"/>
            </a:pPr>
            <a:r>
              <a:rPr lang="en" sz="1700"/>
              <a:t>Repeat with the subarrays determined by the pivot</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Graphic visualization of quicksort</a:t>
            </a:r>
            <a:endParaRPr>
              <a:latin typeface="Arial"/>
              <a:ea typeface="Arial"/>
              <a:cs typeface="Arial"/>
              <a:sym typeface="Arial"/>
            </a:endParaRPr>
          </a:p>
        </p:txBody>
      </p:sp>
      <p:pic>
        <p:nvPicPr>
          <p:cNvPr id="289" name="Google Shape;289;p43"/>
          <p:cNvPicPr preferRelativeResize="0"/>
          <p:nvPr/>
        </p:nvPicPr>
        <p:blipFill rotWithShape="1">
          <a:blip r:embed="rId3">
            <a:alphaModFix/>
          </a:blip>
          <a:srcRect b="0" l="0" r="0" t="0"/>
          <a:stretch/>
        </p:blipFill>
        <p:spPr>
          <a:xfrm>
            <a:off x="1223963" y="1324575"/>
            <a:ext cx="6696075" cy="2971800"/>
          </a:xfrm>
          <a:prstGeom prst="rect">
            <a:avLst/>
          </a:prstGeom>
          <a:noFill/>
          <a:ln>
            <a:noFill/>
          </a:ln>
        </p:spPr>
      </p:pic>
      <p:sp>
        <p:nvSpPr>
          <p:cNvPr id="290" name="Google Shape;290;p43"/>
          <p:cNvSpPr txBox="1"/>
          <p:nvPr>
            <p:ph idx="1" type="body"/>
          </p:nvPr>
        </p:nvSpPr>
        <p:spPr>
          <a:xfrm>
            <a:off x="287563" y="4372575"/>
            <a:ext cx="8568900" cy="58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300"/>
              <a:buNone/>
            </a:pPr>
            <a:r>
              <a:rPr b="1" lang="en" sz="1400">
                <a:latin typeface="Arial"/>
                <a:ea typeface="Arial"/>
                <a:cs typeface="Arial"/>
                <a:sym typeface="Arial"/>
              </a:rPr>
              <a:t>Resultant single-element arrays to combine: </a:t>
            </a:r>
            <a:r>
              <a:rPr b="1" lang="en" sz="1400">
                <a:latin typeface="Roboto Mono"/>
                <a:ea typeface="Roboto Mono"/>
                <a:cs typeface="Roboto Mono"/>
                <a:sym typeface="Roboto Mono"/>
              </a:rPr>
              <a:t>{{10}, {30}, {40}, {50}, {70}, {80}, {90}}</a:t>
            </a:r>
            <a:endParaRPr b="1" sz="14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Reminders</a:t>
            </a:r>
            <a:endParaRPr>
              <a:latin typeface="Arial"/>
              <a:ea typeface="Arial"/>
              <a:cs typeface="Arial"/>
              <a:sym typeface="Arial"/>
            </a:endParaRPr>
          </a:p>
        </p:txBody>
      </p:sp>
      <p:sp>
        <p:nvSpPr>
          <p:cNvPr id="180" name="Google Shape;180;p26"/>
          <p:cNvSpPr txBox="1"/>
          <p:nvPr>
            <p:ph idx="1" type="body"/>
          </p:nvPr>
        </p:nvSpPr>
        <p:spPr>
          <a:xfrm>
            <a:off x="819150" y="1533525"/>
            <a:ext cx="7505700" cy="2448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PA5 is a </a:t>
            </a:r>
            <a:r>
              <a:rPr b="1" lang="en" sz="1800">
                <a:latin typeface="Arial"/>
                <a:ea typeface="Arial"/>
                <a:cs typeface="Arial"/>
                <a:sym typeface="Arial"/>
              </a:rPr>
              <a:t>closed</a:t>
            </a:r>
            <a:r>
              <a:rPr lang="en" sz="1800">
                <a:latin typeface="Arial"/>
                <a:ea typeface="Arial"/>
                <a:cs typeface="Arial"/>
                <a:sym typeface="Arial"/>
              </a:rPr>
              <a:t> assignment - no collaborating!</a:t>
            </a:r>
            <a:endParaRPr sz="1800">
              <a:latin typeface="Arial"/>
              <a:ea typeface="Arial"/>
              <a:cs typeface="Arial"/>
              <a:sym typeface="Arial"/>
            </a:endParaRPr>
          </a:p>
          <a:p>
            <a:pPr indent="0" lvl="0" marL="457200" rtl="0" algn="l">
              <a:lnSpc>
                <a:spcPct val="150000"/>
              </a:lnSpc>
              <a:spcBef>
                <a:spcPts val="0"/>
              </a:spcBef>
              <a:spcAft>
                <a:spcPts val="0"/>
              </a:spcAft>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PA2 Resubmission due TODAY (Friday, April 30th) at 11:59 PM</a:t>
            </a:r>
            <a:endParaRPr sz="1800">
              <a:latin typeface="Arial"/>
              <a:ea typeface="Arial"/>
              <a:cs typeface="Arial"/>
              <a:sym typeface="Arial"/>
            </a:endParaRPr>
          </a:p>
          <a:p>
            <a:pPr indent="-342900" lvl="0" marL="457200" rtl="0" algn="l">
              <a:lnSpc>
                <a:spcPct val="150000"/>
              </a:lnSpc>
              <a:spcBef>
                <a:spcPts val="0"/>
              </a:spcBef>
              <a:spcAft>
                <a:spcPts val="1600"/>
              </a:spcAft>
              <a:buSzPts val="1800"/>
              <a:buFont typeface="Arial"/>
              <a:buChar char="●"/>
            </a:pPr>
            <a:r>
              <a:rPr lang="en" sz="1800">
                <a:latin typeface="Arial"/>
                <a:ea typeface="Arial"/>
                <a:cs typeface="Arial"/>
                <a:sym typeface="Arial"/>
              </a:rPr>
              <a:t>PA3 Resubmission due next week (Friday, May 7th) at 11:59 PM</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Partition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idx="1" type="body"/>
          </p:nvPr>
        </p:nvSpPr>
        <p:spPr>
          <a:xfrm>
            <a:off x="358550" y="257975"/>
            <a:ext cx="7505700" cy="479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latin typeface="Courier New"/>
                <a:ea typeface="Courier New"/>
                <a:cs typeface="Courier New"/>
                <a:sym typeface="Courier New"/>
              </a:rPr>
              <a:t>public int partition(String[] array, int low, int high)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if(low == high) { return low; }</a:t>
            </a:r>
            <a:endParaRPr b="1" sz="1200">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200">
                <a:latin typeface="Courier New"/>
                <a:ea typeface="Courier New"/>
                <a:cs typeface="Courier New"/>
                <a:sym typeface="Courier New"/>
              </a:rPr>
              <a:t>int pivotIndex = high - 1;</a:t>
            </a:r>
            <a:endParaRPr b="1" sz="1200">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200">
                <a:latin typeface="Courier New"/>
                <a:ea typeface="Courier New"/>
                <a:cs typeface="Courier New"/>
                <a:sym typeface="Courier New"/>
              </a:rPr>
              <a:t>String pivot = array[pivotIndex];</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int smallerBeforeIndex = low;</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int largerAfterIndex = high - 2;</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while(largerAfterIndex &gt;= smallerBeforeIndex)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if(Integer.parseInt(array[smallerBeforeIndex]) &gt; </a:t>
            </a:r>
            <a:endParaRPr b="1" sz="1200">
              <a:latin typeface="Courier New"/>
              <a:ea typeface="Courier New"/>
              <a:cs typeface="Courier New"/>
              <a:sym typeface="Courier New"/>
            </a:endParaRPr>
          </a:p>
          <a:p>
            <a:pPr indent="457200" lvl="0" marL="1371600" rtl="0" algn="l">
              <a:lnSpc>
                <a:spcPct val="100000"/>
              </a:lnSpc>
              <a:spcBef>
                <a:spcPts val="0"/>
              </a:spcBef>
              <a:spcAft>
                <a:spcPts val="0"/>
              </a:spcAft>
              <a:buNone/>
            </a:pPr>
            <a:r>
              <a:rPr b="1" lang="en" sz="1200">
                <a:latin typeface="Courier New"/>
                <a:ea typeface="Courier New"/>
                <a:cs typeface="Courier New"/>
                <a:sym typeface="Courier New"/>
              </a:rPr>
              <a:t>Integer.parseInt(pivot))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swap(array, smallerBeforeIndex, largerAfterIndex);</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largerAfterIndex -= 1;</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 else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smallerBeforeIndex += 1;</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if(Integer.parseInt(array[smallerBeforeIndex]) &lt; Integer.parseInt(pivot)){</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a:t>
            </a:r>
            <a:r>
              <a:rPr b="1" lang="en" sz="1200">
                <a:latin typeface="Courier New"/>
                <a:ea typeface="Courier New"/>
                <a:cs typeface="Courier New"/>
                <a:sym typeface="Courier New"/>
              </a:rPr>
              <a:t>swap(array, smallerBeforeIndex + 1, pivotIndex);</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return smallerBeforeIndex + 1;</a:t>
            </a:r>
            <a:endParaRPr b="1" sz="1200">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200">
                <a:latin typeface="Courier New"/>
                <a:ea typeface="Courier New"/>
                <a:cs typeface="Courier New"/>
                <a:sym typeface="Courier New"/>
              </a:rPr>
              <a:t>} else{</a:t>
            </a:r>
            <a:endParaRPr b="1" sz="1200">
              <a:latin typeface="Courier New"/>
              <a:ea typeface="Courier New"/>
              <a:cs typeface="Courier New"/>
              <a:sym typeface="Courier New"/>
            </a:endParaRPr>
          </a:p>
          <a:p>
            <a:pPr indent="457200" lvl="0" marL="457200" rtl="0" algn="l">
              <a:lnSpc>
                <a:spcPct val="100000"/>
              </a:lnSpc>
              <a:spcBef>
                <a:spcPts val="0"/>
              </a:spcBef>
              <a:spcAft>
                <a:spcPts val="0"/>
              </a:spcAft>
              <a:buNone/>
            </a:pPr>
            <a:r>
              <a:rPr b="1" lang="en" sz="1200">
                <a:latin typeface="Courier New"/>
                <a:ea typeface="Courier New"/>
                <a:cs typeface="Courier New"/>
                <a:sym typeface="Courier New"/>
              </a:rPr>
              <a:t>swap(array, smallerBeforeIndex, pivotIndex);</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		return smallerBeforeIndex;</a:t>
            </a:r>
            <a:endParaRPr b="1" sz="1200">
              <a:latin typeface="Courier New"/>
              <a:ea typeface="Courier New"/>
              <a:cs typeface="Courier New"/>
              <a:sym typeface="Courier New"/>
            </a:endParaRPr>
          </a:p>
          <a:p>
            <a:pPr indent="457200" lvl="0" marL="0" rtl="0" algn="l">
              <a:lnSpc>
                <a:spcPct val="100000"/>
              </a:lnSpc>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How can we test </a:t>
            </a:r>
            <a:r>
              <a:rPr b="1" lang="en">
                <a:latin typeface="Arial"/>
                <a:ea typeface="Arial"/>
                <a:cs typeface="Arial"/>
                <a:sym typeface="Arial"/>
              </a:rPr>
              <a:t>any</a:t>
            </a:r>
            <a:r>
              <a:rPr lang="en">
                <a:latin typeface="Arial"/>
                <a:ea typeface="Arial"/>
                <a:cs typeface="Arial"/>
                <a:sym typeface="Arial"/>
              </a:rPr>
              <a:t> partition?</a:t>
            </a:r>
            <a:endParaRPr>
              <a:latin typeface="Arial"/>
              <a:ea typeface="Arial"/>
              <a:cs typeface="Arial"/>
              <a:sym typeface="Arial"/>
            </a:endParaRPr>
          </a:p>
        </p:txBody>
      </p:sp>
      <p:sp>
        <p:nvSpPr>
          <p:cNvPr id="306" name="Google Shape;306;p46"/>
          <p:cNvSpPr txBox="1"/>
          <p:nvPr>
            <p:ph idx="1" type="body"/>
          </p:nvPr>
        </p:nvSpPr>
        <p:spPr>
          <a:xfrm>
            <a:off x="819150" y="1304925"/>
            <a:ext cx="7505700" cy="32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300"/>
              <a:buNone/>
            </a:pPr>
            <a:r>
              <a:rPr lang="en" sz="1800">
                <a:latin typeface="Arial"/>
                <a:ea typeface="Arial"/>
                <a:cs typeface="Arial"/>
                <a:sym typeface="Arial"/>
              </a:rPr>
              <a:t>Direct unit testing is not always possible. For example, if we step through our </a:t>
            </a:r>
            <a:r>
              <a:rPr i="1" lang="en" sz="1800">
                <a:latin typeface="Arial"/>
                <a:ea typeface="Arial"/>
                <a:cs typeface="Arial"/>
                <a:sym typeface="Arial"/>
              </a:rPr>
              <a:t>own</a:t>
            </a:r>
            <a:r>
              <a:rPr lang="en" sz="1800">
                <a:latin typeface="Arial"/>
                <a:ea typeface="Arial"/>
                <a:cs typeface="Arial"/>
                <a:sym typeface="Arial"/>
              </a:rPr>
              <a:t> partition algorithm, we know what exact array it should output, and we can use </a:t>
            </a:r>
            <a:r>
              <a:rPr lang="en" sz="1800">
                <a:latin typeface="Roboto Mono"/>
                <a:ea typeface="Roboto Mono"/>
                <a:cs typeface="Roboto Mono"/>
                <a:sym typeface="Roboto Mono"/>
              </a:rPr>
              <a:t>assertArrayEquals</a:t>
            </a:r>
            <a:r>
              <a:rPr lang="en" sz="1800">
                <a:latin typeface="Arial"/>
                <a:ea typeface="Arial"/>
                <a:cs typeface="Arial"/>
                <a:sym typeface="Arial"/>
              </a:rPr>
              <a:t> to compare the returned array and what we expect. But, different partitioners could return different arrays that are still valid partitions! In this case, we want to test for a valid partition by testing whether or not the array produced matches with our general constraints: all elements from before are still present, the array length hasn’t changed, all elements to the left of the pivot index are less than or equal to the pivot value, and all elements to the right of the pivot index are greater than or equal to the pivot value</a:t>
            </a:r>
            <a:endParaRPr sz="18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Quicksort Worst Case</a:t>
            </a:r>
            <a:endParaRPr>
              <a:latin typeface="Arial"/>
              <a:ea typeface="Arial"/>
              <a:cs typeface="Arial"/>
              <a:sym typeface="Arial"/>
            </a:endParaRPr>
          </a:p>
        </p:txBody>
      </p:sp>
      <p:sp>
        <p:nvSpPr>
          <p:cNvPr id="312" name="Google Shape;312;p47"/>
          <p:cNvSpPr txBox="1"/>
          <p:nvPr>
            <p:ph idx="1" type="body"/>
          </p:nvPr>
        </p:nvSpPr>
        <p:spPr>
          <a:xfrm>
            <a:off x="943450" y="1591125"/>
            <a:ext cx="4357500" cy="1929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600"/>
              </a:spcBef>
              <a:spcAft>
                <a:spcPts val="0"/>
              </a:spcAft>
              <a:buSzPts val="1400"/>
              <a:buFont typeface="Arial"/>
              <a:buAutoNum type="alphaLcPeriod"/>
            </a:pPr>
            <a:r>
              <a:rPr lang="en" sz="1400">
                <a:latin typeface="Arial"/>
                <a:ea typeface="Arial"/>
                <a:cs typeface="Arial"/>
                <a:sym typeface="Arial"/>
              </a:rPr>
              <a:t>O(n^2)</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O(nlogn)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None of the above</a:t>
            </a:r>
            <a:endParaRPr sz="1400">
              <a:latin typeface="Arial"/>
              <a:ea typeface="Arial"/>
              <a:cs typeface="Arial"/>
              <a:sym typeface="Arial"/>
            </a:endParaRPr>
          </a:p>
        </p:txBody>
      </p:sp>
      <p:pic>
        <p:nvPicPr>
          <p:cNvPr id="313" name="Google Shape;313;p47"/>
          <p:cNvPicPr preferRelativeResize="0"/>
          <p:nvPr/>
        </p:nvPicPr>
        <p:blipFill>
          <a:blip r:embed="rId3">
            <a:alphaModFix/>
          </a:blip>
          <a:stretch>
            <a:fillRect/>
          </a:stretch>
        </p:blipFill>
        <p:spPr>
          <a:xfrm>
            <a:off x="5022877" y="845600"/>
            <a:ext cx="3638124" cy="3543201"/>
          </a:xfrm>
          <a:prstGeom prst="rect">
            <a:avLst/>
          </a:prstGeom>
          <a:noFill/>
          <a:ln>
            <a:noFill/>
          </a:ln>
        </p:spPr>
      </p:pic>
      <p:pic>
        <p:nvPicPr>
          <p:cNvPr id="314" name="Google Shape;314;p47"/>
          <p:cNvPicPr preferRelativeResize="0"/>
          <p:nvPr/>
        </p:nvPicPr>
        <p:blipFill>
          <a:blip r:embed="rId4">
            <a:alphaModFix/>
          </a:blip>
          <a:stretch>
            <a:fillRect/>
          </a:stretch>
        </p:blipFill>
        <p:spPr>
          <a:xfrm>
            <a:off x="549575" y="3786500"/>
            <a:ext cx="5866098" cy="602300"/>
          </a:xfrm>
          <a:prstGeom prst="rect">
            <a:avLst/>
          </a:prstGeom>
          <a:noFill/>
          <a:ln>
            <a:noFill/>
          </a:ln>
        </p:spPr>
      </p:pic>
      <p:sp>
        <p:nvSpPr>
          <p:cNvPr id="315" name="Google Shape;315;p47"/>
          <p:cNvSpPr/>
          <p:nvPr/>
        </p:nvSpPr>
        <p:spPr>
          <a:xfrm>
            <a:off x="1063800" y="1853425"/>
            <a:ext cx="1020000" cy="26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Quicksort Best Case</a:t>
            </a:r>
            <a:endParaRPr>
              <a:latin typeface="Arial"/>
              <a:ea typeface="Arial"/>
              <a:cs typeface="Arial"/>
              <a:sym typeface="Arial"/>
            </a:endParaRPr>
          </a:p>
        </p:txBody>
      </p:sp>
      <p:sp>
        <p:nvSpPr>
          <p:cNvPr id="321" name="Google Shape;321;p48"/>
          <p:cNvSpPr txBox="1"/>
          <p:nvPr>
            <p:ph idx="1" type="body"/>
          </p:nvPr>
        </p:nvSpPr>
        <p:spPr>
          <a:xfrm>
            <a:off x="819150" y="1448575"/>
            <a:ext cx="43575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600"/>
              </a:spcBef>
              <a:spcAft>
                <a:spcPts val="0"/>
              </a:spcAft>
              <a:buSzPts val="1400"/>
              <a:buFont typeface="Arial"/>
              <a:buAutoNum type="alphaLcPeriod"/>
            </a:pPr>
            <a:r>
              <a:rPr lang="en" sz="1400">
                <a:latin typeface="Arial"/>
                <a:ea typeface="Arial"/>
                <a:cs typeface="Arial"/>
                <a:sym typeface="Arial"/>
              </a:rPr>
              <a:t>O(n^2)</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O(nlogn)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O(n!)</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AutoNum type="alphaLcPeriod"/>
            </a:pPr>
            <a:r>
              <a:rPr lang="en" sz="1400">
                <a:latin typeface="Arial"/>
                <a:ea typeface="Arial"/>
                <a:cs typeface="Arial"/>
                <a:sym typeface="Arial"/>
              </a:rPr>
              <a:t>None of the above</a:t>
            </a:r>
            <a:endParaRPr sz="1400">
              <a:latin typeface="Arial"/>
              <a:ea typeface="Arial"/>
              <a:cs typeface="Arial"/>
              <a:sym typeface="Arial"/>
            </a:endParaRPr>
          </a:p>
        </p:txBody>
      </p:sp>
      <p:pic>
        <p:nvPicPr>
          <p:cNvPr id="322" name="Google Shape;322;p48"/>
          <p:cNvPicPr preferRelativeResize="0"/>
          <p:nvPr/>
        </p:nvPicPr>
        <p:blipFill>
          <a:blip r:embed="rId3">
            <a:alphaModFix/>
          </a:blip>
          <a:stretch>
            <a:fillRect/>
          </a:stretch>
        </p:blipFill>
        <p:spPr>
          <a:xfrm>
            <a:off x="4408725" y="899875"/>
            <a:ext cx="4520774" cy="3341450"/>
          </a:xfrm>
          <a:prstGeom prst="rect">
            <a:avLst/>
          </a:prstGeom>
          <a:noFill/>
          <a:ln>
            <a:noFill/>
          </a:ln>
        </p:spPr>
      </p:pic>
      <p:sp>
        <p:nvSpPr>
          <p:cNvPr id="323" name="Google Shape;323;p48"/>
          <p:cNvSpPr/>
          <p:nvPr/>
        </p:nvSpPr>
        <p:spPr>
          <a:xfrm>
            <a:off x="965100" y="2237250"/>
            <a:ext cx="1118700" cy="230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48"/>
          <p:cNvPicPr preferRelativeResize="0"/>
          <p:nvPr/>
        </p:nvPicPr>
        <p:blipFill>
          <a:blip r:embed="rId4">
            <a:alphaModFix/>
          </a:blip>
          <a:stretch>
            <a:fillRect/>
          </a:stretch>
        </p:blipFill>
        <p:spPr>
          <a:xfrm>
            <a:off x="4163275" y="1334550"/>
            <a:ext cx="598100" cy="2906775"/>
          </a:xfrm>
          <a:prstGeom prst="rect">
            <a:avLst/>
          </a:prstGeom>
          <a:noFill/>
          <a:ln>
            <a:noFill/>
          </a:ln>
        </p:spPr>
      </p:pic>
      <p:sp>
        <p:nvSpPr>
          <p:cNvPr id="325" name="Google Shape;325;p48"/>
          <p:cNvSpPr txBox="1"/>
          <p:nvPr/>
        </p:nvSpPr>
        <p:spPr>
          <a:xfrm>
            <a:off x="3513475" y="2449375"/>
            <a:ext cx="752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rPr>
              <a:t>logn levels</a:t>
            </a:r>
            <a:endParaRPr sz="16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Quicksort Average Case</a:t>
            </a:r>
            <a:endParaRPr>
              <a:latin typeface="Arial"/>
              <a:ea typeface="Arial"/>
              <a:cs typeface="Arial"/>
              <a:sym typeface="Arial"/>
            </a:endParaRPr>
          </a:p>
        </p:txBody>
      </p:sp>
      <p:sp>
        <p:nvSpPr>
          <p:cNvPr id="331" name="Google Shape;331;p49"/>
          <p:cNvSpPr txBox="1"/>
          <p:nvPr>
            <p:ph idx="1" type="body"/>
          </p:nvPr>
        </p:nvSpPr>
        <p:spPr>
          <a:xfrm>
            <a:off x="819150" y="1661700"/>
            <a:ext cx="3194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Hard to prove but we can still make sense of it from an example.</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Runtime: O(nlogn)</a:t>
            </a:r>
            <a:endParaRPr sz="1400">
              <a:latin typeface="Arial"/>
              <a:ea typeface="Arial"/>
              <a:cs typeface="Arial"/>
              <a:sym typeface="Arial"/>
            </a:endParaRPr>
          </a:p>
          <a:p>
            <a:pPr indent="0" lvl="0" marL="0" rtl="0" algn="l">
              <a:spcBef>
                <a:spcPts val="1600"/>
              </a:spcBef>
              <a:spcAft>
                <a:spcPts val="1600"/>
              </a:spcAft>
              <a:buNone/>
            </a:pPr>
            <a:r>
              <a:rPr b="1" lang="en" sz="1400">
                <a:latin typeface="Arial"/>
                <a:ea typeface="Arial"/>
                <a:cs typeface="Arial"/>
                <a:sym typeface="Arial"/>
              </a:rPr>
              <a:t>Note</a:t>
            </a:r>
            <a:r>
              <a:rPr lang="en" sz="1400">
                <a:latin typeface="Arial"/>
                <a:ea typeface="Arial"/>
                <a:cs typeface="Arial"/>
                <a:sym typeface="Arial"/>
              </a:rPr>
              <a:t>: in a coding interview, if you used a built-in sorting method for some programming language, we assume that its tight big-O bound is O(nlogn) </a:t>
            </a:r>
            <a:endParaRPr sz="1400">
              <a:latin typeface="Arial"/>
              <a:ea typeface="Arial"/>
              <a:cs typeface="Arial"/>
              <a:sym typeface="Arial"/>
            </a:endParaRPr>
          </a:p>
        </p:txBody>
      </p:sp>
      <p:pic>
        <p:nvPicPr>
          <p:cNvPr id="332" name="Google Shape;332;p49"/>
          <p:cNvPicPr preferRelativeResize="0"/>
          <p:nvPr/>
        </p:nvPicPr>
        <p:blipFill>
          <a:blip r:embed="rId3">
            <a:alphaModFix/>
          </a:blip>
          <a:stretch>
            <a:fillRect/>
          </a:stretch>
        </p:blipFill>
        <p:spPr>
          <a:xfrm>
            <a:off x="3948100" y="1360400"/>
            <a:ext cx="4977701" cy="3400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819150" y="6754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Sorting Algorithm Visualizations</a:t>
            </a:r>
            <a:endParaRPr>
              <a:latin typeface="Arial"/>
              <a:ea typeface="Arial"/>
              <a:cs typeface="Arial"/>
              <a:sym typeface="Arial"/>
            </a:endParaRPr>
          </a:p>
        </p:txBody>
      </p:sp>
      <p:sp>
        <p:nvSpPr>
          <p:cNvPr id="338" name="Google Shape;338;p50"/>
          <p:cNvSpPr txBox="1"/>
          <p:nvPr>
            <p:ph idx="1" type="body"/>
          </p:nvPr>
        </p:nvSpPr>
        <p:spPr>
          <a:xfrm>
            <a:off x="819150" y="1407725"/>
            <a:ext cx="7505700" cy="357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lang="en"/>
              <a:t>WARNING: flashing lights</a:t>
            </a:r>
            <a:endParaRPr/>
          </a:p>
          <a:p>
            <a:pPr indent="0" lvl="0" marL="0" rtl="0" algn="l">
              <a:lnSpc>
                <a:spcPct val="150000"/>
              </a:lnSpc>
              <a:spcBef>
                <a:spcPts val="0"/>
              </a:spcBef>
              <a:spcAft>
                <a:spcPts val="0"/>
              </a:spcAft>
              <a:buSzPts val="1300"/>
              <a:buNone/>
            </a:pPr>
            <a:r>
              <a:rPr lang="en" sz="1800" u="sng">
                <a:solidFill>
                  <a:schemeClr val="hlink"/>
                </a:solidFill>
                <a:latin typeface="Arial"/>
                <a:ea typeface="Arial"/>
                <a:cs typeface="Arial"/>
                <a:sym typeface="Arial"/>
                <a:hlinkClick r:id="rId3"/>
              </a:rPr>
              <a:t>https://www.youtube.com/watch?v=kPRA0W1kECg</a:t>
            </a:r>
            <a:r>
              <a:rPr lang="en"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1600"/>
              </a:spcBef>
              <a:spcAft>
                <a:spcPts val="0"/>
              </a:spcAft>
              <a:buSzPts val="1300"/>
              <a:buNone/>
            </a:pPr>
            <a:r>
              <a:rPr lang="en" sz="1400">
                <a:latin typeface="Arial"/>
                <a:ea typeface="Arial"/>
                <a:cs typeface="Arial"/>
                <a:sym typeface="Arial"/>
              </a:rPr>
              <a:t>If you do not have a hearing sensitivity, we recommend having the volume on during these visualizations. Lower pitches correspond to operations on smaller bars/values, and higher pitches correspond to operations on larger bars/values. Check out the top left corner for the current sort method and number of certain operations.</a:t>
            </a:r>
            <a:endParaRPr sz="1400">
              <a:latin typeface="Arial"/>
              <a:ea typeface="Arial"/>
              <a:cs typeface="Arial"/>
              <a:sym typeface="Arial"/>
            </a:endParaRPr>
          </a:p>
          <a:p>
            <a:pPr indent="0" lvl="0" marL="0" rtl="0" algn="l">
              <a:lnSpc>
                <a:spcPct val="100000"/>
              </a:lnSpc>
              <a:spcBef>
                <a:spcPts val="1600"/>
              </a:spcBef>
              <a:spcAft>
                <a:spcPts val="0"/>
              </a:spcAft>
              <a:buSzPts val="1300"/>
              <a:buNone/>
            </a:pPr>
            <a:r>
              <a:rPr lang="en" sz="1400">
                <a:latin typeface="Arial"/>
                <a:ea typeface="Arial"/>
                <a:cs typeface="Arial"/>
                <a:sym typeface="Arial"/>
              </a:rPr>
              <a:t>The first 4 sort methods are the 4 you’ve learned so far: insertion, selection, quick, and merge sort.</a:t>
            </a:r>
            <a:endParaRPr sz="1400">
              <a:latin typeface="Arial"/>
              <a:ea typeface="Arial"/>
              <a:cs typeface="Arial"/>
              <a:sym typeface="Arial"/>
            </a:endParaRPr>
          </a:p>
          <a:p>
            <a:pPr indent="0" lvl="0" marL="0" rtl="0" algn="l">
              <a:lnSpc>
                <a:spcPct val="100000"/>
              </a:lnSpc>
              <a:spcBef>
                <a:spcPts val="1600"/>
              </a:spcBef>
              <a:spcAft>
                <a:spcPts val="1600"/>
              </a:spcAft>
              <a:buSzPts val="1300"/>
              <a:buNone/>
            </a:pPr>
            <a:r>
              <a:rPr lang="en" sz="1400">
                <a:latin typeface="Arial"/>
                <a:ea typeface="Arial"/>
                <a:cs typeface="Arial"/>
                <a:sym typeface="Arial"/>
              </a:rPr>
              <a:t>Note on bogo sort: this is a bit of a joke in CS. Bogo sort works by randomly moving all of the values until it finds the sorted solution by chance; it is the last sort method in the video. It has run time upper bound: O((n+1)!)</a:t>
            </a:r>
            <a:endParaRPr sz="1400">
              <a:latin typeface="Arial"/>
              <a:ea typeface="Arial"/>
              <a:cs typeface="Arial"/>
              <a:sym typeface="Arial"/>
            </a:endParaRPr>
          </a:p>
        </p:txBody>
      </p:sp>
      <p:pic>
        <p:nvPicPr>
          <p:cNvPr id="339" name="Google Shape;339;p50"/>
          <p:cNvPicPr preferRelativeResize="0"/>
          <p:nvPr/>
        </p:nvPicPr>
        <p:blipFill rotWithShape="1">
          <a:blip r:embed="rId4">
            <a:alphaModFix/>
          </a:blip>
          <a:srcRect b="0" l="0" r="0" t="0"/>
          <a:stretch/>
        </p:blipFill>
        <p:spPr>
          <a:xfrm>
            <a:off x="6625126" y="491405"/>
            <a:ext cx="2120674" cy="1185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Using Code from Internet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Licenses</a:t>
            </a:r>
            <a:endParaRPr/>
          </a:p>
        </p:txBody>
      </p:sp>
      <p:grpSp>
        <p:nvGrpSpPr>
          <p:cNvPr id="350" name="Google Shape;350;p52"/>
          <p:cNvGrpSpPr/>
          <p:nvPr/>
        </p:nvGrpSpPr>
        <p:grpSpPr>
          <a:xfrm>
            <a:off x="591600" y="1388425"/>
            <a:ext cx="8270925" cy="1704250"/>
            <a:chOff x="591600" y="1388425"/>
            <a:chExt cx="8270925" cy="1704250"/>
          </a:xfrm>
        </p:grpSpPr>
        <p:pic>
          <p:nvPicPr>
            <p:cNvPr id="351" name="Google Shape;351;p52"/>
            <p:cNvPicPr preferRelativeResize="0"/>
            <p:nvPr/>
          </p:nvPicPr>
          <p:blipFill>
            <a:blip r:embed="rId3">
              <a:alphaModFix/>
            </a:blip>
            <a:stretch>
              <a:fillRect/>
            </a:stretch>
          </p:blipFill>
          <p:spPr>
            <a:xfrm>
              <a:off x="591600" y="1388425"/>
              <a:ext cx="8270925" cy="1704250"/>
            </a:xfrm>
            <a:prstGeom prst="rect">
              <a:avLst/>
            </a:prstGeom>
            <a:noFill/>
            <a:ln>
              <a:noFill/>
            </a:ln>
          </p:spPr>
        </p:pic>
        <p:sp>
          <p:nvSpPr>
            <p:cNvPr id="352" name="Google Shape;352;p52"/>
            <p:cNvSpPr/>
            <p:nvPr/>
          </p:nvSpPr>
          <p:spPr>
            <a:xfrm>
              <a:off x="1392800" y="1535375"/>
              <a:ext cx="526500" cy="1098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2"/>
            <p:cNvSpPr/>
            <p:nvPr/>
          </p:nvSpPr>
          <p:spPr>
            <a:xfrm>
              <a:off x="1030875" y="1897275"/>
              <a:ext cx="811500" cy="1098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4" name="Google Shape;354;p52"/>
          <p:cNvPicPr preferRelativeResize="0"/>
          <p:nvPr/>
        </p:nvPicPr>
        <p:blipFill>
          <a:blip r:embed="rId4">
            <a:alphaModFix/>
          </a:blip>
          <a:stretch>
            <a:fillRect/>
          </a:stretch>
        </p:blipFill>
        <p:spPr>
          <a:xfrm>
            <a:off x="5508150" y="2357875"/>
            <a:ext cx="3243476" cy="25450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to look</a:t>
            </a:r>
            <a:endParaRPr/>
          </a:p>
        </p:txBody>
      </p:sp>
      <p:sp>
        <p:nvSpPr>
          <p:cNvPr id="360" name="Google Shape;360;p53"/>
          <p:cNvSpPr txBox="1"/>
          <p:nvPr>
            <p:ph idx="1" type="body"/>
          </p:nvPr>
        </p:nvSpPr>
        <p:spPr>
          <a:xfrm>
            <a:off x="819150" y="163977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u="sng">
                <a:solidFill>
                  <a:schemeClr val="hlink"/>
                </a:solidFill>
                <a:latin typeface="Arial"/>
                <a:ea typeface="Arial"/>
                <a:cs typeface="Arial"/>
                <a:sym typeface="Arial"/>
                <a:hlinkClick r:id="rId3"/>
              </a:rPr>
              <a:t>GitHub</a:t>
            </a:r>
            <a:r>
              <a:rPr lang="en" sz="1400">
                <a:latin typeface="Arial"/>
                <a:ea typeface="Arial"/>
                <a:cs typeface="Arial"/>
                <a:sym typeface="Arial"/>
              </a:rPr>
              <a:t>: Some repositories have a file named LICENSE or LICENSE.txt in them that specifies the allowed usage of their code. </a:t>
            </a:r>
            <a:r>
              <a:rPr b="1" lang="en" sz="1400">
                <a:latin typeface="Arial"/>
                <a:ea typeface="Arial"/>
                <a:cs typeface="Arial"/>
                <a:sym typeface="Arial"/>
              </a:rPr>
              <a:t>If a repo doesn’t contain a LICENSE file, don’t use it!</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u="sng">
                <a:solidFill>
                  <a:schemeClr val="hlink"/>
                </a:solidFill>
                <a:latin typeface="Arial"/>
                <a:ea typeface="Arial"/>
                <a:cs typeface="Arial"/>
                <a:sym typeface="Arial"/>
                <a:hlinkClick r:id="rId4"/>
              </a:rPr>
              <a:t>Stack Overflow</a:t>
            </a:r>
            <a:r>
              <a:rPr lang="en" sz="1400">
                <a:latin typeface="Arial"/>
                <a:ea typeface="Arial"/>
                <a:cs typeface="Arial"/>
                <a:sym typeface="Arial"/>
              </a:rPr>
              <a:t>: See </a:t>
            </a:r>
            <a:r>
              <a:rPr lang="en" sz="1400" u="sng">
                <a:solidFill>
                  <a:schemeClr val="hlink"/>
                </a:solidFill>
                <a:latin typeface="Arial"/>
                <a:ea typeface="Arial"/>
                <a:cs typeface="Arial"/>
                <a:sym typeface="Arial"/>
                <a:hlinkClick r:id="rId5"/>
              </a:rPr>
              <a:t>https://stackoverflow.com/help/licensing</a:t>
            </a:r>
            <a:r>
              <a:rPr lang="en" sz="1400">
                <a:latin typeface="Arial"/>
                <a:ea typeface="Arial"/>
                <a:cs typeface="Arial"/>
                <a:sym typeface="Arial"/>
              </a:rPr>
              <a:t> for license of publicly available user answers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Any other website that has a license or a terms of service that specifies the legal usage of their code</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PA5 Overview</a:t>
            </a:r>
            <a:endParaRPr>
              <a:latin typeface="Arial"/>
              <a:ea typeface="Arial"/>
              <a:cs typeface="Arial"/>
              <a:sym typeface="Arial"/>
            </a:endParaRPr>
          </a:p>
        </p:txBody>
      </p:sp>
      <p:sp>
        <p:nvSpPr>
          <p:cNvPr id="186" name="Google Shape;186;p27"/>
          <p:cNvSpPr txBox="1"/>
          <p:nvPr>
            <p:ph idx="1" type="body"/>
          </p:nvPr>
        </p:nvSpPr>
        <p:spPr>
          <a:xfrm>
            <a:off x="819150" y="1418950"/>
            <a:ext cx="7505700" cy="3000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Arial"/>
              <a:buAutoNum type="arabicPeriod"/>
            </a:pPr>
            <a:r>
              <a:rPr lang="en">
                <a:latin typeface="Arial"/>
                <a:ea typeface="Arial"/>
                <a:cs typeface="Arial"/>
                <a:sym typeface="Arial"/>
              </a:rPr>
              <a:t>You will be implementing 3 methods in PartitionOracle.java</a:t>
            </a:r>
            <a:endParaRPr>
              <a:latin typeface="Arial"/>
              <a:ea typeface="Arial"/>
              <a:cs typeface="Arial"/>
              <a:sym typeface="Arial"/>
            </a:endParaRPr>
          </a:p>
          <a:p>
            <a:pPr indent="-304800" lvl="1" marL="914400" rtl="0" algn="l">
              <a:spcBef>
                <a:spcPts val="0"/>
              </a:spcBef>
              <a:spcAft>
                <a:spcPts val="0"/>
              </a:spcAft>
              <a:buSzPts val="1200"/>
              <a:buFont typeface="Roboto Mono"/>
              <a:buChar char="○"/>
            </a:pPr>
            <a:r>
              <a:rPr lang="en" sz="1200">
                <a:latin typeface="Roboto Mono"/>
                <a:ea typeface="Roboto Mono"/>
                <a:cs typeface="Roboto Mono"/>
                <a:sym typeface="Roboto Mono"/>
              </a:rPr>
              <a:t>findCounterExample</a:t>
            </a:r>
            <a:endParaRPr sz="1200">
              <a:latin typeface="Roboto Mono"/>
              <a:ea typeface="Roboto Mono"/>
              <a:cs typeface="Roboto Mono"/>
              <a:sym typeface="Roboto Mono"/>
            </a:endParaRPr>
          </a:p>
          <a:p>
            <a:pPr indent="-304800" lvl="1" marL="914400" rtl="0" algn="l">
              <a:spcBef>
                <a:spcPts val="0"/>
              </a:spcBef>
              <a:spcAft>
                <a:spcPts val="0"/>
              </a:spcAft>
              <a:buSzPts val="1200"/>
              <a:buFont typeface="Roboto Mono"/>
              <a:buChar char="○"/>
            </a:pPr>
            <a:r>
              <a:rPr lang="en" sz="1200">
                <a:latin typeface="Roboto Mono"/>
                <a:ea typeface="Roboto Mono"/>
                <a:cs typeface="Roboto Mono"/>
                <a:sym typeface="Roboto Mono"/>
              </a:rPr>
              <a:t>generateInput</a:t>
            </a:r>
            <a:endParaRPr sz="1200">
              <a:latin typeface="Roboto Mono"/>
              <a:ea typeface="Roboto Mono"/>
              <a:cs typeface="Roboto Mono"/>
              <a:sym typeface="Roboto Mono"/>
            </a:endParaRPr>
          </a:p>
          <a:p>
            <a:pPr indent="-304800" lvl="1" marL="914400" rtl="0" algn="l">
              <a:spcBef>
                <a:spcPts val="0"/>
              </a:spcBef>
              <a:spcAft>
                <a:spcPts val="0"/>
              </a:spcAft>
              <a:buSzPts val="1200"/>
              <a:buFont typeface="Roboto Mono"/>
              <a:buChar char="○"/>
            </a:pPr>
            <a:r>
              <a:rPr lang="en" sz="1200">
                <a:latin typeface="Roboto Mono"/>
                <a:ea typeface="Roboto Mono"/>
                <a:cs typeface="Roboto Mono"/>
                <a:sym typeface="Roboto Mono"/>
              </a:rPr>
              <a:t>isValidPartitionResult</a:t>
            </a:r>
            <a:endParaRPr sz="1200">
              <a:latin typeface="Roboto Mono"/>
              <a:ea typeface="Roboto Mono"/>
              <a:cs typeface="Roboto Mono"/>
              <a:sym typeface="Roboto Mono"/>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Writing your own tests in TestPartitionOracle.java</a:t>
            </a:r>
            <a:endParaRPr>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Writing 2 different Partitioners</a:t>
            </a:r>
            <a:endParaRPr>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FirstElePivotPartitioner.java</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CentralPivotPartitioner.java</a:t>
            </a:r>
            <a:endParaRPr sz="1300">
              <a:latin typeface="Arial"/>
              <a:ea typeface="Arial"/>
              <a:cs typeface="Arial"/>
              <a:sym typeface="Arial"/>
            </a:endParaRPr>
          </a:p>
          <a:p>
            <a:pPr indent="-311150" lvl="0" marL="457200" rtl="0" algn="l">
              <a:spcBef>
                <a:spcPts val="0"/>
              </a:spcBef>
              <a:spcAft>
                <a:spcPts val="0"/>
              </a:spcAft>
              <a:buSzPts val="1300"/>
              <a:buFont typeface="Arial"/>
              <a:buAutoNum type="arabicPeriod"/>
            </a:pPr>
            <a:r>
              <a:rPr lang="en">
                <a:latin typeface="Arial"/>
                <a:ea typeface="Arial"/>
                <a:cs typeface="Arial"/>
                <a:sym typeface="Arial"/>
              </a:rPr>
              <a:t>Copying an implementation of partition online (when allowed) and adapt it to a Partitioner in WebPartitioner.java </a:t>
            </a:r>
            <a:endParaRPr>
              <a:latin typeface="Arial"/>
              <a:ea typeface="Arial"/>
              <a:cs typeface="Arial"/>
              <a:sym typeface="Arial"/>
            </a:endParaRPr>
          </a:p>
          <a:p>
            <a:pPr indent="0" lvl="0" marL="0" rtl="0" algn="l">
              <a:lnSpc>
                <a:spcPct val="100000"/>
              </a:lnSpc>
              <a:spcBef>
                <a:spcPts val="1600"/>
              </a:spcBef>
              <a:spcAft>
                <a:spcPts val="0"/>
              </a:spcAft>
              <a:buNone/>
            </a:pPr>
            <a:r>
              <a:rPr lang="en">
                <a:latin typeface="Arial"/>
                <a:ea typeface="Arial"/>
                <a:cs typeface="Arial"/>
                <a:sym typeface="Arial"/>
              </a:rPr>
              <a:t>Tips: The autograder on Gradescope is very slow, so test locally. Do not use Gradescope as a debugger!</a:t>
            </a:r>
            <a:endParaRPr>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Link to Google Slide</a:t>
            </a:r>
            <a:endParaRPr>
              <a:latin typeface="Arial"/>
              <a:ea typeface="Arial"/>
              <a:cs typeface="Arial"/>
              <a:sym typeface="Arial"/>
            </a:endParaRPr>
          </a:p>
        </p:txBody>
      </p:sp>
      <p:sp>
        <p:nvSpPr>
          <p:cNvPr id="366" name="Google Shape;366;p5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u="sng">
                <a:solidFill>
                  <a:schemeClr val="hlink"/>
                </a:solidFill>
                <a:latin typeface="Arial"/>
                <a:ea typeface="Arial"/>
                <a:cs typeface="Arial"/>
                <a:sym typeface="Arial"/>
                <a:hlinkClick r:id="rId3"/>
              </a:rPr>
              <a:t>https://docs.google.com/presentation/d/1h5ou2JO-jVzELldhID0rV1Es62lJLerfIu-aIlpNYCo/edit?usp=sharing</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Best case vs. Worst case Runtime</a:t>
            </a:r>
            <a:endParaRPr>
              <a:latin typeface="Arial"/>
              <a:ea typeface="Arial"/>
              <a:cs typeface="Arial"/>
              <a:sym typeface="Arial"/>
            </a:endParaRPr>
          </a:p>
        </p:txBody>
      </p:sp>
      <p:sp>
        <p:nvSpPr>
          <p:cNvPr id="192" name="Google Shape;192;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400">
                <a:solidFill>
                  <a:srgbClr val="FF0000"/>
                </a:solidFill>
                <a:latin typeface="Arial"/>
                <a:ea typeface="Arial"/>
                <a:cs typeface="Arial"/>
                <a:sym typeface="Arial"/>
              </a:rPr>
              <a:t>Common Misconception</a:t>
            </a:r>
            <a:r>
              <a:rPr lang="en" sz="1400">
                <a:latin typeface="Arial"/>
                <a:ea typeface="Arial"/>
                <a:cs typeface="Arial"/>
                <a:sym typeface="Arial"/>
              </a:rPr>
              <a:t>: The best case time complexity for this sorting algorithm is O(1) because in the best case the array only has one element</a:t>
            </a:r>
            <a:endParaRPr sz="1400">
              <a:latin typeface="Arial"/>
              <a:ea typeface="Arial"/>
              <a:cs typeface="Arial"/>
              <a:sym typeface="Arial"/>
            </a:endParaRPr>
          </a:p>
          <a:p>
            <a:pPr indent="0" lvl="0" marL="0" rtl="0" algn="l">
              <a:spcBef>
                <a:spcPts val="1600"/>
              </a:spcBef>
              <a:spcAft>
                <a:spcPts val="1600"/>
              </a:spcAft>
              <a:buNone/>
            </a:pPr>
            <a:r>
              <a:rPr b="1" i="1" lang="en" sz="1400">
                <a:solidFill>
                  <a:srgbClr val="000000"/>
                </a:solidFill>
                <a:latin typeface="Arial"/>
                <a:ea typeface="Arial"/>
                <a:cs typeface="Arial"/>
                <a:sym typeface="Arial"/>
              </a:rPr>
              <a:t>Why this is not right</a:t>
            </a:r>
            <a:r>
              <a:rPr lang="en" sz="1400">
                <a:latin typeface="Arial"/>
                <a:ea typeface="Arial"/>
                <a:cs typeface="Arial"/>
                <a:sym typeface="Arial"/>
              </a:rPr>
              <a:t>: When we say “best case” or “worst case”, it is with respect to n, which is the size of the data. When an array only has one element, n = 1, so if this algorithm has a time complexity of O(n^2) on any array, its time complexity on an array of 1 will still be O(n^2). Hence, O(1) describes an algorithm whose runtime is independent of the size of the input data.</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Arial"/>
                <a:ea typeface="Arial"/>
                <a:cs typeface="Arial"/>
                <a:sym typeface="Arial"/>
              </a:rPr>
              <a:t>In the context of sorting</a:t>
            </a:r>
            <a:r>
              <a:rPr lang="en" sz="1400">
                <a:latin typeface="Arial"/>
                <a:ea typeface="Arial"/>
                <a:cs typeface="Arial"/>
                <a:sym typeface="Arial"/>
              </a:rPr>
              <a:t>:</a:t>
            </a:r>
            <a:endParaRPr sz="1400">
              <a:latin typeface="Arial"/>
              <a:ea typeface="Arial"/>
              <a:cs typeface="Arial"/>
              <a:sym typeface="Arial"/>
            </a:endParaRPr>
          </a:p>
          <a:p>
            <a:pPr indent="0" lvl="0" marL="0" rtl="0" algn="l">
              <a:spcBef>
                <a:spcPts val="1600"/>
              </a:spcBef>
              <a:spcAft>
                <a:spcPts val="0"/>
              </a:spcAft>
              <a:buNone/>
            </a:pPr>
            <a:r>
              <a:rPr lang="en" sz="1400">
                <a:latin typeface="Arial"/>
                <a:ea typeface="Arial"/>
                <a:cs typeface="Arial"/>
                <a:sym typeface="Arial"/>
              </a:rPr>
              <a:t>Best case and worst case happen when the order of values in the array happen to make this algorithm run the fastest/slowest compared to when the input array is any other array of the same size. </a:t>
            </a:r>
            <a:endParaRPr sz="1400">
              <a:latin typeface="Arial"/>
              <a:ea typeface="Arial"/>
              <a:cs typeface="Arial"/>
              <a:sym typeface="Arial"/>
            </a:endParaRPr>
          </a:p>
          <a:p>
            <a:pPr indent="0" lvl="0" marL="0" rtl="0" algn="l">
              <a:spcBef>
                <a:spcPts val="1600"/>
              </a:spcBef>
              <a:spcAft>
                <a:spcPts val="1600"/>
              </a:spcAft>
              <a:buNone/>
            </a:pPr>
            <a:r>
              <a:rPr lang="en" sz="1400">
                <a:latin typeface="Arial"/>
                <a:ea typeface="Arial"/>
                <a:cs typeface="Arial"/>
                <a:sym typeface="Arial"/>
              </a:rPr>
              <a:t>E.g. Let’s say we have a group of sorted arrays and a group of unsorted arrays of the same size. If the sorting algorithm generally runs faster on the group of sorted arrays, we can say that the best case for this algorithm is when the input array is sorted</a:t>
            </a:r>
            <a:endParaRPr sz="1400">
              <a:latin typeface="Arial"/>
              <a:ea typeface="Arial"/>
              <a:cs typeface="Arial"/>
              <a:sym typeface="Arial"/>
            </a:endParaRPr>
          </a:p>
        </p:txBody>
      </p:sp>
      <p:sp>
        <p:nvSpPr>
          <p:cNvPr id="198" name="Google Shape;198;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Best case vs. Worst case Runtime</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Average Case Runtime</a:t>
            </a:r>
            <a:endParaRPr>
              <a:latin typeface="Arial"/>
              <a:ea typeface="Arial"/>
              <a:cs typeface="Arial"/>
              <a:sym typeface="Arial"/>
            </a:endParaRPr>
          </a:p>
        </p:txBody>
      </p:sp>
      <p:sp>
        <p:nvSpPr>
          <p:cNvPr id="204" name="Google Shape;204;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The performance of the algorithm on an “average” array of size n</a:t>
            </a:r>
            <a:endParaRPr sz="1500">
              <a:latin typeface="Arial"/>
              <a:ea typeface="Arial"/>
              <a:cs typeface="Arial"/>
              <a:sym typeface="Arial"/>
            </a:endParaRPr>
          </a:p>
          <a:p>
            <a:pPr indent="-311150" lvl="1" marL="914400" rtl="0" algn="l">
              <a:spcBef>
                <a:spcPts val="0"/>
              </a:spcBef>
              <a:spcAft>
                <a:spcPts val="0"/>
              </a:spcAft>
              <a:buSzPts val="1300"/>
              <a:buFont typeface="Arial"/>
              <a:buChar char="○"/>
            </a:pPr>
            <a:r>
              <a:rPr lang="en" sz="1300">
                <a:latin typeface="Arial"/>
                <a:ea typeface="Arial"/>
                <a:cs typeface="Arial"/>
                <a:sym typeface="Arial"/>
              </a:rPr>
              <a:t>Imagine we have a set of all possible input data, and we randomly select some out of this set and measure the average runtime of the algorithm on those selected data</a:t>
            </a:r>
            <a:endParaRPr sz="13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Sometimes you will see this term alongside “best case” and “worst case”</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Hard to prove but sometimes make sense intuitively</a:t>
            </a:r>
            <a:endParaRPr sz="15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ctrTitle"/>
          </p:nvPr>
        </p:nvSpPr>
        <p:spPr>
          <a:xfrm>
            <a:off x="1891350" y="2314579"/>
            <a:ext cx="5361300" cy="699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latin typeface="Arial"/>
                <a:ea typeface="Arial"/>
                <a:cs typeface="Arial"/>
                <a:sym typeface="Arial"/>
              </a:rPr>
              <a:t>Sorting</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2"/>
          <p:cNvPicPr preferRelativeResize="0"/>
          <p:nvPr/>
        </p:nvPicPr>
        <p:blipFill rotWithShape="1">
          <a:blip r:embed="rId3">
            <a:alphaModFix/>
          </a:blip>
          <a:srcRect b="3716" l="0" r="0" t="0"/>
          <a:stretch/>
        </p:blipFill>
        <p:spPr>
          <a:xfrm>
            <a:off x="4966625" y="232075"/>
            <a:ext cx="3199723" cy="4621350"/>
          </a:xfrm>
          <a:prstGeom prst="rect">
            <a:avLst/>
          </a:prstGeom>
          <a:noFill/>
          <a:ln>
            <a:noFill/>
          </a:ln>
        </p:spPr>
      </p:pic>
      <p:sp>
        <p:nvSpPr>
          <p:cNvPr id="215" name="Google Shape;215;p32"/>
          <p:cNvSpPr txBox="1"/>
          <p:nvPr>
            <p:ph type="title"/>
          </p:nvPr>
        </p:nvSpPr>
        <p:spPr>
          <a:xfrm>
            <a:off x="819150" y="4423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Selection sort</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819150" y="4423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Arial"/>
                <a:ea typeface="Arial"/>
                <a:cs typeface="Arial"/>
                <a:sym typeface="Arial"/>
              </a:rPr>
              <a:t>Selection sort</a:t>
            </a:r>
            <a:endParaRPr>
              <a:latin typeface="Arial"/>
              <a:ea typeface="Arial"/>
              <a:cs typeface="Arial"/>
              <a:sym typeface="Arial"/>
            </a:endParaRPr>
          </a:p>
        </p:txBody>
      </p:sp>
      <p:sp>
        <p:nvSpPr>
          <p:cNvPr id="221" name="Google Shape;221;p33"/>
          <p:cNvSpPr txBox="1"/>
          <p:nvPr>
            <p:ph idx="1" type="body"/>
          </p:nvPr>
        </p:nvSpPr>
        <p:spPr>
          <a:xfrm>
            <a:off x="4474800" y="1152475"/>
            <a:ext cx="43575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latin typeface="Arial"/>
                <a:ea typeface="Arial"/>
                <a:cs typeface="Arial"/>
                <a:sym typeface="Arial"/>
              </a:rPr>
              <a:t>What is the worst case runtime for selection sort?</a:t>
            </a:r>
            <a:endParaRPr>
              <a:latin typeface="Arial"/>
              <a:ea typeface="Arial"/>
              <a:cs typeface="Arial"/>
              <a:sym typeface="Arial"/>
            </a:endParaRPr>
          </a:p>
          <a:p>
            <a:pPr indent="-342900" lvl="0" marL="457200" rtl="0" algn="l">
              <a:lnSpc>
                <a:spcPct val="115000"/>
              </a:lnSpc>
              <a:spcBef>
                <a:spcPts val="1600"/>
              </a:spcBef>
              <a:spcAft>
                <a:spcPts val="0"/>
              </a:spcAft>
              <a:buSzPts val="1800"/>
              <a:buFont typeface="Arial"/>
              <a:buAutoNum type="alphaLcPeriod"/>
            </a:pPr>
            <a:r>
              <a:rPr lang="en">
                <a:latin typeface="Arial"/>
                <a:ea typeface="Arial"/>
                <a:cs typeface="Arial"/>
                <a:sym typeface="Arial"/>
              </a:rPr>
              <a:t>O(n^2)</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lphaLcPeriod"/>
            </a:pPr>
            <a:r>
              <a:rPr lang="en">
                <a:latin typeface="Arial"/>
                <a:ea typeface="Arial"/>
                <a:cs typeface="Arial"/>
                <a:sym typeface="Arial"/>
              </a:rPr>
              <a:t>O(n)</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lphaLcPeriod"/>
            </a:pPr>
            <a:r>
              <a:rPr lang="en">
                <a:latin typeface="Arial"/>
                <a:ea typeface="Arial"/>
                <a:cs typeface="Arial"/>
                <a:sym typeface="Arial"/>
              </a:rPr>
              <a:t>O(nlogn)</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lphaLcPeriod"/>
            </a:pPr>
            <a:r>
              <a:rPr lang="en">
                <a:latin typeface="Arial"/>
                <a:ea typeface="Arial"/>
                <a:cs typeface="Arial"/>
                <a:sym typeface="Arial"/>
              </a:rPr>
              <a:t>o(n!)</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AutoNum type="alphaLcPeriod"/>
            </a:pPr>
            <a:r>
              <a:rPr lang="en">
                <a:latin typeface="Arial"/>
                <a:ea typeface="Arial"/>
                <a:cs typeface="Arial"/>
                <a:sym typeface="Arial"/>
              </a:rPr>
              <a:t>None of the above</a:t>
            </a:r>
            <a:endParaRPr>
              <a:latin typeface="Arial"/>
              <a:ea typeface="Arial"/>
              <a:cs typeface="Arial"/>
              <a:sym typeface="Arial"/>
            </a:endParaRPr>
          </a:p>
        </p:txBody>
      </p:sp>
      <p:sp>
        <p:nvSpPr>
          <p:cNvPr id="222" name="Google Shape;222;p33"/>
          <p:cNvSpPr txBox="1"/>
          <p:nvPr/>
        </p:nvSpPr>
        <p:spPr>
          <a:xfrm>
            <a:off x="311700" y="1152475"/>
            <a:ext cx="41631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public static void sSort(int[] arr)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i = 0; i &lt; arr.length - 1; i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System.out.print(Arrays.toString(arr) + " -&gt;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minIndex = i;</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for(int j = i; j &lt; arr.length; j += 1)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if(arr[minIndex] &gt; arr[j]) { minIndex = j;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int temp = arr[i];</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arr[i] = arr[minIndex];</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arr[minIndex] = temp;</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System.out.println(Arrays.toString(arr));</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  }</a:t>
            </a:r>
            <a:endParaRPr b="0" i="0" sz="1000" u="none" cap="none" strike="noStrike">
              <a:latin typeface="Roboto Mono"/>
              <a:ea typeface="Roboto Mono"/>
              <a:cs typeface="Roboto Mono"/>
              <a:sym typeface="Roboto Mono"/>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latin typeface="Roboto Mono"/>
                <a:ea typeface="Roboto Mono"/>
                <a:cs typeface="Roboto Mono"/>
                <a:sym typeface="Roboto Mono"/>
              </a:rPr>
              <a:t>}</a:t>
            </a:r>
            <a:endParaRPr b="0" i="0" sz="1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