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Georgia" panose="02040502050405020303" pitchFamily="18" charset="0"/>
      <p:regular r:id="rId5"/>
      <p:bold r:id="rId6"/>
      <p:italic r:id="rId7"/>
      <p:boldItalic r:id="rId8"/>
    </p:embeddedFont>
    <p:embeddedFont>
      <p:font typeface="Roboto Mon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63DDE-229F-49DA-8589-9AFCF57DABBD}" v="2" dt="2020-01-14T18:45:4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76" d="100"/>
          <a:sy n="176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Miranda" userId="76f68a5a67fd6473" providerId="LiveId" clId="{98163DDE-229F-49DA-8589-9AFCF57DABBD}"/>
    <pc:docChg chg="modSld">
      <pc:chgData name="Greg Miranda" userId="76f68a5a67fd6473" providerId="LiveId" clId="{98163DDE-229F-49DA-8589-9AFCF57DABBD}" dt="2020-01-14T18:45:48.167" v="13"/>
      <pc:docMkLst>
        <pc:docMk/>
      </pc:docMkLst>
      <pc:sldChg chg="modSp">
        <pc:chgData name="Greg Miranda" userId="76f68a5a67fd6473" providerId="LiveId" clId="{98163DDE-229F-49DA-8589-9AFCF57DABBD}" dt="2020-01-14T18:45:44.776" v="12" actId="6549"/>
        <pc:sldMkLst>
          <pc:docMk/>
          <pc:sldMk cId="0" sldId="256"/>
        </pc:sldMkLst>
        <pc:spChg chg="mod">
          <ac:chgData name="Greg Miranda" userId="76f68a5a67fd6473" providerId="LiveId" clId="{98163DDE-229F-49DA-8589-9AFCF57DABBD}" dt="2020-01-14T18:45:44.776" v="12" actId="6549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Greg Miranda" userId="76f68a5a67fd6473" providerId="LiveId" clId="{98163DDE-229F-49DA-8589-9AFCF57DABBD}" dt="2020-01-14T18:45:48.167" v="13"/>
        <pc:sldMkLst>
          <pc:docMk/>
          <pc:sldMk cId="0" sldId="257"/>
        </pc:sldMkLst>
        <pc:spChg chg="mod">
          <ac:chgData name="Greg Miranda" userId="76f68a5a67fd6473" providerId="LiveId" clId="{98163DDE-229F-49DA-8589-9AFCF57DABBD}" dt="2020-01-14T18:45:48.167" v="13"/>
          <ac:spMkLst>
            <pc:docMk/>
            <pc:sldMk cId="0" sldId="257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IndexOutOfBoundsExcept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en/java/javase/11/docs/api/java.base/java/lang/RuntimeExcep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CSE12F20-Oct12-1</a:t>
            </a:r>
            <a:endParaRPr sz="8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0000" y="1851425"/>
            <a:ext cx="3810600" cy="7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interface List&lt;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" name="Google Shape;56;p13"/>
          <p:cNvCxnSpPr>
            <a:stCxn id="55" idx="3"/>
            <a:endCxn id="57" idx="1"/>
          </p:cNvCxnSpPr>
          <p:nvPr/>
        </p:nvCxnSpPr>
        <p:spPr>
          <a:xfrm rot="10800000" flipH="1">
            <a:off x="4060600" y="1551425"/>
            <a:ext cx="381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58;p13"/>
          <p:cNvCxnSpPr>
            <a:stCxn id="55" idx="3"/>
            <a:endCxn id="59" idx="1"/>
          </p:cNvCxnSpPr>
          <p:nvPr/>
        </p:nvCxnSpPr>
        <p:spPr>
          <a:xfrm rot="10800000" flipH="1">
            <a:off x="4060600" y="775625"/>
            <a:ext cx="381000" cy="14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4441500" y="1165625"/>
            <a:ext cx="2227800" cy="7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interface List&lt;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441500" y="389850"/>
            <a:ext cx="2227800" cy="7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interface List&lt;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s);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index);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7350" y="1054725"/>
            <a:ext cx="2227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9000" y="580825"/>
            <a:ext cx="2923500" cy="1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Here, we say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1000"/>
              <a:t> is a </a:t>
            </a:r>
            <a:r>
              <a:rPr lang="en" sz="1000" b="1"/>
              <a:t>generic interface</a:t>
            </a:r>
            <a:r>
              <a:rPr lang="en" sz="1000"/>
              <a:t> with a </a:t>
            </a:r>
            <a:r>
              <a:rPr lang="en" sz="1000" b="1"/>
              <a:t>type variable</a:t>
            </a:r>
            <a:r>
              <a:rPr lang="en" sz="1000"/>
              <a:t> named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" sz="1000"/>
              <a:t>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 </a:t>
            </a:r>
            <a:r>
              <a:rPr lang="en" sz="1000" b="1">
                <a:solidFill>
                  <a:schemeClr val="dk1"/>
                </a:solidFill>
              </a:rPr>
              <a:t>generic type</a:t>
            </a:r>
            <a:r>
              <a:rPr lang="en" sz="1000">
                <a:solidFill>
                  <a:schemeClr val="dk1"/>
                </a:solidFill>
              </a:rPr>
              <a:t> can be used to represent an arbitrary number of types created by filling in any object type for the </a:t>
            </a:r>
            <a:r>
              <a:rPr lang="en" sz="1000" b="1">
                <a:solidFill>
                  <a:schemeClr val="dk1"/>
                </a:solidFill>
              </a:rPr>
              <a:t>type variable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62" name="Google Shape;62;p13"/>
          <p:cNvCxnSpPr>
            <a:stCxn id="55" idx="3"/>
            <a:endCxn id="63" idx="1"/>
          </p:cNvCxnSpPr>
          <p:nvPr/>
        </p:nvCxnSpPr>
        <p:spPr>
          <a:xfrm>
            <a:off x="4060600" y="2237225"/>
            <a:ext cx="3048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4365300" y="2133550"/>
            <a:ext cx="2967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4441600" y="2556375"/>
            <a:ext cx="3065400" cy="91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AList&lt;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implements List&lt;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}z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441600" y="3475575"/>
            <a:ext cx="3065400" cy="91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class AList&lt;Integer&gt; implements List&lt;Integer&gt;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get(int index)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 { ... }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6" name="Google Shape;66;p13"/>
          <p:cNvCxnSpPr>
            <a:endCxn id="64" idx="1"/>
          </p:cNvCxnSpPr>
          <p:nvPr/>
        </p:nvCxnSpPr>
        <p:spPr>
          <a:xfrm rot="10800000" flipH="1">
            <a:off x="4060000" y="3015975"/>
            <a:ext cx="381600" cy="59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endCxn id="65" idx="1"/>
          </p:cNvCxnSpPr>
          <p:nvPr/>
        </p:nvCxnSpPr>
        <p:spPr>
          <a:xfrm>
            <a:off x="4048000" y="3594075"/>
            <a:ext cx="393600" cy="34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endCxn id="69" idx="1"/>
          </p:cNvCxnSpPr>
          <p:nvPr/>
        </p:nvCxnSpPr>
        <p:spPr>
          <a:xfrm>
            <a:off x="4059900" y="3643125"/>
            <a:ext cx="305400" cy="9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4365300" y="4394775"/>
            <a:ext cx="2967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229000" y="2646925"/>
            <a:ext cx="3000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Here, we say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" sz="1000">
                <a:solidFill>
                  <a:schemeClr val="dk1"/>
                </a:solidFill>
              </a:rPr>
              <a:t> is a </a:t>
            </a:r>
            <a:r>
              <a:rPr lang="en" sz="1000" b="1">
                <a:solidFill>
                  <a:schemeClr val="dk1"/>
                </a:solidFill>
              </a:rPr>
              <a:t>generic class </a:t>
            </a:r>
            <a:r>
              <a:rPr lang="en" sz="1000">
                <a:solidFill>
                  <a:schemeClr val="dk1"/>
                </a:solidFill>
              </a:rPr>
              <a:t>with a </a:t>
            </a:r>
            <a:r>
              <a:rPr lang="en" sz="1000" b="1">
                <a:solidFill>
                  <a:schemeClr val="dk1"/>
                </a:solidFill>
              </a:rPr>
              <a:t>type variable</a:t>
            </a:r>
            <a:r>
              <a:rPr lang="en" sz="1000">
                <a:solidFill>
                  <a:schemeClr val="dk1"/>
                </a:solidFill>
              </a:rPr>
              <a:t> named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49800" y="3089025"/>
            <a:ext cx="23553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Another term for generics is </a:t>
            </a:r>
            <a:r>
              <a:rPr lang="en" sz="1000" b="1">
                <a:solidFill>
                  <a:schemeClr val="dk1"/>
                </a:solidFill>
              </a:rPr>
              <a:t>parametric polymorphism.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50000" y="3618125"/>
            <a:ext cx="3810600" cy="628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AList&lt;E&gt; implements List&lt;E&gt;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E[] elements;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@SuppressWarnings("unchecked")</a:t>
            </a:r>
            <a:endParaRPr sz="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AList()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 = </a:t>
            </a:r>
            <a:r>
              <a:rPr lang="en" sz="800" b="1">
                <a:latin typeface="Roboto Mono"/>
                <a:ea typeface="Roboto Mono"/>
                <a:cs typeface="Roboto Mono"/>
                <a:sym typeface="Roboto Mono"/>
              </a:rPr>
              <a:t>(E[])(new Object[2])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= 0;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add(E s)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expandCapacity();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this.elements[this.size] = 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E get(int index)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// TODO: Check for out-of-bound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// throw IndexOutOfBoundsException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this.elements[index];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int size()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this.size;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private void expandCapacity()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int currentCapacity = this.elements.length;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if(this.size &lt; currentCapacity) { return;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// How to construct new array here?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for(int i = 0; i &lt; this.size; i += 1)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expanded[i] = this.elements[i];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this.elements = expanded;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060600" y="4817675"/>
            <a:ext cx="3446400" cy="508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TestList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testAdd()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List&lt;String&gt; slist = new AList&lt;String&gt;();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slist.add("banana"); slist.add("apple");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assertEquals("banana", slist.get(0));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assertEquals("apple", slist.get(1));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testAddThenSize()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List&lt;Integer&gt; ilist = new AList&lt;Integer&gt;();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ilist.add(500); ilist.add(12);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assertEquals(2, ilist.size());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testListOfLists()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// Fill in declaration of bllist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bllist.add(new AList&lt;String&gt;());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bllist.add(new AList&lt;String&gt;());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bllist.get(0).add("a");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bllist.get(0).add("b");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bllist.get(1).add("c");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bllist.get(1).add("d");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assertEquals("a", bllist.get(0).get(0));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assertEquals("b", bllist.get(0).get(1));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assertEquals("c", bllist.get(1).get(0));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assertEquals("d", bllist.get(1).get(1));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326200" y="200125"/>
            <a:ext cx="1575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 err="1"/>
              <a:t>CSE12F20</a:t>
            </a:r>
            <a:r>
              <a:rPr lang="en-US" sz="800" dirty="0"/>
              <a:t>-</a:t>
            </a:r>
            <a:r>
              <a:rPr lang="en-US" sz="800" dirty="0" err="1"/>
              <a:t>Oct12</a:t>
            </a:r>
            <a:r>
              <a:rPr lang="en-US" sz="800" dirty="0"/>
              <a:t>-1</a:t>
            </a:r>
          </a:p>
        </p:txBody>
      </p:sp>
      <p:sp>
        <p:nvSpPr>
          <p:cNvPr id="79" name="Google Shape;79;p14"/>
          <p:cNvSpPr txBox="1"/>
          <p:nvPr/>
        </p:nvSpPr>
        <p:spPr>
          <a:xfrm>
            <a:off x="250000" y="1310950"/>
            <a:ext cx="3635700" cy="2294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AList&lt;E&gt; implements List&lt;E&gt;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800" i="1"/>
              <a:t>... code from other side ...</a:t>
            </a:r>
            <a:endParaRPr sz="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E get(int index)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// TODO: Check for out-of-bounds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return this.elements[index];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85700" y="1310950"/>
            <a:ext cx="3635700" cy="50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static org.junit.Assert.assertEquals;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import org.junit.Test;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public class TestList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@Test(expected = IndexOutOfBoundsException.class)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public void testNegativeIndex()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List&lt;String&gt; slist = new AList&lt;String&gt;();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slist.add("banana");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slist.get(-1);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// more tests for index out of bounds here!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69850" y="3605200"/>
            <a:ext cx="36159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Design principle: at the start of CSE12 we will mostly be writing code to </a:t>
            </a:r>
            <a:r>
              <a:rPr lang="en" sz="1000" b="1"/>
              <a:t>throw an informative exception</a:t>
            </a:r>
            <a:r>
              <a:rPr lang="en" sz="1000"/>
              <a:t> and </a:t>
            </a:r>
            <a:r>
              <a:rPr lang="en" sz="1000" b="1"/>
              <a:t>test for it</a:t>
            </a:r>
            <a:r>
              <a:rPr lang="en" sz="1000"/>
              <a:t> more than trying to </a:t>
            </a:r>
            <a:r>
              <a:rPr lang="en" sz="1000" b="1"/>
              <a:t>catch and handle exceptions</a:t>
            </a:r>
            <a:r>
              <a:rPr lang="en" sz="1000"/>
              <a:t>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the program is going wrong, it should probably stop before it can do any harm, and tell the user what happened. Catching errors and continuing is a whole-system design concern that shouldn't be handled by a data structure.</a:t>
            </a:r>
            <a:endParaRPr sz="1000"/>
          </a:p>
        </p:txBody>
      </p:sp>
      <p:sp>
        <p:nvSpPr>
          <p:cNvPr id="82" name="Google Shape;82;p14"/>
          <p:cNvSpPr/>
          <p:nvPr/>
        </p:nvSpPr>
        <p:spPr>
          <a:xfrm>
            <a:off x="269850" y="500125"/>
            <a:ext cx="7251600" cy="70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 b="1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IndexOutOfBoundsException</a:t>
            </a:r>
            <a:br>
              <a:rPr lang="en" sz="105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353833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</a:t>
            </a:r>
            <a:r>
              <a:rPr lang="en" sz="1050" u="sng">
                <a:solidFill>
                  <a:srgbClr val="4A678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RuntimeException</a:t>
            </a:r>
            <a:endParaRPr sz="1050" u="sng">
              <a:solidFill>
                <a:srgbClr val="4A678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  <a:hlinkClick r:id="rId4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050">
                <a:solidFill>
                  <a:srgbClr val="474747"/>
                </a:solidFill>
                <a:latin typeface="Georgia"/>
                <a:ea typeface="Georgia"/>
                <a:cs typeface="Georgia"/>
                <a:sym typeface="Georgia"/>
              </a:rPr>
              <a:t>Thrown to indicate that an index of some sort (such as to an array, to a string, or to a vector) is out of range.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938</Words>
  <Application>Microsoft Office PowerPoint</Application>
  <PresentationFormat>Custom</PresentationFormat>
  <Paragraphs>180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 Mono</vt:lpstr>
      <vt:lpstr>Courier New</vt:lpstr>
      <vt:lpstr>Georgia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2</cp:revision>
  <dcterms:modified xsi:type="dcterms:W3CDTF">2020-10-11T19:17:31Z</dcterms:modified>
</cp:coreProperties>
</file>