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Georgia" panose="02040502050405020303" pitchFamily="18" charset="0"/>
      <p:regular r:id="rId5"/>
      <p:bold r:id="rId6"/>
      <p:italic r:id="rId7"/>
      <p:boldItalic r:id="rId8"/>
    </p:embeddedFont>
    <p:embeddedFont>
      <p:font typeface="Roboto Mon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560A4-24D2-4875-BED6-A0F7235DDA78}" v="1" dt="2020-01-16T18:29:13.198"/>
  </p1510:revLst>
</p1510:revInfo>
</file>

<file path=ppt/tableStyles.xml><?xml version="1.0" encoding="utf-8"?>
<a:tblStyleLst xmlns:a="http://schemas.openxmlformats.org/drawingml/2006/main" def="{4E02E4DE-5C24-4440-BECD-AFC8E36A4DCB}">
  <a:tblStyle styleId="{4E02E4DE-5C24-4440-BECD-AFC8E36A4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7" autoAdjust="0"/>
    <p:restoredTop sz="94660"/>
  </p:normalViewPr>
  <p:slideViewPr>
    <p:cSldViewPr snapToGrid="0">
      <p:cViewPr>
        <p:scale>
          <a:sx n="150" d="100"/>
          <a:sy n="150" d="100"/>
        </p:scale>
        <p:origin x="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Miranda" userId="76f68a5a67fd6473" providerId="LiveId" clId="{86B560A4-24D2-4875-BED6-A0F7235DDA78}"/>
    <pc:docChg chg="undo custSel modSld">
      <pc:chgData name="Greg Miranda" userId="76f68a5a67fd6473" providerId="LiveId" clId="{86B560A4-24D2-4875-BED6-A0F7235DDA78}" dt="2020-01-16T18:32:05.186" v="10" actId="14100"/>
      <pc:docMkLst>
        <pc:docMk/>
      </pc:docMkLst>
      <pc:sldChg chg="modSp">
        <pc:chgData name="Greg Miranda" userId="76f68a5a67fd6473" providerId="LiveId" clId="{86B560A4-24D2-4875-BED6-A0F7235DDA78}" dt="2020-01-16T18:32:05.186" v="10" actId="14100"/>
        <pc:sldMkLst>
          <pc:docMk/>
          <pc:sldMk cId="0" sldId="256"/>
        </pc:sldMkLst>
        <pc:spChg chg="mod">
          <ac:chgData name="Greg Miranda" userId="76f68a5a67fd6473" providerId="LiveId" clId="{86B560A4-24D2-4875-BED6-A0F7235DDA78}" dt="2020-01-16T18:29:09.199" v="5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reg Miranda" userId="76f68a5a67fd6473" providerId="LiveId" clId="{86B560A4-24D2-4875-BED6-A0F7235DDA78}" dt="2020-01-16T18:31:55.645" v="7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Greg Miranda" userId="76f68a5a67fd6473" providerId="LiveId" clId="{86B560A4-24D2-4875-BED6-A0F7235DDA78}" dt="2020-01-16T18:32:05.186" v="10" actId="14100"/>
          <ac:spMkLst>
            <pc:docMk/>
            <pc:sldMk cId="0" sldId="256"/>
            <ac:spMk id="57" creationId="{00000000-0000-0000-0000-000000000000}"/>
          </ac:spMkLst>
        </pc:spChg>
        <pc:spChg chg="mod">
          <ac:chgData name="Greg Miranda" userId="76f68a5a67fd6473" providerId="LiveId" clId="{86B560A4-24D2-4875-BED6-A0F7235DDA78}" dt="2020-01-16T18:32:00.088" v="9" actId="14100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Greg Miranda" userId="76f68a5a67fd6473" providerId="LiveId" clId="{86B560A4-24D2-4875-BED6-A0F7235DDA78}" dt="2020-01-16T18:29:13.198" v="6"/>
        <pc:sldMkLst>
          <pc:docMk/>
          <pc:sldMk cId="0" sldId="257"/>
        </pc:sldMkLst>
        <pc:spChg chg="mod">
          <ac:chgData name="Greg Miranda" userId="76f68a5a67fd6473" providerId="LiveId" clId="{86B560A4-24D2-4875-BED6-A0F7235DDA78}" dt="2020-01-16T18:29:13.198" v="6"/>
          <ac:spMkLst>
            <pc:docMk/>
            <pc:sldMk cId="0" sldId="257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1/docs/api/java.base/java/util/ArrayList.html#set(int,E)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oracle.com/en/java/javase/11/docs/api/java.base/java/util/ArrayList.html#size(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en/java/javase/11/docs/api/java.base/java/util/ArrayList.html#remove(int)" TargetMode="External"/><Relationship Id="rId5" Type="http://schemas.openxmlformats.org/officeDocument/2006/relationships/hyperlink" Target="https://docs.oracle.com/en/java/javase/11/docs/api/java.base/java/util/ArrayList.html" TargetMode="External"/><Relationship Id="rId10" Type="http://schemas.openxmlformats.org/officeDocument/2006/relationships/hyperlink" Target="https://docs.oracle.com/en/java/javase/11/docs/api/java.base/java/lang/Object.html" TargetMode="External"/><Relationship Id="rId4" Type="http://schemas.openxmlformats.org/officeDocument/2006/relationships/hyperlink" Target="https://docs.oracle.com/en/java/javase/11/docs/api/java.base/java/util/ArrayList.html#add(int,E)" TargetMode="External"/><Relationship Id="rId9" Type="http://schemas.openxmlformats.org/officeDocument/2006/relationships/hyperlink" Target="https://docs.oracle.com/en/java/javase/11/docs/api/java.base/java/util/ArrayList.html#indexOf(java.lang.Objec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CSE12F20-Oct16-1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402400" y="4557150"/>
            <a:ext cx="3548400" cy="523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6500" y="429100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</a:t>
            </a:r>
            <a:r>
              <a:rPr lang="en" sz="1000" b="1"/>
              <a:t>stack</a:t>
            </a:r>
            <a:r>
              <a:rPr lang="en" sz="1000"/>
              <a:t> has two operations, </a:t>
            </a:r>
            <a:r>
              <a:rPr lang="en" sz="1000" b="1"/>
              <a:t>push</a:t>
            </a:r>
            <a:r>
              <a:rPr lang="en" sz="1000"/>
              <a:t> and </a:t>
            </a:r>
            <a:r>
              <a:rPr lang="en" sz="1000" b="1"/>
              <a:t>pop</a:t>
            </a:r>
            <a:r>
              <a:rPr lang="en" sz="1000"/>
              <a:t>. Pushing adds an element to the </a:t>
            </a:r>
            <a:r>
              <a:rPr lang="en" sz="1000" b="1"/>
              <a:t>top</a:t>
            </a:r>
            <a:r>
              <a:rPr lang="en" sz="1000"/>
              <a:t> of the stack, and </a:t>
            </a:r>
            <a:r>
              <a:rPr lang="en" sz="1000" b="1"/>
              <a:t>pop</a:t>
            </a:r>
            <a:r>
              <a:rPr lang="en" sz="1000"/>
              <a:t> removes the </a:t>
            </a:r>
            <a:r>
              <a:rPr lang="en" sz="1000" b="1"/>
              <a:t>top</a:t>
            </a:r>
            <a:r>
              <a:rPr lang="en" sz="1000"/>
              <a:t> element and returns it.</a:t>
            </a:r>
            <a:endParaRPr sz="1000"/>
          </a:p>
        </p:txBody>
      </p:sp>
      <p:sp>
        <p:nvSpPr>
          <p:cNvPr id="57" name="Google Shape;57;p13"/>
          <p:cNvSpPr txBox="1"/>
          <p:nvPr/>
        </p:nvSpPr>
        <p:spPr>
          <a:xfrm>
            <a:off x="3950800" y="4557150"/>
            <a:ext cx="3548400" cy="523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Queue&lt;E&gt;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enqueue(E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dequeue();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ALQueue&lt;E&gt; implements Queue&lt;E&gt;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64200" y="429100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 </a:t>
            </a:r>
            <a:r>
              <a:rPr lang="en" sz="1000" b="1" dirty="0"/>
              <a:t>queue</a:t>
            </a:r>
            <a:r>
              <a:rPr lang="en" sz="1000" dirty="0"/>
              <a:t> has two operations, </a:t>
            </a:r>
            <a:r>
              <a:rPr lang="en" sz="1000" b="1" dirty="0"/>
              <a:t>enqueue</a:t>
            </a:r>
            <a:r>
              <a:rPr lang="en" sz="1000" dirty="0"/>
              <a:t> and </a:t>
            </a:r>
            <a:r>
              <a:rPr lang="en" sz="1000" b="1" dirty="0"/>
              <a:t>dequeue</a:t>
            </a:r>
            <a:r>
              <a:rPr lang="en" sz="1000" dirty="0"/>
              <a:t>. Enquing adds an element to the </a:t>
            </a:r>
            <a:r>
              <a:rPr lang="en" sz="1000" b="1" dirty="0"/>
              <a:t>back</a:t>
            </a:r>
            <a:r>
              <a:rPr lang="en" sz="1000" dirty="0"/>
              <a:t> of the queue, and </a:t>
            </a:r>
            <a:r>
              <a:rPr lang="en" sz="1000" b="1" dirty="0"/>
              <a:t>dequeue </a:t>
            </a:r>
            <a:r>
              <a:rPr lang="en" sz="1000" dirty="0"/>
              <a:t>removes the </a:t>
            </a:r>
            <a:r>
              <a:rPr lang="en" sz="1000" b="1" dirty="0"/>
              <a:t>front</a:t>
            </a:r>
            <a:r>
              <a:rPr lang="en" sz="1000" dirty="0"/>
              <a:t> element and returns it.</a:t>
            </a:r>
            <a:endParaRPr sz="10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4000900" y="1178000"/>
            <a:ext cx="32268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Queue&lt;Integer&gt; q = new ALQueue&lt;&gt;();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q.enqueue(4);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q.enqueue(10);</a:t>
            </a: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q.enqueue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(13);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Integer i = q.dequeue();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q.enqueue(5);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Integer i2 = q.dequeue();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What number is stored in i?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A: 4	B: 10	C: 13	D: 5	E: Something else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What number is stored in i2?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A: 4	B: 10	C: 13	D: 5	E: Something else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What is the contents of the queue? (starting at the </a:t>
            </a:r>
            <a:r>
              <a:rPr lang="en" sz="800" b="1" dirty="0"/>
              <a:t>front</a:t>
            </a:r>
            <a:r>
              <a:rPr lang="en" sz="800" dirty="0"/>
              <a:t>)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A. 4, 10, 13, 5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B. 10, 13, 5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C. 5, 10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D. 13, 5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E. other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402400" y="1200725"/>
            <a:ext cx="32268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Integer i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= s.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What number is stored in i?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A: 4	B: 10	C: 13	D: 5	E: Something else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What number is stored in i2?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A: 4	B: 10	C: 13	D: 5	E: Something else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What is the contents of the stack? (starting at the </a:t>
            </a:r>
            <a:r>
              <a:rPr lang="en" sz="800" b="1" dirty="0"/>
              <a:t>top</a:t>
            </a:r>
            <a:r>
              <a:rPr lang="en" sz="800" dirty="0"/>
              <a:t>)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A. 5, 13, 10, 4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B. 10, 4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C. 5, 13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D. 13, 10, 4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E. other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Oct16</a:t>
            </a:r>
            <a:r>
              <a:rPr lang="en-US" sz="800" dirty="0"/>
              <a:t>-1</a:t>
            </a:r>
          </a:p>
          <a:p>
            <a:pPr lvl="0"/>
            <a:endParaRPr lang="en-US" sz="8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3196000" y="33009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Put starting square on task list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 each of square's unseen neighbors (S, W, N, 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5" y="3063175"/>
            <a:ext cx="2984874" cy="3046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4"/>
          <p:cNvGraphicFramePr/>
          <p:nvPr/>
        </p:nvGraphicFramePr>
        <p:xfrm>
          <a:off x="397388" y="812275"/>
          <a:ext cx="7173000" cy="1947926"/>
        </p:xfrm>
        <a:graphic>
          <a:graphicData uri="http://schemas.openxmlformats.org/drawingml/2006/table">
            <a:tbl>
              <a:tblPr>
                <a:noFill/>
                <a:tableStyleId>{4E02E4DE-5C24-4440-BECD-AFC8E36A4DCB}</a:tableStyleId>
              </a:tblPr>
              <a:tblGrid>
                <a:gridCol w="95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050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0" marR="91425" marT="76200" marB="2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add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​(int index, </a:t>
                      </a: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E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element)</a:t>
                      </a:r>
                      <a:endParaRPr sz="1050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6675" marR="28575" marT="76200" marB="2857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0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Inserts the specified element at the specified position.</a:t>
                      </a:r>
                      <a:endParaRPr sz="10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0" marR="91425" marT="76200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E</a:t>
                      </a:r>
                      <a:endParaRPr sz="1050" b="1" u="sng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hlinkClick r:id="rId5"/>
                      </a:endParaRPr>
                    </a:p>
                  </a:txBody>
                  <a:tcPr marL="95250" marR="91425" marT="76200" marB="2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remove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​(int index)</a:t>
                      </a:r>
                      <a:endParaRPr sz="1050" b="1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6675" marR="28575" marT="76200" marB="2857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0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Removes the element at the specified position in this list.</a:t>
                      </a:r>
                      <a:endParaRPr sz="10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0" marR="91425" marT="76200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050" b="1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0" marR="91425" marT="76200" marB="2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size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b="1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6675" marR="28575" marT="76200" marB="2857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0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number of elements in this list.</a:t>
                      </a:r>
                      <a:endParaRPr sz="10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0" marR="91425" marT="76200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E</a:t>
                      </a:r>
                      <a:endParaRPr sz="1050" b="1" u="sng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hlinkClick r:id="rId5"/>
                      </a:endParaRPr>
                    </a:p>
                  </a:txBody>
                  <a:tcPr marL="95250" marR="91425" marT="76200" marB="2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set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​(int index, </a:t>
                      </a: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E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element)</a:t>
                      </a:r>
                      <a:endParaRPr sz="1050" b="1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6675" marR="28575" marT="76200" marB="2857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0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Replaces the element at the specified position in this list with the specified element.</a:t>
                      </a:r>
                      <a:endParaRPr sz="10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0" marR="91425" marT="76200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050" b="1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0" marR="91425" marT="76200" marB="2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indexOf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</a:t>
                      </a: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Object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o)</a:t>
                      </a:r>
                      <a:endParaRPr sz="1050" b="1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6675" marR="28575" marT="76200" marB="2857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0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index of the first occurrence of the specified element in this list, or -1 if this list does not contain the element.</a:t>
                      </a:r>
                      <a:endParaRPr sz="10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0" marR="91425" marT="76200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397400" y="380275"/>
            <a:ext cx="207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50" b="1">
                <a:solidFill>
                  <a:srgbClr val="2C4557"/>
                </a:solidFill>
              </a:rPr>
              <a:t>Class ArrayList&lt;E&gt;</a:t>
            </a:r>
            <a:endParaRPr sz="1350" b="1">
              <a:solidFill>
                <a:srgbClr val="2C4557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96013" y="65073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Put starting square on task list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 each of square's unseen neighbors (S, W, N, 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88" y="6345775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261825" y="9652500"/>
            <a:ext cx="3399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Maze images &amp; pseudocode from Christine Alvarado and Cynthia Lee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716</Words>
  <Application>Microsoft Office PowerPoint</Application>
  <PresentationFormat>Custom</PresentationFormat>
  <Paragraphs>177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Roboto Mono</vt:lpstr>
      <vt:lpstr>Courier New</vt:lpstr>
      <vt:lpstr>Georgia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10</cp:revision>
  <dcterms:modified xsi:type="dcterms:W3CDTF">2020-10-13T22:31:34Z</dcterms:modified>
</cp:coreProperties>
</file>