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BAE5B9-511F-4D91-BF9E-141DEF5F4DC5}">
  <a:tblStyle styleId="{8FBAE5B9-511F-4D91-BF9E-141DEF5F4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4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6675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CSE12F20-Oct20-1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326200" y="1215375"/>
            <a:ext cx="3264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f(n) is </a:t>
            </a:r>
            <a:r>
              <a:rPr lang="en" sz="1000" b="1">
                <a:solidFill>
                  <a:schemeClr val="dk1"/>
                </a:solidFill>
              </a:rPr>
              <a:t>O</a:t>
            </a:r>
            <a:r>
              <a:rPr lang="en" sz="1000">
                <a:solidFill>
                  <a:schemeClr val="dk1"/>
                </a:solidFill>
              </a:rPr>
              <a:t>(g(n)), if there are positive constants c and n</a:t>
            </a:r>
            <a:r>
              <a:rPr lang="en" sz="1000" baseline="-25000">
                <a:solidFill>
                  <a:schemeClr val="dk1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 such that f(n) ≤ c * g(n) for all n ≥ n</a:t>
            </a:r>
            <a:r>
              <a:rPr lang="en" sz="1000" baseline="-25000">
                <a:solidFill>
                  <a:schemeClr val="dk1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.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6200" y="1860888"/>
            <a:ext cx="3264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f(n) is </a:t>
            </a:r>
            <a:r>
              <a:rPr lang="en" sz="1000" b="1">
                <a:solidFill>
                  <a:schemeClr val="dk1"/>
                </a:solidFill>
              </a:rPr>
              <a:t>Ω</a:t>
            </a:r>
            <a:r>
              <a:rPr lang="en" sz="1000">
                <a:solidFill>
                  <a:schemeClr val="dk1"/>
                </a:solidFill>
              </a:rPr>
              <a:t>(g(n)), if there are positive constants c and n</a:t>
            </a:r>
            <a:r>
              <a:rPr lang="en" sz="1000" baseline="-25000">
                <a:solidFill>
                  <a:schemeClr val="dk1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 such that f(n) ≥ c g(n) for all n ≥ n</a:t>
            </a:r>
            <a:r>
              <a:rPr lang="en" sz="1000" baseline="-25000">
                <a:solidFill>
                  <a:schemeClr val="dk1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350" y="841588"/>
            <a:ext cx="28670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26200" y="2441724"/>
            <a:ext cx="3264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f(n) is </a:t>
            </a:r>
            <a:r>
              <a:rPr lang="en" sz="1000" b="1">
                <a:solidFill>
                  <a:schemeClr val="dk1"/>
                </a:solidFill>
              </a:rPr>
              <a:t>θ</a:t>
            </a:r>
            <a:r>
              <a:rPr lang="en" sz="1000">
                <a:solidFill>
                  <a:schemeClr val="dk1"/>
                </a:solidFill>
              </a:rPr>
              <a:t>(g(n)) if f(n) is </a:t>
            </a:r>
            <a:r>
              <a:rPr lang="en" sz="1000" b="1">
                <a:solidFill>
                  <a:schemeClr val="dk1"/>
                </a:solidFill>
              </a:rPr>
              <a:t>O</a:t>
            </a:r>
            <a:r>
              <a:rPr lang="en" sz="1000">
                <a:solidFill>
                  <a:schemeClr val="dk1"/>
                </a:solidFill>
              </a:rPr>
              <a:t>(g(n)) </a:t>
            </a:r>
            <a:r>
              <a:rPr lang="en" sz="1000" b="1">
                <a:solidFill>
                  <a:schemeClr val="dk1"/>
                </a:solidFill>
              </a:rPr>
              <a:t>and</a:t>
            </a:r>
            <a:r>
              <a:rPr lang="en" sz="1000">
                <a:solidFill>
                  <a:schemeClr val="dk1"/>
                </a:solidFill>
              </a:rPr>
              <a:t> f(n) is </a:t>
            </a:r>
            <a:r>
              <a:rPr lang="en" sz="1000" b="1">
                <a:solidFill>
                  <a:schemeClr val="dk1"/>
                </a:solidFill>
              </a:rPr>
              <a:t>Ω</a:t>
            </a:r>
            <a:r>
              <a:rPr lang="en" sz="1000">
                <a:solidFill>
                  <a:schemeClr val="dk1"/>
                </a:solidFill>
              </a:rPr>
              <a:t>(g(n)).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Oct20</a:t>
            </a:r>
            <a:r>
              <a:rPr lang="en-US" sz="800" dirty="0">
                <a:solidFill>
                  <a:schemeClr val="dk1"/>
                </a:solidFill>
              </a:rPr>
              <a:t>-2</a:t>
            </a:r>
            <a:endParaRPr lang="en-US" sz="800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26200" y="8085675"/>
            <a:ext cx="3566700" cy="135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static boolean isSorted2(int[] arr)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j = i + 1; j &lt; arr.length; j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if(arr[i] &gt; arr[j]) { return false;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true;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6200" y="6881750"/>
            <a:ext cx="3566700" cy="120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static boolean isSorted1(int[] arr)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for(int i = 0; i &lt; arr.length - 1;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if(arr[i] &gt; arr[i + 1]) { return false;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true;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326200" y="4327825"/>
          <a:ext cx="3566675" cy="1203925"/>
        </p:xfrm>
        <a:graphic>
          <a:graphicData uri="http://schemas.openxmlformats.org/drawingml/2006/table">
            <a:tbl>
              <a:tblPr>
                <a:noFill/>
                <a:tableStyleId>{8FBAE5B9-511F-4D91-BF9E-141DEF5F4DC5}</a:tableStyleId>
              </a:tblPr>
              <a:tblGrid>
                <a:gridCol w="35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find1( String[] theList, String toFind ) {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( int i = 0; i &lt; theList.length; i += 1 ) {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if ( theList[i].equals( toFind )) {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return true;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return false;   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14"/>
          <p:cNvGraphicFramePr/>
          <p:nvPr/>
        </p:nvGraphicFramePr>
        <p:xfrm>
          <a:off x="326200" y="5531750"/>
          <a:ext cx="3566675" cy="1350000"/>
        </p:xfrm>
        <a:graphic>
          <a:graphicData uri="http://schemas.openxmlformats.org/drawingml/2006/table">
            <a:tbl>
              <a:tblPr>
                <a:noFill/>
                <a:tableStyleId>{8FBAE5B9-511F-4D91-BF9E-141DEF5F4DC5}</a:tableStyleId>
              </a:tblPr>
              <a:tblGrid>
                <a:gridCol w="35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find2( String[] theList, String toFind ) {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boolean found = false;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( int i = 0; i &lt; theList.length; i += 1 ) {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if ( theList[i].equals( toFind )) {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found = true;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return found;   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Custom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Roboto Mono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2020-10-20T01:04:04Z</dcterms:modified>
</cp:coreProperties>
</file>