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7772400" cy="10058400"/>
  <p:notesSz cx="6858000" cy="9144000"/>
  <p:embeddedFontLst>
    <p:embeddedFont>
      <p:font typeface="Roboto Mono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0F2C45C-7451-4BA6-BB56-AFE00A55D75D}">
  <a:tblStyle styleId="{00F2C45C-7451-4BA6-BB56-AFE00A55D75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345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04480" y="685800"/>
            <a:ext cx="2649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05025" y="685800"/>
            <a:ext cx="264953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4d361d1320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05025" y="685800"/>
            <a:ext cx="264953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4d361d1320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64952" y="1456058"/>
            <a:ext cx="7242600" cy="4014000"/>
          </a:xfrm>
          <a:prstGeom prst="rect">
            <a:avLst/>
          </a:prstGeom>
        </p:spPr>
        <p:txBody>
          <a:bodyPr spcFirstLastPara="1" wrap="square" lIns="96675" tIns="96675" rIns="96675" bIns="9667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64945" y="5542289"/>
            <a:ext cx="7242600" cy="15501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264945" y="2163089"/>
            <a:ext cx="7242600" cy="3839700"/>
          </a:xfrm>
          <a:prstGeom prst="rect">
            <a:avLst/>
          </a:prstGeom>
        </p:spPr>
        <p:txBody>
          <a:bodyPr spcFirstLastPara="1" wrap="square" lIns="96675" tIns="96675" rIns="96675" bIns="9667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264945" y="6164351"/>
            <a:ext cx="7242600" cy="25437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marL="457200" lvl="0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23850" algn="ctr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ctr">
              <a:spcBef>
                <a:spcPts val="17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ctr">
              <a:spcBef>
                <a:spcPts val="17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ctr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ctr">
              <a:spcBef>
                <a:spcPts val="17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ctr">
              <a:spcBef>
                <a:spcPts val="17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ctr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ctr">
              <a:spcBef>
                <a:spcPts val="1700"/>
              </a:spcBef>
              <a:spcAft>
                <a:spcPts val="17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264945" y="4206107"/>
            <a:ext cx="7242600" cy="16461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23850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17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17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17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17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1700"/>
              </a:spcBef>
              <a:spcAft>
                <a:spcPts val="17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264945" y="2253729"/>
            <a:ext cx="3399900" cy="66810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>
              <a:spcBef>
                <a:spcPts val="17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>
              <a:spcBef>
                <a:spcPts val="17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>
              <a:spcBef>
                <a:spcPts val="17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>
              <a:spcBef>
                <a:spcPts val="17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>
              <a:spcBef>
                <a:spcPts val="1700"/>
              </a:spcBef>
              <a:spcAft>
                <a:spcPts val="17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107540" y="2253729"/>
            <a:ext cx="3399900" cy="66810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>
              <a:spcBef>
                <a:spcPts val="17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>
              <a:spcBef>
                <a:spcPts val="17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>
              <a:spcBef>
                <a:spcPts val="17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>
              <a:spcBef>
                <a:spcPts val="17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>
              <a:spcBef>
                <a:spcPts val="1700"/>
              </a:spcBef>
              <a:spcAft>
                <a:spcPts val="17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264945" y="1086507"/>
            <a:ext cx="2386800" cy="1477800"/>
          </a:xfrm>
          <a:prstGeom prst="rect">
            <a:avLst/>
          </a:prstGeom>
        </p:spPr>
        <p:txBody>
          <a:bodyPr spcFirstLastPara="1" wrap="square" lIns="96675" tIns="96675" rIns="96675" bIns="9667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264945" y="2717440"/>
            <a:ext cx="2386800" cy="62175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914400" lvl="1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>
              <a:spcBef>
                <a:spcPts val="17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>
              <a:spcBef>
                <a:spcPts val="17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>
              <a:spcBef>
                <a:spcPts val="17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>
              <a:spcBef>
                <a:spcPts val="17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>
              <a:spcBef>
                <a:spcPts val="1700"/>
              </a:spcBef>
              <a:spcAft>
                <a:spcPts val="17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16713" y="880293"/>
            <a:ext cx="5412600" cy="799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1pPr>
            <a:lvl2pPr lvl="1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2pPr>
            <a:lvl3pPr lvl="2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3pPr>
            <a:lvl4pPr lvl="3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4pPr>
            <a:lvl5pPr lvl="4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5pPr>
            <a:lvl6pPr lvl="5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6pPr>
            <a:lvl7pPr lvl="6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7pPr>
            <a:lvl8pPr lvl="7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8pPr>
            <a:lvl9pPr lvl="8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3886200" y="-244"/>
            <a:ext cx="3886200" cy="1005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6675" tIns="96675" rIns="96675" bIns="966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25675" y="2411542"/>
            <a:ext cx="3438300" cy="2898600"/>
          </a:xfrm>
          <a:prstGeom prst="rect">
            <a:avLst/>
          </a:prstGeom>
        </p:spPr>
        <p:txBody>
          <a:bodyPr spcFirstLastPara="1" wrap="square" lIns="96675" tIns="96675" rIns="96675" bIns="9667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25675" y="5481569"/>
            <a:ext cx="3438300" cy="24153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198575" y="1415969"/>
            <a:ext cx="3261600" cy="72261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23850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17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17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17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17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1700"/>
              </a:spcBef>
              <a:spcAft>
                <a:spcPts val="17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264945" y="8273124"/>
            <a:ext cx="5099100" cy="11832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75" tIns="96675" rIns="96675" bIns="966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75" tIns="96675" rIns="96675" bIns="96675" anchor="t" anchorCtr="0">
            <a:noAutofit/>
          </a:bodyPr>
          <a:lstStyle>
            <a:lvl1pPr marL="457200" lvl="0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1pPr>
            <a:lvl2pPr marL="914400" lvl="1" indent="-32385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  <a:defRPr sz="1500">
                <a:solidFill>
                  <a:schemeClr val="dk2"/>
                </a:solidFill>
              </a:defRPr>
            </a:lvl2pPr>
            <a:lvl3pPr marL="1371600" lvl="2" indent="-32385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500"/>
              <a:buChar char="■"/>
              <a:defRPr sz="1500">
                <a:solidFill>
                  <a:schemeClr val="dk2"/>
                </a:solidFill>
              </a:defRPr>
            </a:lvl3pPr>
            <a:lvl4pPr marL="1828800" lvl="3" indent="-32385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  <a:defRPr sz="1500">
                <a:solidFill>
                  <a:schemeClr val="dk2"/>
                </a:solidFill>
              </a:defRPr>
            </a:lvl4pPr>
            <a:lvl5pPr marL="2286000" lvl="4" indent="-32385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  <a:defRPr sz="1500">
                <a:solidFill>
                  <a:schemeClr val="dk2"/>
                </a:solidFill>
              </a:defRPr>
            </a:lvl5pPr>
            <a:lvl6pPr marL="2743200" lvl="5" indent="-32385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500"/>
              <a:buChar char="■"/>
              <a:defRPr sz="1500">
                <a:solidFill>
                  <a:schemeClr val="dk2"/>
                </a:solidFill>
              </a:defRPr>
            </a:lvl6pPr>
            <a:lvl7pPr marL="3200400" lvl="6" indent="-32385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  <a:defRPr sz="1500">
                <a:solidFill>
                  <a:schemeClr val="dk2"/>
                </a:solidFill>
              </a:defRPr>
            </a:lvl7pPr>
            <a:lvl8pPr marL="3657600" lvl="7" indent="-32385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  <a:defRPr sz="1500">
                <a:solidFill>
                  <a:schemeClr val="dk2"/>
                </a:solidFill>
              </a:defRPr>
            </a:lvl8pPr>
            <a:lvl9pPr marL="4114800" lvl="8" indent="-323850">
              <a:lnSpc>
                <a:spcPct val="115000"/>
              </a:lnSpc>
              <a:spcBef>
                <a:spcPts val="1700"/>
              </a:spcBef>
              <a:spcAft>
                <a:spcPts val="1700"/>
              </a:spcAft>
              <a:buClr>
                <a:schemeClr val="dk2"/>
              </a:buClr>
              <a:buSzPts val="1500"/>
              <a:buChar char="■"/>
              <a:defRPr sz="1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75" tIns="96675" rIns="96675" bIns="96675" anchor="ctr" anchorCtr="0">
            <a:noAutofit/>
          </a:bodyPr>
          <a:lstStyle>
            <a:lvl1pPr lvl="0" algn="r">
              <a:buNone/>
              <a:defRPr sz="1100">
                <a:solidFill>
                  <a:schemeClr val="dk2"/>
                </a:solidFill>
              </a:defRPr>
            </a:lvl1pPr>
            <a:lvl2pPr lvl="1" algn="r">
              <a:buNone/>
              <a:defRPr sz="1100">
                <a:solidFill>
                  <a:schemeClr val="dk2"/>
                </a:solidFill>
              </a:defRPr>
            </a:lvl2pPr>
            <a:lvl3pPr lvl="2" algn="r">
              <a:buNone/>
              <a:defRPr sz="1100">
                <a:solidFill>
                  <a:schemeClr val="dk2"/>
                </a:solidFill>
              </a:defRPr>
            </a:lvl3pPr>
            <a:lvl4pPr lvl="3" algn="r">
              <a:buNone/>
              <a:defRPr sz="1100">
                <a:solidFill>
                  <a:schemeClr val="dk2"/>
                </a:solidFill>
              </a:defRPr>
            </a:lvl4pPr>
            <a:lvl5pPr lvl="4" algn="r">
              <a:buNone/>
              <a:defRPr sz="1100">
                <a:solidFill>
                  <a:schemeClr val="dk2"/>
                </a:solidFill>
              </a:defRPr>
            </a:lvl5pPr>
            <a:lvl6pPr lvl="5" algn="r">
              <a:buNone/>
              <a:defRPr sz="1100">
                <a:solidFill>
                  <a:schemeClr val="dk2"/>
                </a:solidFill>
              </a:defRPr>
            </a:lvl6pPr>
            <a:lvl7pPr lvl="6" algn="r">
              <a:buNone/>
              <a:defRPr sz="1100">
                <a:solidFill>
                  <a:schemeClr val="dk2"/>
                </a:solidFill>
              </a:defRPr>
            </a:lvl7pPr>
            <a:lvl8pPr lvl="7" algn="r">
              <a:buNone/>
              <a:defRPr sz="1100">
                <a:solidFill>
                  <a:schemeClr val="dk2"/>
                </a:solidFill>
              </a:defRPr>
            </a:lvl8pPr>
            <a:lvl9pPr lvl="8" algn="r">
              <a:buNone/>
              <a:defRPr sz="11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26200" y="200125"/>
            <a:ext cx="18690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 err="1">
                <a:solidFill>
                  <a:schemeClr val="dk1"/>
                </a:solidFill>
              </a:rPr>
              <a:t>CSE12F20</a:t>
            </a:r>
            <a:r>
              <a:rPr lang="en-US" sz="800" dirty="0">
                <a:solidFill>
                  <a:schemeClr val="dk1"/>
                </a:solidFill>
              </a:rPr>
              <a:t>-</a:t>
            </a:r>
            <a:r>
              <a:rPr lang="en-US" sz="800" dirty="0" err="1">
                <a:solidFill>
                  <a:schemeClr val="dk1"/>
                </a:solidFill>
              </a:rPr>
              <a:t>Nov13</a:t>
            </a:r>
            <a:r>
              <a:rPr lang="en-US" sz="800" dirty="0">
                <a:solidFill>
                  <a:schemeClr val="dk1"/>
                </a:solidFill>
              </a:rPr>
              <a:t>-1</a:t>
            </a:r>
          </a:p>
        </p:txBody>
      </p:sp>
      <p:sp>
        <p:nvSpPr>
          <p:cNvPr id="55" name="Google Shape;55;p13"/>
          <p:cNvSpPr txBox="1"/>
          <p:nvPr/>
        </p:nvSpPr>
        <p:spPr>
          <a:xfrm>
            <a:off x="3583300" y="598225"/>
            <a:ext cx="4023000" cy="6279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A HashTable&lt;Key, Value&gt; using Linear Probing has: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279400" algn="l" rtl="0">
              <a:spcBef>
                <a:spcPts val="0"/>
              </a:spcBef>
              <a:spcAft>
                <a:spcPts val="0"/>
              </a:spcAft>
              <a:buSzPts val="800"/>
              <a:buFont typeface="Roboto Mono"/>
              <a:buChar char="●"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size: an int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279400" algn="l" rtl="0">
              <a:spcBef>
                <a:spcPts val="0"/>
              </a:spcBef>
              <a:spcAft>
                <a:spcPts val="0"/>
              </a:spcAft>
              <a:buSzPts val="800"/>
              <a:buFont typeface="Roboto Mono"/>
              <a:buChar char="●"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buckets: an array of Entries (not of lists of Entries!)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279400" algn="l" rtl="0">
              <a:spcBef>
                <a:spcPts val="0"/>
              </a:spcBef>
              <a:spcAft>
                <a:spcPts val="0"/>
              </a:spcAft>
              <a:buSzPts val="800"/>
              <a:buFont typeface="Roboto Mono"/>
              <a:buChar char="●"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hash: a hash function for the Key type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An Entry is a single {key: value} pair.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void set(key, value):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if loadFactor &gt; 0.67: expandCapacity()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hashed = hash(key)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index = hashed % array length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while this.buckets[index] != null: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b = this.buckets[index]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if b.key.equals(key):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  b.value = value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  return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index += 1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// key not in table, add it at first index containing null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this.buckets[index] = {key: value}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Value get(key):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hashed = hash(key)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index = hashed % this.buckets.length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while this.buckets[index] != null: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b = this.buckets[index]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if b.key.equals(key): return b.value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index += 1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// haven't found the key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return null/throw exception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void expandCapacity():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newEntries = new Entry[this.buckets.length * 2];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oldEntries = this.buckets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this.buckets = newEntries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this.size = 0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for each entry {k:v} in oldEntries: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this.set(k, v)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graphicFrame>
        <p:nvGraphicFramePr>
          <p:cNvPr id="56" name="Google Shape;56;p13"/>
          <p:cNvGraphicFramePr/>
          <p:nvPr/>
        </p:nvGraphicFramePr>
        <p:xfrm>
          <a:off x="326200" y="638350"/>
          <a:ext cx="1278600" cy="1539200"/>
        </p:xfrm>
        <a:graphic>
          <a:graphicData uri="http://schemas.openxmlformats.org/drawingml/2006/table">
            <a:tbl>
              <a:tblPr>
                <a:noFill/>
                <a:tableStyleId>{00F2C45C-7451-4BA6-BB56-AFE00A55D75D}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5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7" name="Google Shape;57;p13"/>
          <p:cNvSpPr txBox="1"/>
          <p:nvPr/>
        </p:nvSpPr>
        <p:spPr>
          <a:xfrm>
            <a:off x="326200" y="2315775"/>
            <a:ext cx="3257100" cy="4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Example: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Start buckets array with size 4, containing null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ASCII code as hash function ("a" = 97)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set("b", 70) # note 98 % 4 is 2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set("f", 90)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set("f", 100)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How many elements in bucket 1?</a:t>
            </a: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A: 0	B: 1	C: 2	D: 3	E: more than 3</a:t>
            </a: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How many elements in bucket 2?</a:t>
            </a: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</a:rPr>
              <a:t>A: 0	B: 1	C: 2	D: 3	E: more than 3</a:t>
            </a:r>
            <a:endParaRPr sz="8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</a:rPr>
              <a:t>How many elements in bucket </a:t>
            </a:r>
            <a:r>
              <a:rPr lang="en" sz="800"/>
              <a:t>3</a:t>
            </a:r>
            <a:r>
              <a:rPr lang="en" sz="800">
                <a:solidFill>
                  <a:srgbClr val="000000"/>
                </a:solidFill>
              </a:rPr>
              <a:t>?</a:t>
            </a:r>
            <a:endParaRPr sz="8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</a:rPr>
              <a:t>A: 0	B: 1	C: 2	D: 3	E: more than 3</a:t>
            </a:r>
            <a:endParaRPr sz="8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How many entries are checked when doing </a:t>
            </a: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set("f", 100)</a:t>
            </a:r>
            <a:r>
              <a:rPr lang="en" sz="800"/>
              <a:t>?</a:t>
            </a: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</a:rPr>
              <a:t>A: 0	B: 1	C: 2	D: 3	E: more than 3</a:t>
            </a:r>
            <a:endParaRPr sz="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What will the result of </a:t>
            </a: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get("f") </a:t>
            </a:r>
            <a:r>
              <a:rPr lang="en" sz="800"/>
              <a:t>be after this sequence?</a:t>
            </a: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A: 70	B: 90	C: 100	D: null	E: an error</a:t>
            </a: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Example continued...</a:t>
            </a: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set("c", 40)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Which bucket is "c" stored in?</a:t>
            </a: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</a:rPr>
              <a:t>A: 0	B: 1	C: 2	D: 3	E: it  causes an error</a:t>
            </a:r>
            <a:endParaRPr sz="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58" name="Google Shape;58;p13"/>
          <p:cNvCxnSpPr/>
          <p:nvPr/>
        </p:nvCxnSpPr>
        <p:spPr>
          <a:xfrm>
            <a:off x="71225" y="7109275"/>
            <a:ext cx="7608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326200" y="200125"/>
            <a:ext cx="17967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dk1"/>
                </a:solidFill>
              </a:rPr>
              <a:t>CSE12F20-Nov13-2</a:t>
            </a:r>
            <a:endParaRPr sz="800" dirty="0">
              <a:solidFill>
                <a:schemeClr val="dk1"/>
              </a:solidFill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212225" y="500125"/>
            <a:ext cx="3875100" cy="4140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public class AList&lt;E&gt; implements List&lt;E&gt; {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E[] elements;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int size;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@SuppressWarnings("unchecked")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public AList() {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latin typeface="Roboto Mono"/>
                <a:ea typeface="Roboto Mono"/>
                <a:cs typeface="Roboto Mono"/>
                <a:sym typeface="Roboto Mono"/>
              </a:rPr>
              <a:t>    this.elements = (E[])(new Object[2]);</a:t>
            </a:r>
            <a:endParaRPr sz="800" b="1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this.size = 0;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public void add(E s) {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expandCapacity();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this.elements[this.size] = s;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this.size += 1;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@SuppressWarnings("unchecked")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private void expandCapacity() {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int currentCapacity = this.elements.length;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if(this.size &lt; currentCapacity) { return; }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latin typeface="Roboto Mono"/>
                <a:ea typeface="Roboto Mono"/>
                <a:cs typeface="Roboto Mono"/>
                <a:sym typeface="Roboto Mono"/>
              </a:rPr>
              <a:t>    E[] expanded = (E[])(new Object[currentCapacity * 2]);</a:t>
            </a:r>
            <a:endParaRPr sz="800" b="1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for(int i = 0; i &lt; this.size; i += 1) {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latin typeface="Roboto Mono"/>
                <a:ea typeface="Roboto Mono"/>
                <a:cs typeface="Roboto Mono"/>
                <a:sym typeface="Roboto Mono"/>
              </a:rPr>
              <a:t>      expanded[i] = this.elements[i];</a:t>
            </a:r>
            <a:endParaRPr sz="800" b="1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this.elements = expanded;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4087325" y="500125"/>
            <a:ext cx="3685200" cy="5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If we add 6 elements to an empty AList, what is the </a:t>
            </a:r>
            <a:r>
              <a:rPr lang="en" sz="1000" b="1"/>
              <a:t>sum of all the lengths of arrays created in (including constructor and expandCapacity)?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A: 8	B: 10	C: 12	D: 14	E: 16</a:t>
            </a:r>
            <a:endParaRPr sz="1000"/>
          </a:p>
        </p:txBody>
      </p:sp>
      <p:sp>
        <p:nvSpPr>
          <p:cNvPr id="66" name="Google Shape;66;p14"/>
          <p:cNvSpPr txBox="1"/>
          <p:nvPr/>
        </p:nvSpPr>
        <p:spPr>
          <a:xfrm>
            <a:off x="4087325" y="1609825"/>
            <a:ext cx="3685200" cy="7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If we add 6 elements to an empty AList, what is the </a:t>
            </a:r>
            <a:r>
              <a:rPr lang="en" sz="1000" b="1"/>
              <a:t>total number of times an element is copied in expandCapacity?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A: 6	B: 8	C: 10	D: 12	E: 16</a:t>
            </a:r>
            <a:endParaRPr sz="1000"/>
          </a:p>
        </p:txBody>
      </p:sp>
      <p:sp>
        <p:nvSpPr>
          <p:cNvPr id="67" name="Google Shape;67;p14"/>
          <p:cNvSpPr txBox="1"/>
          <p:nvPr/>
        </p:nvSpPr>
        <p:spPr>
          <a:xfrm>
            <a:off x="4087325" y="2572200"/>
            <a:ext cx="3685200" cy="7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If we add 20 elements to an empty AList, </a:t>
            </a:r>
            <a:r>
              <a:rPr lang="en" sz="1000" b="1"/>
              <a:t>how many times is expandCapacity called?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A: 2	B: 3	C: 4	D: 5	E: 6</a:t>
            </a:r>
            <a:endParaRPr sz="1000"/>
          </a:p>
        </p:txBody>
      </p:sp>
      <p:sp>
        <p:nvSpPr>
          <p:cNvPr id="68" name="Google Shape;68;p14"/>
          <p:cNvSpPr txBox="1"/>
          <p:nvPr/>
        </p:nvSpPr>
        <p:spPr>
          <a:xfrm>
            <a:off x="4087325" y="3534575"/>
            <a:ext cx="3685200" cy="6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If we add 20 elements to an empty AList, </a:t>
            </a:r>
            <a:r>
              <a:rPr lang="en" sz="1000" b="1"/>
              <a:t>what is the length of the array created in each of those calls to expandCapacity?</a:t>
            </a:r>
            <a:r>
              <a:rPr lang="en" sz="1000"/>
              <a:t> (open-ended, no multiple-choice)</a:t>
            </a:r>
            <a:endParaRPr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859</Words>
  <Application>Microsoft Office PowerPoint</Application>
  <PresentationFormat>Custom</PresentationFormat>
  <Paragraphs>130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Roboto Mono</vt:lpstr>
      <vt:lpstr>Simple Light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Greg Miranda</cp:lastModifiedBy>
  <cp:revision>1</cp:revision>
  <dcterms:modified xsi:type="dcterms:W3CDTF">2020-11-10T17:35:44Z</dcterms:modified>
</cp:coreProperties>
</file>