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E822A-D8AA-4FAC-84F7-B0B40E6EBE9C}">
  <a:tblStyle styleId="{D92E822A-D8AA-4FAC-84F7-B0B40E6EB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36" d="100"/>
          <a:sy n="236" d="100"/>
        </p:scale>
        <p:origin x="-4827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CSE12F20-Nov18-1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47425" y="566675"/>
            <a:ext cx="3379500" cy="527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Node&lt;K, V&gt;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K key;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 value;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left, right;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BSTMap&lt;K,V&gt;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OrderedDefaultMap&lt;K,V&gt;{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Node&lt;K, V&gt; root;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Comparator&lt;K&gt; comparator;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Node&lt;K, V&gt; set(Node&lt;K, V&gt; node, K key, V value)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(node == null)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new Node&lt;K, V&gt;(key, value, null, null);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comp = this.comparator.compare(node.key, key);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(comp &lt; 0)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node.right = this.set(node.right, key, value);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node;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 else if (comp &gt; 0)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node.left = this.set(node.left, key, value);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node;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 else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node.value = value;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node;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@Override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void set(K key, V value)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(key == null)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throw new IllegalArgumentException();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this.root = this.set(this.root, key, value);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39630" y="7530963"/>
            <a:ext cx="818431" cy="456450"/>
            <a:chOff x="4967700" y="2475925"/>
            <a:chExt cx="587700" cy="456450"/>
          </a:xfrm>
        </p:grpSpPr>
        <p:sp>
          <p:nvSpPr>
            <p:cNvPr id="57" name="Google Shape;57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58;p13"/>
            <p:cNvCxnSpPr>
              <a:stCxn id="57" idx="1"/>
              <a:endCxn id="57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blue: 10</a:t>
              </a:r>
              <a:endParaRPr sz="1200"/>
            </a:p>
          </p:txBody>
        </p:sp>
        <p:cxnSp>
          <p:nvCxnSpPr>
            <p:cNvPr id="60" name="Google Shape;60;p13"/>
            <p:cNvCxnSpPr>
              <a:stCxn id="57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722254" y="8094900"/>
            <a:ext cx="930094" cy="456450"/>
            <a:chOff x="4967700" y="2475925"/>
            <a:chExt cx="587700" cy="456450"/>
          </a:xfrm>
        </p:grpSpPr>
        <p:sp>
          <p:nvSpPr>
            <p:cNvPr id="63" name="Google Shape;63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13"/>
            <p:cNvCxnSpPr>
              <a:stCxn id="63" idx="1"/>
              <a:endCxn id="63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3"/>
            <p:cNvSpPr txBox="1"/>
            <p:nvPr/>
          </p:nvSpPr>
          <p:spPr>
            <a:xfrm>
              <a:off x="4984775" y="2475925"/>
              <a:ext cx="5568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pink: 80</a:t>
              </a:r>
              <a:endParaRPr sz="1200"/>
            </a:p>
          </p:txBody>
        </p:sp>
        <p:cxnSp>
          <p:nvCxnSpPr>
            <p:cNvPr id="66" name="Google Shape;66;p13"/>
            <p:cNvCxnSpPr>
              <a:stCxn id="63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7;p13"/>
            <p:cNvSpPr/>
            <p:nvPr/>
          </p:nvSpPr>
          <p:spPr>
            <a:xfrm>
              <a:off x="508727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370425" y="2808925"/>
              <a:ext cx="65400" cy="654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1314167" y="8724875"/>
            <a:ext cx="930072" cy="456450"/>
            <a:chOff x="4967700" y="2475925"/>
            <a:chExt cx="634775" cy="456450"/>
          </a:xfrm>
        </p:grpSpPr>
        <p:sp>
          <p:nvSpPr>
            <p:cNvPr id="70" name="Google Shape;70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" name="Google Shape;71;p13"/>
            <p:cNvCxnSpPr>
              <a:stCxn id="70" idx="1"/>
              <a:endCxn id="70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" name="Google Shape;72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red: 200</a:t>
              </a:r>
              <a:endParaRPr sz="1200"/>
            </a:p>
          </p:txBody>
        </p:sp>
        <p:cxnSp>
          <p:nvCxnSpPr>
            <p:cNvPr id="73" name="Google Shape;73;p13"/>
            <p:cNvCxnSpPr>
              <a:stCxn id="70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" name="Google Shape;74;p13"/>
          <p:cNvGrpSpPr/>
          <p:nvPr/>
        </p:nvGrpSpPr>
        <p:grpSpPr>
          <a:xfrm>
            <a:off x="277139" y="8724875"/>
            <a:ext cx="980918" cy="456450"/>
            <a:chOff x="4967700" y="2475925"/>
            <a:chExt cx="634775" cy="456450"/>
          </a:xfrm>
        </p:grpSpPr>
        <p:sp>
          <p:nvSpPr>
            <p:cNvPr id="75" name="Google Shape;75;p13"/>
            <p:cNvSpPr/>
            <p:nvPr/>
          </p:nvSpPr>
          <p:spPr>
            <a:xfrm>
              <a:off x="4967700" y="2566375"/>
              <a:ext cx="587700" cy="3660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76;p13"/>
            <p:cNvCxnSpPr>
              <a:stCxn id="75" idx="1"/>
              <a:endCxn id="75" idx="3"/>
            </p:cNvCxnSpPr>
            <p:nvPr/>
          </p:nvCxnSpPr>
          <p:spPr>
            <a:xfrm>
              <a:off x="4967700" y="2749375"/>
              <a:ext cx="5877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3"/>
            <p:cNvSpPr txBox="1"/>
            <p:nvPr/>
          </p:nvSpPr>
          <p:spPr>
            <a:xfrm>
              <a:off x="4984775" y="2475925"/>
              <a:ext cx="6177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green: 200</a:t>
              </a:r>
              <a:endParaRPr sz="1200"/>
            </a:p>
          </p:txBody>
        </p:sp>
        <p:cxnSp>
          <p:nvCxnSpPr>
            <p:cNvPr id="78" name="Google Shape;78;p13"/>
            <p:cNvCxnSpPr>
              <a:stCxn id="75" idx="2"/>
            </p:cNvCxnSpPr>
            <p:nvPr/>
          </p:nvCxnSpPr>
          <p:spPr>
            <a:xfrm rot="10800000">
              <a:off x="5261550" y="2750875"/>
              <a:ext cx="0" cy="18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" name="Google Shape;79;p13"/>
          <p:cNvCxnSpPr>
            <a:stCxn id="68" idx="4"/>
          </p:cNvCxnSpPr>
          <p:nvPr/>
        </p:nvCxnSpPr>
        <p:spPr>
          <a:xfrm>
            <a:off x="1411358" y="8493300"/>
            <a:ext cx="264000" cy="307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61" idx="5"/>
          </p:cNvCxnSpPr>
          <p:nvPr/>
        </p:nvCxnSpPr>
        <p:spPr>
          <a:xfrm>
            <a:off x="1078203" y="7919785"/>
            <a:ext cx="80400" cy="267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stCxn id="67" idx="3"/>
          </p:cNvCxnSpPr>
          <p:nvPr/>
        </p:nvCxnSpPr>
        <p:spPr>
          <a:xfrm flipH="1">
            <a:off x="701951" y="8483722"/>
            <a:ext cx="224700" cy="345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>
            <a:off x="196750" y="5906925"/>
            <a:ext cx="21279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Based on set() above, what order should we add elements to an empty tree to get the below?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A: blue, green, pink, red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B: blue, pink, green, red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C: blue, pink, red, green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D: red, pink, green, blue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E: More than one of these works</a:t>
            </a:r>
            <a:endParaRPr sz="800"/>
          </a:p>
        </p:txBody>
      </p:sp>
      <p:graphicFrame>
        <p:nvGraphicFramePr>
          <p:cNvPr id="83" name="Google Shape;83;p13"/>
          <p:cNvGraphicFramePr/>
          <p:nvPr/>
        </p:nvGraphicFramePr>
        <p:xfrm>
          <a:off x="3663550" y="5928813"/>
          <a:ext cx="1950650" cy="1219090"/>
        </p:xfrm>
        <a:graphic>
          <a:graphicData uri="http://schemas.openxmlformats.org/drawingml/2006/table">
            <a:tbl>
              <a:tblPr>
                <a:noFill/>
                <a:tableStyleId>{D92E822A-D8AA-4FAC-84F7-B0B40E6EBE9C}</a:tableStyleId>
              </a:tblPr>
              <a:tblGrid>
                <a:gridCol w="9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@A.set("orange", 5)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this.root = ...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4" name="Google Shape;84;p13"/>
          <p:cNvGraphicFramePr/>
          <p:nvPr/>
        </p:nvGraphicFramePr>
        <p:xfrm>
          <a:off x="3663550" y="4503488"/>
          <a:ext cx="1950650" cy="1219080"/>
        </p:xfrm>
        <a:graphic>
          <a:graphicData uri="http://schemas.openxmlformats.org/drawingml/2006/table">
            <a:tbl>
              <a:tblPr>
                <a:noFill/>
                <a:tableStyleId>{D92E822A-D8AA-4FAC-84F7-B0B40E6EBE9C}</a:tableStyleId>
              </a:tblPr>
              <a:tblGrid>
                <a:gridCol w="9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3663550" y="3066050"/>
          <a:ext cx="1950650" cy="1341000"/>
        </p:xfrm>
        <a:graphic>
          <a:graphicData uri="http://schemas.openxmlformats.org/drawingml/2006/table">
            <a:tbl>
              <a:tblPr>
                <a:noFill/>
                <a:tableStyleId>{D92E822A-D8AA-4FAC-84F7-B0B40E6EBE9C}</a:tableStyleId>
              </a:tblPr>
              <a:tblGrid>
                <a:gridCol w="9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" name="Google Shape;86;p13"/>
          <p:cNvGraphicFramePr/>
          <p:nvPr/>
        </p:nvGraphicFramePr>
        <p:xfrm>
          <a:off x="3663550" y="1601925"/>
          <a:ext cx="1950650" cy="1341000"/>
        </p:xfrm>
        <a:graphic>
          <a:graphicData uri="http://schemas.openxmlformats.org/drawingml/2006/table">
            <a:tbl>
              <a:tblPr>
                <a:noFill/>
                <a:tableStyleId>{D92E822A-D8AA-4FAC-84F7-B0B40E6EBE9C}</a:tableStyleId>
              </a:tblPr>
              <a:tblGrid>
                <a:gridCol w="9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5668825" y="535125"/>
          <a:ext cx="1950650" cy="5547900"/>
        </p:xfrm>
        <a:graphic>
          <a:graphicData uri="http://schemas.openxmlformats.org/drawingml/2006/table">
            <a:tbl>
              <a:tblPr>
                <a:noFill/>
                <a:tableStyleId>{D92E822A-D8AA-4FAC-84F7-B0B40E6EBE9C}</a:tableStyleId>
              </a:tblPr>
              <a:tblGrid>
                <a:gridCol w="48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BSTMap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root = @B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size = 4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comparator =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String::compare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@B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key = "blue"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 = 10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left = null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right = @C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@C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key = "pink"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 = 80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left = @D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right = @E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@D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key = "green"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 = 200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left = null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right = null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key = "red"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value = 200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left = null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right = null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" name="Google Shape;88;p13"/>
          <p:cNvGraphicFramePr/>
          <p:nvPr/>
        </p:nvGraphicFramePr>
        <p:xfrm>
          <a:off x="3663550" y="415925"/>
          <a:ext cx="1950650" cy="1036230"/>
        </p:xfrm>
        <a:graphic>
          <a:graphicData uri="http://schemas.openxmlformats.org/drawingml/2006/table">
            <a:tbl>
              <a:tblPr>
                <a:noFill/>
                <a:tableStyleId>{D92E822A-D8AA-4FAC-84F7-B0B40E6EBE9C}</a:tableStyleId>
              </a:tblPr>
              <a:tblGrid>
                <a:gridCol w="9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Google Shape;89;p13"/>
          <p:cNvSpPr txBox="1"/>
          <p:nvPr/>
        </p:nvSpPr>
        <p:spPr>
          <a:xfrm>
            <a:off x="196750" y="9354850"/>
            <a:ext cx="71082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Definition: A </a:t>
            </a:r>
            <a:r>
              <a:rPr lang="en" sz="1000" b="1"/>
              <a:t>binary search tree (BST)</a:t>
            </a:r>
            <a:r>
              <a:rPr lang="en" sz="1000"/>
              <a:t> is a tree where at </a:t>
            </a:r>
            <a:r>
              <a:rPr lang="en" sz="1000" b="1"/>
              <a:t>every </a:t>
            </a:r>
            <a:r>
              <a:rPr lang="en" sz="1000"/>
              <a:t>node, all keys to the </a:t>
            </a:r>
            <a:r>
              <a:rPr lang="en" sz="1000" b="1"/>
              <a:t>left</a:t>
            </a:r>
            <a:r>
              <a:rPr lang="en" sz="1000"/>
              <a:t> of that node are </a:t>
            </a:r>
            <a:r>
              <a:rPr lang="en" sz="1000" b="1"/>
              <a:t>smaller</a:t>
            </a:r>
            <a:r>
              <a:rPr lang="en" sz="1000"/>
              <a:t> than that key, and all keys to the </a:t>
            </a:r>
            <a:r>
              <a:rPr lang="en" sz="1000" b="1"/>
              <a:t>right</a:t>
            </a:r>
            <a:r>
              <a:rPr lang="en" sz="1000"/>
              <a:t> are larger.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Nov18</a:t>
            </a:r>
            <a:r>
              <a:rPr lang="en-US" sz="800" dirty="0"/>
              <a:t>-1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47425" y="632450"/>
            <a:ext cx="4144200" cy="90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Node&lt;K, V&gt;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K key;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 value;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left, right;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BSTMap&lt;K,V&gt;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OrderedDefaultMap&lt;K,V&gt;{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 height()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 printAllElements()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391625" y="632450"/>
            <a:ext cx="3163800" cy="22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Definition</a:t>
            </a:r>
            <a:r>
              <a:rPr lang="en" sz="800" dirty="0"/>
              <a:t>: the </a:t>
            </a:r>
            <a:r>
              <a:rPr lang="en" sz="800" b="1" dirty="0"/>
              <a:t>height</a:t>
            </a:r>
            <a:r>
              <a:rPr lang="en" sz="800" dirty="0"/>
              <a:t> of a tree is the number of nodes on the </a:t>
            </a:r>
            <a:r>
              <a:rPr lang="en" sz="800" b="1" dirty="0"/>
              <a:t>longest</a:t>
            </a:r>
            <a:r>
              <a:rPr lang="en" sz="800" dirty="0"/>
              <a:t> path from the root to the bottom (or to a </a:t>
            </a:r>
            <a:r>
              <a:rPr lang="en" sz="800" b="1" dirty="0"/>
              <a:t>leaf</a:t>
            </a:r>
            <a:r>
              <a:rPr lang="en" sz="800" dirty="0"/>
              <a:t>).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The example on the front has height </a:t>
            </a:r>
            <a:r>
              <a:rPr lang="en" sz="800" b="1" dirty="0"/>
              <a:t>3</a:t>
            </a:r>
            <a:r>
              <a:rPr lang="en" sz="800" dirty="0"/>
              <a:t>. After we add "orange" it has height </a:t>
            </a:r>
            <a:r>
              <a:rPr lang="en" sz="800" b="1" dirty="0"/>
              <a:t>4</a:t>
            </a:r>
            <a:r>
              <a:rPr lang="en" sz="800" dirty="0"/>
              <a:t>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Consider adding "blue", "pink", "orange", "red", "green", "gray", and "yellow" to an empty tree. What is the </a:t>
            </a:r>
            <a:r>
              <a:rPr lang="en" sz="800" b="1" dirty="0"/>
              <a:t>smallest</a:t>
            </a:r>
            <a:r>
              <a:rPr lang="en" sz="800" dirty="0"/>
              <a:t> and </a:t>
            </a:r>
            <a:r>
              <a:rPr lang="en" sz="800" b="1" dirty="0"/>
              <a:t>largest</a:t>
            </a:r>
            <a:r>
              <a:rPr lang="en" sz="800" dirty="0"/>
              <a:t> height possible? [Which order gives these results?]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A: smallest: 4, largest: 6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B: smallest: 3, largest: 7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C: smallest: 4, largest: 7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D: smallest: 2, largest: 7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E: smallest: 3, largest: 6</a:t>
            </a:r>
            <a:endParaRPr sz="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Custom</PresentationFormat>
  <Paragraphs>159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2</cp:revision>
  <dcterms:modified xsi:type="dcterms:W3CDTF">2020-11-16T00:14:02Z</dcterms:modified>
</cp:coreProperties>
</file>