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67" r:id="rId5"/>
    <p:sldId id="469" r:id="rId6"/>
    <p:sldId id="854" r:id="rId7"/>
    <p:sldId id="855" r:id="rId8"/>
    <p:sldId id="817" r:id="rId9"/>
    <p:sldId id="850" r:id="rId10"/>
    <p:sldId id="851" r:id="rId11"/>
    <p:sldId id="856" r:id="rId12"/>
    <p:sldId id="818" r:id="rId13"/>
    <p:sldId id="821" r:id="rId14"/>
    <p:sldId id="857" r:id="rId15"/>
    <p:sldId id="26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66" autoAdjust="0"/>
    <p:restoredTop sz="85277" autoAdjust="0"/>
  </p:normalViewPr>
  <p:slideViewPr>
    <p:cSldViewPr snapToGrid="0">
      <p:cViewPr varScale="1">
        <p:scale>
          <a:sx n="97" d="100"/>
          <a:sy n="97" d="100"/>
        </p:scale>
        <p:origin x="54" y="123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compiler error as </a:t>
            </a:r>
            <a:r>
              <a:rPr lang="en-US" dirty="0" err="1"/>
              <a:t>ArrayList</a:t>
            </a:r>
            <a:r>
              <a:rPr lang="en-US" dirty="0"/>
              <a:t>&lt;Student&gt; isn’t a subclass of </a:t>
            </a:r>
            <a:r>
              <a:rPr lang="en-US" dirty="0" err="1"/>
              <a:t>ArrayList</a:t>
            </a:r>
            <a:r>
              <a:rPr lang="en-US" dirty="0"/>
              <a:t>&lt;Person&gt;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compiler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Collection&lt;Shapes&gt;</a:t>
            </a:r>
            <a:r>
              <a:rPr lang="en-US" baseline="0" dirty="0"/>
              <a:t> does not work as we have discussed.</a:t>
            </a:r>
          </a:p>
          <a:p>
            <a:r>
              <a:rPr lang="en-US" baseline="0" dirty="0"/>
              <a:t>We would like something that is not restricted to a specific type and extends to a range of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 is yes and second one is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is E</a:t>
            </a:r>
          </a:p>
          <a:p>
            <a:endParaRPr lang="en-US" dirty="0"/>
          </a:p>
          <a:p>
            <a:r>
              <a:rPr lang="en-US" dirty="0"/>
              <a:t>A won’t work because we also need to change the foreach loop to for(Person s: data). Then it will work</a:t>
            </a:r>
          </a:p>
          <a:p>
            <a:r>
              <a:rPr lang="en-US" dirty="0"/>
              <a:t>B won’t work because we also need to change the foreach loop to for (Object s: data). Simply change to Person s: data won’t work because super of Student can also be Object. So B and D together works</a:t>
            </a:r>
          </a:p>
          <a:p>
            <a:r>
              <a:rPr lang="en-US" dirty="0"/>
              <a:t>C wont’ work for the Student list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be Object a: List of Animals 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change parameter to Collection&lt;? extends Animal&gt;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85749" y="3290829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DBEB-4A7C-46A2-A867-B834B77A6284}"/>
              </a:ext>
            </a:extLst>
          </p:cNvPr>
          <p:cNvSpPr txBox="1"/>
          <p:nvPr/>
        </p:nvSpPr>
        <p:spPr>
          <a:xfrm>
            <a:off x="7086600" y="2775214"/>
            <a:ext cx="74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545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78864" y="2678795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A3A81-8FF9-486A-A0CB-38477C92AE66}"/>
              </a:ext>
            </a:extLst>
          </p:cNvPr>
          <p:cNvSpPr txBox="1"/>
          <p:nvPr/>
        </p:nvSpPr>
        <p:spPr>
          <a:xfrm>
            <a:off x="285750" y="3623831"/>
            <a:ext cx="47729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How do we change </a:t>
            </a:r>
            <a:r>
              <a:rPr lang="en-US" sz="1350" b="1" dirty="0" err="1"/>
              <a:t>doIt</a:t>
            </a:r>
            <a:r>
              <a:rPr lang="en-US" sz="1350" b="1" dirty="0"/>
              <a:t> such that it will work for both situations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extends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Student&gt;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foreach loop to for (Object s: data)</a:t>
            </a:r>
          </a:p>
          <a:p>
            <a:pPr marL="257175" indent="-257175">
              <a:buAutoNum type="alphaUcPeriod"/>
            </a:pPr>
            <a:r>
              <a:rPr lang="en-US" sz="1350" dirty="0"/>
              <a:t>Some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3012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Unbounded wildcard – ‘?’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685800" y="1337585"/>
            <a:ext cx="658264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(Animal a :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a.makeNoise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742950" y="4153749"/>
            <a:ext cx="34090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Does this solve our problem?</a:t>
            </a:r>
          </a:p>
          <a:p>
            <a:pPr marL="257175" indent="-257175">
              <a:buAutoNum type="alphaUcPeriod"/>
            </a:pPr>
            <a:r>
              <a:rPr lang="en-US" sz="1350" dirty="0"/>
              <a:t>Yes, this code will work</a:t>
            </a:r>
          </a:p>
          <a:p>
            <a:pPr marL="257175" indent="-257175">
              <a:buAutoNum type="alphaUcPeriod"/>
            </a:pPr>
            <a:r>
              <a:rPr lang="en-US" sz="1350" dirty="0"/>
              <a:t>No, this code has a compile error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0B199-4E64-45E7-B0E8-F92BB5C36E7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" y="3371851"/>
            <a:ext cx="65722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56"/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Collection&lt;Dog&gt;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&lt;Dog&gt;();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92800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571501"/>
            <a:ext cx="7486650" cy="4036475"/>
          </a:xfrm>
        </p:spPr>
        <p:txBody>
          <a:bodyPr>
            <a:normAutofit fontScale="92500" lnSpcReduction="10000"/>
          </a:bodyPr>
          <a:lstStyle/>
          <a:p>
            <a:pPr marL="20756" indent="0">
              <a:buNone/>
            </a:pPr>
            <a:r>
              <a:rPr lang="en-US" sz="1800" dirty="0" err="1"/>
              <a:t>addAll</a:t>
            </a:r>
            <a:r>
              <a:rPr lang="en-US" sz="1800" dirty="0"/>
              <a:t> should accept collections that contain any type that ‘is-a’ E.</a:t>
            </a:r>
          </a:p>
          <a:p>
            <a:pPr marL="20756" indent="0">
              <a:buNone/>
            </a:pPr>
            <a:endParaRPr lang="en-US" sz="1800" dirty="0"/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AbstractCollection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 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implements Collection&lt;E&gt; {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Add all the elements of the argument Collection 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to this Collection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_____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 </a:t>
            </a:r>
          </a:p>
          <a:p>
            <a:pPr marL="20756" indent="0">
              <a:buNone/>
            </a:pPr>
            <a:endParaRPr lang="en-US" sz="1800" dirty="0"/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</a:t>
            </a:r>
            <a:r>
              <a:rPr lang="fr-FR" sz="1800" dirty="0" err="1"/>
              <a:t>extends</a:t>
            </a:r>
            <a:r>
              <a:rPr lang="fr-FR" sz="1800" dirty="0"/>
              <a:t>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super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More </a:t>
            </a:r>
            <a:r>
              <a:rPr lang="fr-FR" sz="1800" dirty="0" err="1"/>
              <a:t>than</a:t>
            </a:r>
            <a:r>
              <a:rPr lang="fr-FR" sz="1800" dirty="0"/>
              <a:t> one of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work</a:t>
            </a:r>
            <a:endParaRPr lang="fr-F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357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F905-8DA0-429E-935F-3221AAEC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85750"/>
            <a:ext cx="8743950" cy="4743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SuperWildCardDemo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list1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list2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list2.add("CSE");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list2.add(12);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list1.add("UCSD");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add(list1, 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&lt;T&gt; void add(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c1,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c2)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(!c1.isEmpty())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c2.add(c1.remove(0));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AFA1C-9962-4066-8AB7-76746B17FC4E}"/>
              </a:ext>
            </a:extLst>
          </p:cNvPr>
          <p:cNvSpPr txBox="1"/>
          <p:nvPr/>
        </p:nvSpPr>
        <p:spPr>
          <a:xfrm>
            <a:off x="5657850" y="1913878"/>
            <a:ext cx="287283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What types should I fill into the blanks</a:t>
            </a:r>
          </a:p>
          <a:p>
            <a:pPr marL="257175" indent="-257175">
              <a:buAutoNum type="alphaUcPeriod"/>
            </a:pPr>
            <a:r>
              <a:rPr lang="en-US" sz="1350" dirty="0"/>
              <a:t>T                   	? extends T</a:t>
            </a:r>
          </a:p>
          <a:p>
            <a:pPr marL="257175" indent="-257175">
              <a:buAutoNum type="alphaUcPeriod"/>
            </a:pPr>
            <a:r>
              <a:rPr lang="en-US" sz="1350" dirty="0"/>
              <a:t>? extends T 	T</a:t>
            </a:r>
          </a:p>
          <a:p>
            <a:pPr marL="257175" indent="-257175">
              <a:buAutoNum type="alphaUcPeriod"/>
            </a:pPr>
            <a:r>
              <a:rPr lang="en-US" sz="1350" dirty="0"/>
              <a:t>T		? super T</a:t>
            </a:r>
          </a:p>
          <a:p>
            <a:pPr marL="257175" indent="-257175">
              <a:buAutoNum type="alphaUcPeriod"/>
            </a:pPr>
            <a:r>
              <a:rPr lang="en-US" sz="1350" dirty="0"/>
              <a:t>? super T	T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43412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Friday, March 12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23? </a:t>
            </a:r>
          </a:p>
          <a:p>
            <a:r>
              <a:rPr lang="en-US" dirty="0"/>
              <a:t>Combine Streams</a:t>
            </a:r>
          </a:p>
          <a:p>
            <a:r>
              <a:rPr lang="en-US" dirty="0"/>
              <a:t>wildcard intro (review)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r>
              <a:rPr lang="en-US" dirty="0"/>
              <a:t>live coding demo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D22-47D7-47D4-AC47-EA38CDC8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51"/>
            <a:ext cx="7372350" cy="697706"/>
          </a:xfrm>
        </p:spPr>
        <p:txBody>
          <a:bodyPr/>
          <a:lstStyle/>
          <a:p>
            <a:r>
              <a:rPr lang="en-US" dirty="0"/>
              <a:t>Motivation for wildcard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A5174-3C81-4879-9EF8-A2FAA30B551B}"/>
              </a:ext>
            </a:extLst>
          </p:cNvPr>
          <p:cNvSpPr txBox="1"/>
          <p:nvPr/>
        </p:nvSpPr>
        <p:spPr>
          <a:xfrm>
            <a:off x="171450" y="754857"/>
            <a:ext cx="3371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"paul";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Person(String name){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22ACC-0257-4994-816D-A0D107AEF0E1}"/>
              </a:ext>
            </a:extLst>
          </p:cNvPr>
          <p:cNvSpPr txBox="1"/>
          <p:nvPr/>
        </p:nvSpPr>
        <p:spPr>
          <a:xfrm>
            <a:off x="3886200" y="738331"/>
            <a:ext cx="47434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Person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credits;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credits = 12;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int credits){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super(name);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this.credits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credits;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“ “ + credits;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70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A5174-3C81-4879-9EF8-A2FAA30B551B}"/>
              </a:ext>
            </a:extLst>
          </p:cNvPr>
          <p:cNvSpPr txBox="1"/>
          <p:nvPr/>
        </p:nvSpPr>
        <p:spPr>
          <a:xfrm>
            <a:off x="0" y="114300"/>
            <a:ext cx="337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"paul";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Person(String name){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22ACC-0257-4994-816D-A0D107AEF0E1}"/>
              </a:ext>
            </a:extLst>
          </p:cNvPr>
          <p:cNvSpPr txBox="1"/>
          <p:nvPr/>
        </p:nvSpPr>
        <p:spPr>
          <a:xfrm>
            <a:off x="-15837" y="2224067"/>
            <a:ext cx="37147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credits = 12;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int credits){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super(name);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this.credits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+ “ “ +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C143E-479B-4EDA-8377-5C5748CF5A88}"/>
              </a:ext>
            </a:extLst>
          </p:cNvPr>
          <p:cNvSpPr txBox="1"/>
          <p:nvPr/>
        </p:nvSpPr>
        <p:spPr>
          <a:xfrm>
            <a:off x="3486150" y="-3078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ref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Person(“GM"));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Student(“GM",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6CF87-E339-49E2-A946-F27AD501B4C0}"/>
              </a:ext>
            </a:extLst>
          </p:cNvPr>
          <p:cNvSpPr txBox="1"/>
          <p:nvPr/>
        </p:nvSpPr>
        <p:spPr>
          <a:xfrm>
            <a:off x="4000500" y="3789163"/>
            <a:ext cx="32678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will happen when we try to run this code?</a:t>
            </a:r>
          </a:p>
          <a:p>
            <a:pPr marL="257175" indent="-257175">
              <a:buAutoNum type="alphaUcPeriod"/>
            </a:pPr>
            <a:r>
              <a:rPr lang="en-US" sz="1200" b="1" dirty="0"/>
              <a:t>PC</a:t>
            </a:r>
            <a:br>
              <a:rPr lang="en-US" sz="1200" b="1" dirty="0"/>
            </a:br>
            <a:r>
              <a:rPr lang="en-US" sz="1200" b="1" dirty="0" err="1"/>
              <a:t>PC</a:t>
            </a:r>
            <a:r>
              <a:rPr lang="en-US" sz="1200" b="1" dirty="0"/>
              <a:t> 11</a:t>
            </a:r>
          </a:p>
          <a:p>
            <a:pPr marL="257175" indent="-257175">
              <a:buAutoNum type="alphaUcPeriod"/>
            </a:pPr>
            <a:r>
              <a:rPr lang="en-US" sz="1200" b="1" dirty="0"/>
              <a:t>GM</a:t>
            </a:r>
          </a:p>
          <a:p>
            <a:r>
              <a:rPr lang="en-US" sz="1200" b="1" dirty="0"/>
              <a:t>       GM 33</a:t>
            </a:r>
          </a:p>
          <a:p>
            <a:r>
              <a:rPr lang="en-US" sz="1200" b="1" dirty="0"/>
              <a:t>C.   Compiler error</a:t>
            </a:r>
          </a:p>
          <a:p>
            <a:r>
              <a:rPr lang="en-US" sz="1200" b="1" dirty="0"/>
              <a:t>D.   Runtime error</a:t>
            </a:r>
          </a:p>
        </p:txBody>
      </p:sp>
    </p:spTree>
    <p:extLst>
      <p:ext uri="{BB962C8B-B14F-4D97-AF65-F5344CB8AC3E}">
        <p14:creationId xmlns:p14="http://schemas.microsoft.com/office/powerpoint/2010/main" val="12769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A5174-3C81-4879-9EF8-A2FAA30B551B}"/>
              </a:ext>
            </a:extLst>
          </p:cNvPr>
          <p:cNvSpPr txBox="1"/>
          <p:nvPr/>
        </p:nvSpPr>
        <p:spPr>
          <a:xfrm>
            <a:off x="0" y="114300"/>
            <a:ext cx="337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"paul";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Person(String name){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22ACC-0257-4994-816D-A0D107AEF0E1}"/>
              </a:ext>
            </a:extLst>
          </p:cNvPr>
          <p:cNvSpPr txBox="1"/>
          <p:nvPr/>
        </p:nvSpPr>
        <p:spPr>
          <a:xfrm>
            <a:off x="0" y="2057401"/>
            <a:ext cx="367343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credits = 12;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int credits){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super(name);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this.credits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+ “ “ +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C143E-479B-4EDA-8377-5C5748CF5A88}"/>
              </a:ext>
            </a:extLst>
          </p:cNvPr>
          <p:cNvSpPr txBox="1"/>
          <p:nvPr/>
        </p:nvSpPr>
        <p:spPr>
          <a:xfrm>
            <a:off x="3486150" y="-3078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 ref = new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Person(“GM"));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Student(“GM",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6CF87-E339-49E2-A946-F27AD501B4C0}"/>
              </a:ext>
            </a:extLst>
          </p:cNvPr>
          <p:cNvSpPr txBox="1"/>
          <p:nvPr/>
        </p:nvSpPr>
        <p:spPr>
          <a:xfrm>
            <a:off x="4114800" y="3804673"/>
            <a:ext cx="44577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If I change the red line to the following, what will happen?</a:t>
            </a:r>
          </a:p>
          <a:p>
            <a:r>
              <a:rPr lang="en-US" sz="900" b="1" dirty="0"/>
              <a:t>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ref = new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  <a:endParaRPr lang="en-US" sz="900" b="1" dirty="0"/>
          </a:p>
          <a:p>
            <a:pPr marL="257175" indent="-257175">
              <a:buAutoNum type="alphaUcPeriod"/>
            </a:pPr>
            <a:r>
              <a:rPr lang="en-US" sz="1050" b="1" dirty="0"/>
              <a:t>PC</a:t>
            </a:r>
            <a:br>
              <a:rPr lang="en-US" sz="1050" b="1" dirty="0"/>
            </a:br>
            <a:r>
              <a:rPr lang="en-US" sz="1050" b="1" dirty="0" err="1"/>
              <a:t>PC</a:t>
            </a:r>
            <a:r>
              <a:rPr lang="en-US" sz="1050" b="1" dirty="0"/>
              <a:t> 11</a:t>
            </a:r>
          </a:p>
          <a:p>
            <a:pPr marL="257175" indent="-257175">
              <a:buAutoNum type="alphaUcPeriod"/>
            </a:pPr>
            <a:r>
              <a:rPr lang="en-US" sz="1050" b="1" dirty="0"/>
              <a:t>GM</a:t>
            </a:r>
          </a:p>
          <a:p>
            <a:r>
              <a:rPr lang="en-US" sz="1050" b="1" dirty="0"/>
              <a:t>         GM 33</a:t>
            </a:r>
          </a:p>
          <a:p>
            <a:r>
              <a:rPr lang="en-US" sz="1050" b="1" dirty="0"/>
              <a:t>C.   Compiler error</a:t>
            </a:r>
          </a:p>
          <a:p>
            <a:r>
              <a:rPr lang="en-US" sz="1050" b="1" dirty="0"/>
              <a:t>D.   Runtime error</a:t>
            </a:r>
          </a:p>
        </p:txBody>
      </p:sp>
    </p:spTree>
    <p:extLst>
      <p:ext uri="{BB962C8B-B14F-4D97-AF65-F5344CB8AC3E}">
        <p14:creationId xmlns:p14="http://schemas.microsoft.com/office/powerpoint/2010/main" val="12755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469041"/>
            <a:ext cx="5823992" cy="545879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3269" y="1007410"/>
            <a:ext cx="6795201" cy="1501787"/>
          </a:xfrm>
        </p:spPr>
        <p:txBody>
          <a:bodyPr>
            <a:noAutofit/>
          </a:bodyPr>
          <a:lstStyle/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Hope</a:t>
            </a:r>
          </a:p>
          <a:p>
            <a:pPr marL="277931" indent="-257175"/>
            <a:r>
              <a:rPr lang="en-US" sz="1575" dirty="0"/>
              <a:t>Our generic class should take any type that is a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77931" indent="-257175"/>
            <a:r>
              <a:rPr lang="en-US" sz="1575" dirty="0"/>
              <a:t>And we hope that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575" dirty="0"/>
              <a:t> can take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75" dirty="0"/>
              <a:t> of any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But</a:t>
            </a:r>
          </a:p>
          <a:p>
            <a:pPr marL="277931" indent="-257175"/>
            <a:r>
              <a:rPr lang="en-US" sz="1575" dirty="0"/>
              <a:t>Current generic system doesn’t allow that.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450314" y="3570097"/>
            <a:ext cx="53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Java provides a flexible type – the wildcard –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means any type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Collection&lt;?&gt; means Collection of any type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6607-7036-48BB-B9BE-2F41632825AF}"/>
              </a:ext>
            </a:extLst>
          </p:cNvPr>
          <p:cNvSpPr txBox="1"/>
          <p:nvPr/>
        </p:nvSpPr>
        <p:spPr>
          <a:xfrm>
            <a:off x="457200" y="2735942"/>
            <a:ext cx="57363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</a:t>
            </a:r>
          </a:p>
        </p:txBody>
      </p:sp>
    </p:spTree>
    <p:extLst>
      <p:ext uri="{BB962C8B-B14F-4D97-AF65-F5344CB8AC3E}">
        <p14:creationId xmlns:p14="http://schemas.microsoft.com/office/powerpoint/2010/main" val="7487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A471-236A-493E-A2E7-94C519EF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Java 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78166-2033-4D3F-BA0D-F07E3BDEB3E6}"/>
              </a:ext>
            </a:extLst>
          </p:cNvPr>
          <p:cNvSpPr txBox="1"/>
          <p:nvPr/>
        </p:nvSpPr>
        <p:spPr>
          <a:xfrm>
            <a:off x="1485900" y="114300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extends 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Person("HA"));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Student("HA",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0A39-0788-43B0-888B-20BC81D07F37}"/>
              </a:ext>
            </a:extLst>
          </p:cNvPr>
          <p:cNvSpPr txBox="1"/>
          <p:nvPr/>
        </p:nvSpPr>
        <p:spPr>
          <a:xfrm>
            <a:off x="583143" y="4238972"/>
            <a:ext cx="85631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?: unbounded wildcard</a:t>
            </a:r>
            <a:r>
              <a:rPr lang="en-US" sz="1350" dirty="0"/>
              <a:t> represents any subtype of E so our </a:t>
            </a:r>
            <a:r>
              <a:rPr lang="en-US" sz="1350" dirty="0" err="1"/>
              <a:t>ArrayList</a:t>
            </a:r>
            <a:r>
              <a:rPr lang="en-US" sz="1350" dirty="0"/>
              <a:t> is more general (it implies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? extends Object</a:t>
            </a:r>
            <a:r>
              <a:rPr lang="en-US" sz="1350" dirty="0"/>
              <a:t>)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extends E : bounded wildcard </a:t>
            </a:r>
            <a:r>
              <a:rPr lang="en-US" sz="1350" dirty="0"/>
              <a:t>represents E or any subtype of 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super E:  lower-bounded wildcard </a:t>
            </a:r>
            <a:r>
              <a:rPr lang="en-US" sz="1350" dirty="0"/>
              <a:t>represents E or any super type of E</a:t>
            </a:r>
          </a:p>
        </p:txBody>
      </p:sp>
    </p:spTree>
    <p:extLst>
      <p:ext uri="{BB962C8B-B14F-4D97-AF65-F5344CB8AC3E}">
        <p14:creationId xmlns:p14="http://schemas.microsoft.com/office/powerpoint/2010/main" val="1388990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Words>1837</Words>
  <Application>Microsoft Office PowerPoint</Application>
  <PresentationFormat>On-screen Show (16:9)</PresentationFormat>
  <Paragraphs>294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Courier New</vt:lpstr>
      <vt:lpstr>Calibri</vt:lpstr>
      <vt:lpstr>Times New Roman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Motivation for wildcard</vt:lpstr>
      <vt:lpstr>PowerPoint Presentation</vt:lpstr>
      <vt:lpstr>PowerPoint Presentation</vt:lpstr>
      <vt:lpstr>Wildcards</vt:lpstr>
      <vt:lpstr>Java Wildcards</vt:lpstr>
      <vt:lpstr>PowerPoint Presentation</vt:lpstr>
      <vt:lpstr>PowerPoint Presentation</vt:lpstr>
      <vt:lpstr>Unbounded wildcard – ‘?’</vt:lpstr>
      <vt:lpstr>PowerPoint Presentation</vt:lpstr>
      <vt:lpstr>PowerPoint Presentation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221</cp:revision>
  <dcterms:modified xsi:type="dcterms:W3CDTF">2021-03-05T05:41:41Z</dcterms:modified>
</cp:coreProperties>
</file>