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9" r:id="rId4"/>
  </p:sldIdLst>
  <p:sldSz cx="7772400" cy="10058400"/>
  <p:notesSz cx="6858000" cy="9144000"/>
  <p:embeddedFontLst>
    <p:embeddedFont>
      <p:font typeface="Georgia" panose="02040502050405020303" pitchFamily="18" charset="0"/>
      <p:regular r:id="rId6"/>
      <p:bold r:id="rId7"/>
      <p:italic r:id="rId8"/>
      <p:boldItalic r:id="rId9"/>
    </p:embeddedFont>
    <p:embeddedFont>
      <p:font typeface="Roboto Mon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08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91a424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91a4249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91a4249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91a4249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en/java/javase/11/docs/api/java.base/java/util/Iterator.html#next()" TargetMode="External"/><Relationship Id="rId3" Type="http://schemas.openxmlformats.org/officeDocument/2006/relationships/hyperlink" Target="https://docs.oracle.com/en/java/javase/11/docs/api/java.base/java/util/Iterator.html" TargetMode="External"/><Relationship Id="rId7" Type="http://schemas.openxmlformats.org/officeDocument/2006/relationships/hyperlink" Target="https://docs.oracle.com/en/java/javase/11/docs/api/java.base/java/util/Iterator.html#hasNext(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racle.com/en/java/javase/11/docs/api/java.base/java/util/Collection.html" TargetMode="External"/><Relationship Id="rId5" Type="http://schemas.openxmlformats.org/officeDocument/2006/relationships/hyperlink" Target="https://docs.oracle.com/en/java/javase/11/docs/api/java.base/java/lang/Iterable.html#iterator()" TargetMode="External"/><Relationship Id="rId4" Type="http://schemas.openxmlformats.org/officeDocument/2006/relationships/hyperlink" Target="https://docs.oracle.com/en/java/javase/11/docs/api/java.base/java/lang/Iterabl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</a:rPr>
              <a:t>CSE12F20-Dec4-1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6200" y="500125"/>
            <a:ext cx="3249900" cy="101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List&lt;String&gt; lst = new ArrayList&lt;String&gt;();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lst.add("a"); lst.add("b"); lst.add("c");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for(String s: lst)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System.out.println(s);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6200" y="1510175"/>
            <a:ext cx="7025400" cy="101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538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" sz="1050" b="1">
                <a:solidFill>
                  <a:srgbClr val="3538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Iterable&lt;T&gt;</a:t>
            </a:r>
            <a:endParaRPr sz="1050" b="1">
              <a:solidFill>
                <a:srgbClr val="3538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latin typeface="Georgia"/>
                <a:ea typeface="Georgia"/>
                <a:cs typeface="Georgia"/>
                <a:sym typeface="Georgia"/>
              </a:rPr>
              <a:t>Implementing this interface allows an object to be the target of the enhanced </a:t>
            </a:r>
            <a:r>
              <a:rPr lang="en" sz="105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474747"/>
                </a:solidFill>
                <a:latin typeface="Georgia"/>
                <a:ea typeface="Georgia"/>
                <a:cs typeface="Georgia"/>
                <a:sym typeface="Georgia"/>
              </a:rPr>
              <a:t> statement (sometimes called the "for-each loop" statement).</a:t>
            </a:r>
            <a:endParaRPr sz="1050">
              <a:solidFill>
                <a:srgbClr val="47474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b="1" u="sng">
                <a:solidFill>
                  <a:srgbClr val="4A6782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Iterator</a:t>
            </a:r>
            <a:r>
              <a:rPr lang="en" sz="1050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 u="sng">
                <a:solidFill>
                  <a:srgbClr val="4A6782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T</a:t>
            </a:r>
            <a:r>
              <a:rPr lang="en" sz="1050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&gt; 	</a:t>
            </a:r>
            <a:r>
              <a:rPr lang="en" sz="1050" b="1" u="sng">
                <a:solidFill>
                  <a:srgbClr val="4A6782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iterator</a:t>
            </a:r>
            <a:r>
              <a:rPr lang="en" sz="1050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() 		</a:t>
            </a:r>
            <a:r>
              <a:rPr lang="en" sz="1050">
                <a:solidFill>
                  <a:srgbClr val="474747"/>
                </a:solidFill>
                <a:latin typeface="Georgia"/>
                <a:ea typeface="Georgia"/>
                <a:cs typeface="Georgia"/>
                <a:sym typeface="Georgia"/>
              </a:rPr>
              <a:t>Returns an iterator over elements of type </a:t>
            </a:r>
            <a:r>
              <a:rPr lang="en" sz="105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474747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050">
              <a:solidFill>
                <a:srgbClr val="47474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050">
              <a:solidFill>
                <a:srgbClr val="47474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76000" y="500125"/>
            <a:ext cx="3775500" cy="101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0500" marR="1905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2C4557"/>
                </a:solidFill>
              </a:rPr>
              <a:t>Interface List&lt;E&gt;</a:t>
            </a:r>
            <a:endParaRPr sz="1350" b="1">
              <a:solidFill>
                <a:srgbClr val="2C4557"/>
              </a:solidFill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900" b="1">
                <a:solidFill>
                  <a:srgbClr val="4E4E4E"/>
                </a:solidFill>
              </a:rPr>
              <a:t>All Superinterfaces: </a:t>
            </a:r>
            <a:r>
              <a:rPr lang="en" sz="1050" u="sng">
                <a:solidFill>
                  <a:srgbClr val="4A6782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Collection</a:t>
            </a:r>
            <a:r>
              <a:rPr lang="en" sz="1050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&lt;E&gt;</a:t>
            </a:r>
            <a:r>
              <a:rPr lang="en" sz="1050">
                <a:solidFill>
                  <a:srgbClr val="353833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050" u="sng">
                <a:solidFill>
                  <a:srgbClr val="4A6782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Iterable</a:t>
            </a:r>
            <a:r>
              <a:rPr lang="en" sz="1050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&lt;E&gt;</a:t>
            </a:r>
            <a:endParaRPr sz="1050">
              <a:solidFill>
                <a:srgbClr val="3538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26200" y="2520275"/>
            <a:ext cx="7025400" cy="101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solidFill>
                  <a:srgbClr val="3538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" sz="1050" b="1" dirty="0">
                <a:solidFill>
                  <a:srgbClr val="3538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Iterator&lt;E&gt;</a:t>
            </a:r>
            <a:endParaRPr sz="1050" b="1" dirty="0">
              <a:solidFill>
                <a:srgbClr val="3538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474747"/>
                </a:solidFill>
                <a:latin typeface="Georgia"/>
                <a:ea typeface="Georgia"/>
                <a:cs typeface="Georgia"/>
                <a:sym typeface="Georgia"/>
              </a:rPr>
              <a:t>An iterator over a collection.</a:t>
            </a:r>
            <a:endParaRPr sz="1050" dirty="0">
              <a:solidFill>
                <a:srgbClr val="47474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dirty="0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boolean		</a:t>
            </a:r>
            <a:r>
              <a:rPr lang="en" sz="1050" b="1" u="sng" dirty="0">
                <a:solidFill>
                  <a:srgbClr val="4A6782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hasNext</a:t>
            </a:r>
            <a:r>
              <a:rPr lang="en" sz="1050" dirty="0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()		</a:t>
            </a:r>
            <a:r>
              <a:rPr lang="en" sz="1050" dirty="0">
                <a:solidFill>
                  <a:srgbClr val="474747"/>
                </a:solidFill>
                <a:latin typeface="Georgia"/>
                <a:ea typeface="Georgia"/>
                <a:cs typeface="Georgia"/>
                <a:sym typeface="Georgia"/>
              </a:rPr>
              <a:t>Returns </a:t>
            </a:r>
            <a:r>
              <a:rPr lang="en" sz="1050" dirty="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 dirty="0">
                <a:solidFill>
                  <a:srgbClr val="474747"/>
                </a:solidFill>
                <a:latin typeface="Georgia"/>
                <a:ea typeface="Georgia"/>
                <a:cs typeface="Georgia"/>
                <a:sym typeface="Georgia"/>
              </a:rPr>
              <a:t> if the iteration has more elements.</a:t>
            </a:r>
            <a:endParaRPr sz="1050" dirty="0">
              <a:solidFill>
                <a:srgbClr val="47474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b="1" u="sng" dirty="0">
                <a:solidFill>
                  <a:srgbClr val="4A6782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E</a:t>
            </a:r>
            <a:r>
              <a:rPr lang="en" dirty="0"/>
              <a:t>		</a:t>
            </a:r>
            <a:r>
              <a:rPr lang="en" sz="1050" b="1" u="sng" dirty="0">
                <a:solidFill>
                  <a:srgbClr val="4A6782"/>
                </a:solidFill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next</a:t>
            </a:r>
            <a:r>
              <a:rPr lang="en" sz="1050" dirty="0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()		</a:t>
            </a:r>
            <a:r>
              <a:rPr lang="en" sz="1050" dirty="0">
                <a:solidFill>
                  <a:srgbClr val="474747"/>
                </a:solidFill>
                <a:latin typeface="Georgia"/>
                <a:ea typeface="Georgia"/>
                <a:cs typeface="Georgia"/>
                <a:sym typeface="Georgia"/>
              </a:rPr>
              <a:t>Returns the next element in the iteration.</a:t>
            </a:r>
            <a:endParaRPr sz="1050" dirty="0">
              <a:solidFill>
                <a:srgbClr val="47474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050" dirty="0">
              <a:solidFill>
                <a:srgbClr val="47474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6200" y="3530325"/>
            <a:ext cx="32499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AList&lt;E&gt; implements List&lt;E&gt;, Iterable&lt;E&gt;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class AListIterator implements Iterator&lt;E&gt;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E[] elements;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AList()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this.elements = (E[])(new Object[2]);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this.size = 0;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Iterator&lt;E&gt; iterator()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void add(E s)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expandCapacity();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this.elements[this.size] = s;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this.size += 1;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int size()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this.size;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/* ... set, expandCapacity omitted ... */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284050" y="3078850"/>
            <a:ext cx="5097300" cy="133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List&lt;String&gt; lst = new ArrayList&lt;String&gt;();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lst.add("a"); lst.add("b"); lst.add("c");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while(lst.hasNext())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String s = lst.next();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System.out.println(s);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284050" y="4413750"/>
            <a:ext cx="5097300" cy="133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List&lt;String&gt; lst = new ArrayList&lt;String&gt;();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lst.add("a"); lst.add("b"); lst.add("c");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Iterable&lt;String&gt; iter = lst.iterator();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while(iter.hasNext())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String s = iter.next();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System.out.println(s);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284050" y="5748650"/>
            <a:ext cx="5097300" cy="133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List&lt;String&gt; lst = new ArrayList&lt;String&gt;();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lst.add("a"); lst.add("b"); lst.add("c");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Iterator&lt;String&gt; iter = lst.iterator();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while(iter.hasNext())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String s = iter.next();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System.out.println(s);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284050" y="3078850"/>
            <a:ext cx="5097300" cy="99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public E next()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E answer = elements[this.currentIndex];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this.currentIndex += 1;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return answer;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284050" y="4718550"/>
            <a:ext cx="5097300" cy="99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E next() {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this.currentIndex += 1;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elements[this.currentIndex];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284050" y="6140225"/>
            <a:ext cx="5097300" cy="81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E next() {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elements[this.currentIndex];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542</Words>
  <Application>Microsoft Office PowerPoint</Application>
  <PresentationFormat>Custom</PresentationFormat>
  <Paragraphs>93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Georgia</vt:lpstr>
      <vt:lpstr>Arial</vt:lpstr>
      <vt:lpstr>Courier New</vt:lpstr>
      <vt:lpstr>Roboto Mono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4</cp:revision>
  <dcterms:modified xsi:type="dcterms:W3CDTF">2020-12-02T00:34:13Z</dcterms:modified>
</cp:coreProperties>
</file>