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1" r:id="rId4"/>
    <p:sldId id="270" r:id="rId5"/>
    <p:sldId id="271" r:id="rId6"/>
    <p:sldId id="272" r:id="rId7"/>
    <p:sldId id="456" r:id="rId8"/>
    <p:sldId id="451" r:id="rId9"/>
    <p:sldId id="452" r:id="rId10"/>
    <p:sldId id="453" r:id="rId11"/>
    <p:sldId id="454" r:id="rId12"/>
    <p:sldId id="269" r:id="rId13"/>
    <p:sldId id="268" r:id="rId14"/>
    <p:sldId id="266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  <p:embeddedFont>
      <p:font typeface="Wingdings 2" panose="05020102010507070707" pitchFamily="18" charset="2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2" autoAdjust="0"/>
    <p:restoredTop sz="77843" autoAdjust="0"/>
  </p:normalViewPr>
  <p:slideViewPr>
    <p:cSldViewPr snapToGrid="0">
      <p:cViewPr varScale="1">
        <p:scale>
          <a:sx n="92" d="100"/>
          <a:sy n="92" d="100"/>
        </p:scale>
        <p:origin x="585" y="54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DejaVu Sans"/>
                <a:cs typeface="DejaVu Sans"/>
              </a:defRPr>
            </a:lvl9pPr>
          </a:lstStyle>
          <a:p>
            <a:fld id="{C7FBA836-E732-44B3-87A4-44C81DC0EEA0}" type="slidenum">
              <a:rPr lang="en-US" sz="1200" smtClean="0">
                <a:solidFill>
                  <a:srgbClr val="000000"/>
                </a:solidFill>
              </a:rPr>
              <a:pPr/>
              <a:t>8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ln/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1650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124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hyperlink" Target="https://docs.oracle.com/javase/10/docs/api/java/util/Iterator.html" TargetMode="External"/><Relationship Id="rId4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10/docs/api/java/util/ListIterato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051"/>
            <a:ext cx="8843059" cy="39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28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Traversal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452535" y="1200150"/>
            <a:ext cx="5937874" cy="14859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1014413" indent="-1014413">
              <a:buNone/>
              <a:tabLst>
                <a:tab pos="1014413" algn="l"/>
                <a:tab pos="1092994" algn="l"/>
                <a:tab pos="1429941" algn="l"/>
                <a:tab pos="1766888" algn="l"/>
                <a:tab pos="2103835" algn="l"/>
                <a:tab pos="2440781" algn="l"/>
                <a:tab pos="2777729" algn="l"/>
                <a:tab pos="3114675" algn="l"/>
                <a:tab pos="3451622" algn="l"/>
                <a:tab pos="3788569" algn="l"/>
                <a:tab pos="4125516" algn="l"/>
                <a:tab pos="4462463" algn="l"/>
                <a:tab pos="4799410" algn="l"/>
                <a:tab pos="5136356" algn="l"/>
                <a:tab pos="5473304" algn="l"/>
                <a:tab pos="5810250" algn="l"/>
                <a:tab pos="6147197" algn="l"/>
                <a:tab pos="6484144" algn="l"/>
                <a:tab pos="6821091" algn="l"/>
                <a:tab pos="7158038" algn="l"/>
                <a:tab pos="7494985" algn="l"/>
              </a:tabLst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&lt;Integer&gt;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myL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&lt;Integer&gt;();</a:t>
            </a:r>
          </a:p>
          <a:p>
            <a:pPr marL="1014413" indent="-1014413">
              <a:buNone/>
              <a:tabLst>
                <a:tab pos="1014413" algn="l"/>
                <a:tab pos="1092994" algn="l"/>
                <a:tab pos="1429941" algn="l"/>
                <a:tab pos="1766888" algn="l"/>
                <a:tab pos="2103835" algn="l"/>
                <a:tab pos="2440781" algn="l"/>
                <a:tab pos="2777729" algn="l"/>
                <a:tab pos="3114675" algn="l"/>
                <a:tab pos="3451622" algn="l"/>
                <a:tab pos="3788569" algn="l"/>
                <a:tab pos="4125516" algn="l"/>
                <a:tab pos="4462463" algn="l"/>
                <a:tab pos="4799410" algn="l"/>
                <a:tab pos="5136356" algn="l"/>
                <a:tab pos="5473304" algn="l"/>
                <a:tab pos="5810250" algn="l"/>
                <a:tab pos="6147197" algn="l"/>
                <a:tab pos="6484144" algn="l"/>
                <a:tab pos="6821091" algn="l"/>
                <a:tab pos="7158038" algn="l"/>
                <a:tab pos="7494985" algn="l"/>
              </a:tabLs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// Add the elements 1, 2, 3, 4 to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myL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(code not shown)</a:t>
            </a:r>
          </a:p>
          <a:p>
            <a:pPr marL="1014413" indent="-1014413">
              <a:buNone/>
              <a:tabLst>
                <a:tab pos="1014413" algn="l"/>
                <a:tab pos="1092994" algn="l"/>
                <a:tab pos="1429941" algn="l"/>
                <a:tab pos="1766888" algn="l"/>
                <a:tab pos="2103835" algn="l"/>
                <a:tab pos="2440781" algn="l"/>
                <a:tab pos="2777729" algn="l"/>
                <a:tab pos="3114675" algn="l"/>
                <a:tab pos="3451622" algn="l"/>
                <a:tab pos="3788569" algn="l"/>
                <a:tab pos="4125516" algn="l"/>
                <a:tab pos="4462463" algn="l"/>
                <a:tab pos="4799410" algn="l"/>
                <a:tab pos="5136356" algn="l"/>
                <a:tab pos="5473304" algn="l"/>
                <a:tab pos="5810250" algn="l"/>
                <a:tab pos="6147197" algn="l"/>
                <a:tab pos="6484144" algn="l"/>
                <a:tab pos="6821091" algn="l"/>
                <a:tab pos="7158038" algn="l"/>
                <a:tab pos="7494985" algn="l"/>
              </a:tabLst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ListIterator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MyObjs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 it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myL.listIterator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14413" indent="-1014413">
              <a:buNone/>
              <a:tabLst>
                <a:tab pos="1014413" algn="l"/>
                <a:tab pos="1092994" algn="l"/>
                <a:tab pos="1429941" algn="l"/>
                <a:tab pos="1766888" algn="l"/>
                <a:tab pos="2103835" algn="l"/>
                <a:tab pos="2440781" algn="l"/>
                <a:tab pos="2777729" algn="l"/>
                <a:tab pos="3114675" algn="l"/>
                <a:tab pos="3451622" algn="l"/>
                <a:tab pos="3788569" algn="l"/>
                <a:tab pos="4125516" algn="l"/>
                <a:tab pos="4462463" algn="l"/>
                <a:tab pos="4799410" algn="l"/>
                <a:tab pos="5136356" algn="l"/>
                <a:tab pos="5473304" algn="l"/>
                <a:tab pos="5810250" algn="l"/>
                <a:tab pos="6147197" algn="l"/>
                <a:tab pos="6484144" algn="l"/>
                <a:tab pos="6821091" algn="l"/>
                <a:tab pos="7158038" algn="l"/>
                <a:tab pos="7494985" algn="l"/>
              </a:tabLs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it.hasNext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1014413" indent="-1014413">
              <a:buNone/>
              <a:tabLst>
                <a:tab pos="1014413" algn="l"/>
                <a:tab pos="1092994" algn="l"/>
                <a:tab pos="1429941" algn="l"/>
                <a:tab pos="1766888" algn="l"/>
                <a:tab pos="2103835" algn="l"/>
                <a:tab pos="2440781" algn="l"/>
                <a:tab pos="2777729" algn="l"/>
                <a:tab pos="3114675" algn="l"/>
                <a:tab pos="3451622" algn="l"/>
                <a:tab pos="3788569" algn="l"/>
                <a:tab pos="4125516" algn="l"/>
                <a:tab pos="4462463" algn="l"/>
                <a:tab pos="4799410" algn="l"/>
                <a:tab pos="5136356" algn="l"/>
                <a:tab pos="5473304" algn="l"/>
                <a:tab pos="5810250" algn="l"/>
                <a:tab pos="6147197" algn="l"/>
                <a:tab pos="6484144" algn="l"/>
                <a:tab pos="6821091" algn="l"/>
                <a:tab pos="7158038" algn="l"/>
                <a:tab pos="7494985" algn="l"/>
              </a:tabLs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it.next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1014413" indent="-1014413">
              <a:buNone/>
              <a:tabLst>
                <a:tab pos="1014413" algn="l"/>
                <a:tab pos="1092994" algn="l"/>
                <a:tab pos="1429941" algn="l"/>
                <a:tab pos="1766888" algn="l"/>
                <a:tab pos="2103835" algn="l"/>
                <a:tab pos="2440781" algn="l"/>
                <a:tab pos="2777729" algn="l"/>
                <a:tab pos="3114675" algn="l"/>
                <a:tab pos="3451622" algn="l"/>
                <a:tab pos="3788569" algn="l"/>
                <a:tab pos="4125516" algn="l"/>
                <a:tab pos="4462463" algn="l"/>
                <a:tab pos="4799410" algn="l"/>
                <a:tab pos="5136356" algn="l"/>
                <a:tab pos="5473304" algn="l"/>
                <a:tab pos="5810250" algn="l"/>
                <a:tab pos="6147197" algn="l"/>
                <a:tab pos="6484144" algn="l"/>
                <a:tab pos="6821091" algn="l"/>
                <a:tab pos="7158038" algn="l"/>
                <a:tab pos="7494985" algn="l"/>
              </a:tabLst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14413" indent="-1014413">
              <a:buNone/>
              <a:tabLst>
                <a:tab pos="1014413" algn="l"/>
                <a:tab pos="1092994" algn="l"/>
                <a:tab pos="1429941" algn="l"/>
                <a:tab pos="1766888" algn="l"/>
                <a:tab pos="2103835" algn="l"/>
                <a:tab pos="2440781" algn="l"/>
                <a:tab pos="2777729" algn="l"/>
                <a:tab pos="3114675" algn="l"/>
                <a:tab pos="3451622" algn="l"/>
                <a:tab pos="3788569" algn="l"/>
                <a:tab pos="4125516" algn="l"/>
                <a:tab pos="4462463" algn="l"/>
                <a:tab pos="4799410" algn="l"/>
                <a:tab pos="5136356" algn="l"/>
                <a:tab pos="5473304" algn="l"/>
                <a:tab pos="5810250" algn="l"/>
                <a:tab pos="6147197" algn="l"/>
                <a:tab pos="6484144" algn="l"/>
                <a:tab pos="6821091" algn="l"/>
                <a:tab pos="7158038" algn="l"/>
                <a:tab pos="7494985" algn="l"/>
              </a:tabLst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51435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F7CA3A-C198-4752-8054-9807EBD31155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57200" y="3028950"/>
            <a:ext cx="5933209" cy="15638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4413" indent="-1014413">
              <a:buNone/>
              <a:tabLst>
                <a:tab pos="1014413" algn="l"/>
                <a:tab pos="1092994" algn="l"/>
                <a:tab pos="1429941" algn="l"/>
                <a:tab pos="1766888" algn="l"/>
                <a:tab pos="2103835" algn="l"/>
                <a:tab pos="2440781" algn="l"/>
                <a:tab pos="2777729" algn="l"/>
                <a:tab pos="3114675" algn="l"/>
                <a:tab pos="3451622" algn="l"/>
                <a:tab pos="3788569" algn="l"/>
                <a:tab pos="4125516" algn="l"/>
                <a:tab pos="4462463" algn="l"/>
                <a:tab pos="4799410" algn="l"/>
                <a:tab pos="5136356" algn="l"/>
                <a:tab pos="5473304" algn="l"/>
                <a:tab pos="5810250" algn="l"/>
                <a:tab pos="6147197" algn="l"/>
                <a:tab pos="6484144" algn="l"/>
                <a:tab pos="6821091" algn="l"/>
                <a:tab pos="7158038" algn="l"/>
                <a:tab pos="7494985" algn="l"/>
              </a:tabLst>
              <a:defRPr/>
            </a:pP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&lt;Integer&gt;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myL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&lt;Integer&gt;();</a:t>
            </a:r>
          </a:p>
          <a:p>
            <a:pPr marL="1014413" indent="-1014413">
              <a:buNone/>
              <a:tabLst>
                <a:tab pos="1014413" algn="l"/>
                <a:tab pos="1092994" algn="l"/>
                <a:tab pos="1429941" algn="l"/>
                <a:tab pos="1766888" algn="l"/>
                <a:tab pos="2103835" algn="l"/>
                <a:tab pos="2440781" algn="l"/>
                <a:tab pos="2777729" algn="l"/>
                <a:tab pos="3114675" algn="l"/>
                <a:tab pos="3451622" algn="l"/>
                <a:tab pos="3788569" algn="l"/>
                <a:tab pos="4125516" algn="l"/>
                <a:tab pos="4462463" algn="l"/>
                <a:tab pos="4799410" algn="l"/>
                <a:tab pos="5136356" algn="l"/>
                <a:tab pos="5473304" algn="l"/>
                <a:tab pos="5810250" algn="l"/>
                <a:tab pos="6147197" algn="l"/>
                <a:tab pos="6484144" algn="l"/>
                <a:tab pos="6821091" algn="l"/>
                <a:tab pos="7158038" algn="l"/>
                <a:tab pos="7494985" algn="l"/>
              </a:tabLst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// Add the elements 1, 2, 3, 4 to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myL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(code not shown)</a:t>
            </a:r>
          </a:p>
          <a:p>
            <a:pPr marL="1014413" indent="-1014413">
              <a:buNone/>
              <a:tabLst>
                <a:tab pos="1014413" algn="l"/>
                <a:tab pos="1092994" algn="l"/>
                <a:tab pos="1429941" algn="l"/>
                <a:tab pos="1766888" algn="l"/>
                <a:tab pos="2103835" algn="l"/>
                <a:tab pos="2440781" algn="l"/>
                <a:tab pos="2777729" algn="l"/>
                <a:tab pos="3114675" algn="l"/>
                <a:tab pos="3451622" algn="l"/>
                <a:tab pos="3788569" algn="l"/>
                <a:tab pos="4125516" algn="l"/>
                <a:tab pos="4462463" algn="l"/>
                <a:tab pos="4799410" algn="l"/>
                <a:tab pos="5136356" algn="l"/>
                <a:tab pos="5473304" algn="l"/>
                <a:tab pos="5810250" algn="l"/>
                <a:tab pos="6147197" algn="l"/>
                <a:tab pos="6484144" algn="l"/>
                <a:tab pos="6821091" algn="l"/>
                <a:tab pos="7158038" algn="l"/>
                <a:tab pos="7494985" algn="l"/>
              </a:tabLst>
              <a:defRPr/>
            </a:pP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 marL="1014413" indent="-1014413">
              <a:buNone/>
              <a:tabLst>
                <a:tab pos="1014413" algn="l"/>
                <a:tab pos="1092994" algn="l"/>
                <a:tab pos="1429941" algn="l"/>
                <a:tab pos="1766888" algn="l"/>
                <a:tab pos="2103835" algn="l"/>
                <a:tab pos="2440781" algn="l"/>
                <a:tab pos="2777729" algn="l"/>
                <a:tab pos="3114675" algn="l"/>
                <a:tab pos="3451622" algn="l"/>
                <a:tab pos="3788569" algn="l"/>
                <a:tab pos="4125516" algn="l"/>
                <a:tab pos="4462463" algn="l"/>
                <a:tab pos="4799410" algn="l"/>
                <a:tab pos="5136356" algn="l"/>
                <a:tab pos="5473304" algn="l"/>
                <a:tab pos="5810250" algn="l"/>
                <a:tab pos="6147197" algn="l"/>
                <a:tab pos="6484144" algn="l"/>
                <a:tab pos="6821091" algn="l"/>
                <a:tab pos="7158038" algn="l"/>
                <a:tab pos="7494985" algn="l"/>
              </a:tabLst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myL.size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1014413" indent="-1014413">
              <a:buNone/>
              <a:tabLst>
                <a:tab pos="1014413" algn="l"/>
                <a:tab pos="1092994" algn="l"/>
                <a:tab pos="1429941" algn="l"/>
                <a:tab pos="1766888" algn="l"/>
                <a:tab pos="2103835" algn="l"/>
                <a:tab pos="2440781" algn="l"/>
                <a:tab pos="2777729" algn="l"/>
                <a:tab pos="3114675" algn="l"/>
                <a:tab pos="3451622" algn="l"/>
                <a:tab pos="3788569" algn="l"/>
                <a:tab pos="4125516" algn="l"/>
                <a:tab pos="4462463" algn="l"/>
                <a:tab pos="4799410" algn="l"/>
                <a:tab pos="5136356" algn="l"/>
                <a:tab pos="5473304" algn="l"/>
                <a:tab pos="5810250" algn="l"/>
                <a:tab pos="6147197" algn="l"/>
                <a:tab pos="6484144" algn="l"/>
                <a:tab pos="6821091" algn="l"/>
                <a:tab pos="7158038" algn="l"/>
                <a:tab pos="7494985" algn="l"/>
              </a:tabLst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myL.get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1014413" indent="-1014413">
              <a:buNone/>
              <a:tabLst>
                <a:tab pos="1014413" algn="l"/>
                <a:tab pos="1092994" algn="l"/>
                <a:tab pos="1429941" algn="l"/>
                <a:tab pos="1766888" algn="l"/>
                <a:tab pos="2103835" algn="l"/>
                <a:tab pos="2440781" algn="l"/>
                <a:tab pos="2777729" algn="l"/>
                <a:tab pos="3114675" algn="l"/>
                <a:tab pos="3451622" algn="l"/>
                <a:tab pos="3788569" algn="l"/>
                <a:tab pos="4125516" algn="l"/>
                <a:tab pos="4462463" algn="l"/>
                <a:tab pos="4799410" algn="l"/>
                <a:tab pos="5136356" algn="l"/>
                <a:tab pos="5473304" algn="l"/>
                <a:tab pos="5810250" algn="l"/>
                <a:tab pos="6147197" algn="l"/>
                <a:tab pos="6484144" algn="l"/>
                <a:tab pos="6821091" algn="l"/>
                <a:tab pos="7158038" algn="l"/>
                <a:tab pos="7494985" algn="l"/>
              </a:tabLst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14413" indent="-1014413">
              <a:buNone/>
              <a:tabLst>
                <a:tab pos="1014413" algn="l"/>
                <a:tab pos="1092994" algn="l"/>
                <a:tab pos="1429941" algn="l"/>
                <a:tab pos="1766888" algn="l"/>
                <a:tab pos="2103835" algn="l"/>
                <a:tab pos="2440781" algn="l"/>
                <a:tab pos="2777729" algn="l"/>
                <a:tab pos="3114675" algn="l"/>
                <a:tab pos="3451622" algn="l"/>
                <a:tab pos="3788569" algn="l"/>
                <a:tab pos="4125516" algn="l"/>
                <a:tab pos="4462463" algn="l"/>
                <a:tab pos="4799410" algn="l"/>
                <a:tab pos="5136356" algn="l"/>
                <a:tab pos="5473304" algn="l"/>
                <a:tab pos="5810250" algn="l"/>
                <a:tab pos="6147197" algn="l"/>
                <a:tab pos="6484144" algn="l"/>
                <a:tab pos="6821091" algn="l"/>
                <a:tab pos="7158038" algn="l"/>
                <a:tab pos="7494985" algn="l"/>
              </a:tabLst>
              <a:defRPr/>
            </a:pP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 marL="51435" indent="0">
              <a:buNone/>
            </a:pPr>
            <a:endParaRPr lang="en-US" sz="13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AB72B-2B51-47DC-91DE-11FACA26E339}"/>
              </a:ext>
            </a:extLst>
          </p:cNvPr>
          <p:cNvSpPr txBox="1"/>
          <p:nvPr/>
        </p:nvSpPr>
        <p:spPr>
          <a:xfrm>
            <a:off x="6515101" y="1143000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Is there a difference in the behavior between these two blocks of code?</a:t>
            </a:r>
          </a:p>
          <a:p>
            <a:pPr marL="257175" indent="-257175">
              <a:buAutoNum type="alphaUcPeriod"/>
            </a:pPr>
            <a:r>
              <a:rPr lang="en-US" sz="1350" dirty="0"/>
              <a:t>Yes</a:t>
            </a:r>
          </a:p>
          <a:p>
            <a:pPr marL="257175" indent="-257175">
              <a:buAutoNum type="alphaUcPeriod"/>
            </a:pPr>
            <a:r>
              <a:rPr lang="en-US" sz="1350" dirty="0"/>
              <a:t>No</a:t>
            </a:r>
          </a:p>
          <a:p>
            <a:pPr marL="257175" indent="-257175">
              <a:buAutoNum type="alphaUcPeriod"/>
            </a:pPr>
            <a:r>
              <a:rPr lang="en-US" sz="1350" dirty="0"/>
              <a:t>Yes, but not in a way that the user would be able to tell </a:t>
            </a:r>
          </a:p>
        </p:txBody>
      </p:sp>
    </p:spTree>
    <p:extLst>
      <p:ext uri="{BB962C8B-B14F-4D97-AF65-F5344CB8AC3E}">
        <p14:creationId xmlns:p14="http://schemas.microsoft.com/office/powerpoint/2010/main" val="284194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1E47-6FC9-4666-9F0D-F13E03AD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4FF7-BB12-427B-97DF-81EAA2B4A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18596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could we make our random stream so that we can get random numbers in an enhanced for loop?</a:t>
            </a:r>
          </a:p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public int </a:t>
            </a:r>
            <a:r>
              <a:rPr lang="en-U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nextInt</a:t>
            </a: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(int bound)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Returns a pseudorandom, uniformly distributed int value between 0 (inclusive) and the specified value (exclusive), drawn from this random number generator's sequence. </a:t>
            </a:r>
          </a:p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RandomStream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(int size, int bound) { }</a:t>
            </a:r>
          </a:p>
          <a:p>
            <a:pPr marL="0" indent="0">
              <a:buNone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RandomStream</a:t>
            </a:r>
            <a:r>
              <a:rPr lang="en-US" sz="1400" dirty="0"/>
              <a:t> r = new </a:t>
            </a:r>
            <a:r>
              <a:rPr lang="en-US" sz="1400" dirty="0" err="1"/>
              <a:t>RandomStream</a:t>
            </a:r>
            <a:r>
              <a:rPr lang="en-US" sz="1400" dirty="0"/>
              <a:t>(10, 100);</a:t>
            </a:r>
          </a:p>
          <a:p>
            <a:pPr marL="0" indent="0">
              <a:buNone/>
            </a:pPr>
            <a:r>
              <a:rPr lang="en-US" sz="1400" dirty="0"/>
              <a:t>    for (Integer </a:t>
            </a:r>
            <a:r>
              <a:rPr lang="en-US" sz="1400" dirty="0" err="1"/>
              <a:t>i</a:t>
            </a:r>
            <a:r>
              <a:rPr lang="en-US" sz="1400" dirty="0"/>
              <a:t> : r) {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081582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C552-6778-4E87-A067-68C536EC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AAA2-ACB1-44EA-8F0D-3DCD3556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we make a BST iterator?</a:t>
            </a:r>
          </a:p>
          <a:p>
            <a:r>
              <a:rPr lang="en-US" dirty="0"/>
              <a:t>What about a Heap iterator?</a:t>
            </a:r>
          </a:p>
        </p:txBody>
      </p:sp>
    </p:spTree>
    <p:extLst>
      <p:ext uri="{BB962C8B-B14F-4D97-AF65-F5344CB8AC3E}">
        <p14:creationId xmlns:p14="http://schemas.microsoft.com/office/powerpoint/2010/main" val="4106843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24?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24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10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Thursday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resubmission</a:t>
            </a:r>
          </a:p>
          <a:p>
            <a:r>
              <a:rPr lang="en-US" dirty="0" err="1"/>
              <a:t>PA7</a:t>
            </a:r>
            <a:r>
              <a:rPr lang="en-US" dirty="0"/>
              <a:t> Resubmission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Starts Saturday, March 13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8:00am</a:t>
            </a:r>
            <a:endParaRPr lang="en-US" dirty="0"/>
          </a:p>
          <a:p>
            <a:pPr lvl="1"/>
            <a:r>
              <a:rPr lang="en-US" dirty="0"/>
              <a:t>Ends Monday, March 15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3 hour exam – clock starts when you open exam</a:t>
            </a:r>
          </a:p>
          <a:p>
            <a:pPr lvl="2"/>
            <a:r>
              <a:rPr lang="en-US" dirty="0"/>
              <a:t>Must be finished in one sitting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  <a:p>
            <a:r>
              <a:rPr lang="en-US" dirty="0"/>
              <a:t>Questions on Lecture 24?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1E53-57AB-4010-8506-4EA9D068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r>
              <a:rPr lang="en-US" dirty="0"/>
              <a:t> Interface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DA714D-614D-4929-ABD6-BA41CA45ED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617" y="1385695"/>
            <a:ext cx="832466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Implementing this interface allows 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object to be the target of the "for-each loop" statement.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// Defined 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java.lang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Iterable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&lt;T&gt; 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 /**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Returns an iterator over elements of type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Courier New" panose="02070309020205020404" pitchFamily="49" charset="0"/>
              </a:rPr>
              <a:t> */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 Iterator&lt;T&gt; iterator();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8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1E53-57AB-4010-8506-4EA9D068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r>
              <a:rPr lang="en-US" dirty="0"/>
              <a:t> Interface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DA714D-614D-4929-ABD6-BA41CA45ED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0685" y="1112320"/>
            <a:ext cx="832466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// Defined 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java.lang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public interface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Iterable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&lt;T&gt; 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 /**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Returns an iterator over elements of type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Arial Unicode MS"/>
                <a:ea typeface="SimSun" panose="02010600030101010101" pitchFamily="2" charset="-122"/>
                <a:cs typeface="Courier New" panose="02070309020205020404" pitchFamily="49" charset="0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Courier New" panose="02070309020205020404" pitchFamily="49" charset="0"/>
              </a:rPr>
              <a:t> */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 Iterator&lt;T&gt; iterator();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BC245B-73DD-4BDA-9A09-0A5218CF9840}"/>
              </a:ext>
            </a:extLst>
          </p:cNvPr>
          <p:cNvSpPr/>
          <p:nvPr/>
        </p:nvSpPr>
        <p:spPr>
          <a:xfrm>
            <a:off x="340191" y="3224543"/>
            <a:ext cx="7886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This interface is mostly used when we create a container of certain things and we want to be able to iterate through it without worrying about indexes.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There is no sorting involved.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You can use the iterator from other Java containers to get the iterator</a:t>
            </a:r>
          </a:p>
        </p:txBody>
      </p:sp>
    </p:spTree>
    <p:extLst>
      <p:ext uri="{BB962C8B-B14F-4D97-AF65-F5344CB8AC3E}">
        <p14:creationId xmlns:p14="http://schemas.microsoft.com/office/powerpoint/2010/main" val="240979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4B10709-6F8B-4D8A-B9DE-614F7B527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78" y="85856"/>
            <a:ext cx="8007746" cy="458581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import </a:t>
            </a:r>
            <a:r>
              <a:rPr lang="en-US" sz="1200" dirty="0" err="1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java.util.Arrays</a:t>
            </a: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;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class Person{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private String name;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public Person(){ name = null;}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public Person( String name ){ this.name = name;}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public String </a:t>
            </a:r>
            <a:r>
              <a:rPr lang="en-US" sz="1200" dirty="0" err="1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toString</a:t>
            </a: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(){ return name; }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class CSE12 </a:t>
            </a:r>
            <a:r>
              <a:rPr lang="en-US" sz="12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implements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Iterable</a:t>
            </a:r>
            <a:r>
              <a:rPr lang="en-US" sz="1200" b="1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&lt;Person&gt;</a:t>
            </a: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private Person[] data;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public CSE12 (){ 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  data = new Person[3];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  data[0] = new Person("Greg");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  data[1] = new Person("Paul");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  data[2] = new Person("Christine");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}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public Iterator&lt;Person&gt; iterator(){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  return </a:t>
            </a:r>
            <a:r>
              <a:rPr lang="en-US" sz="1200" dirty="0" err="1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Arrays.asList</a:t>
            </a: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(data).iterator();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}}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public class </a:t>
            </a:r>
            <a:r>
              <a:rPr lang="en-US" sz="1200" dirty="0" err="1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IterableTest</a:t>
            </a: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public static void main(String[] </a:t>
            </a:r>
            <a:r>
              <a:rPr lang="en-US" sz="1200" dirty="0" err="1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args</a:t>
            </a: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){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  CSE12 obj = new CSE12();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  for (Person p : obj){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      </a:t>
            </a:r>
            <a:r>
              <a:rPr lang="en-US" sz="1200" dirty="0" err="1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System.out.println</a:t>
            </a: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(p);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ourier New" panose="02070309020205020404" pitchFamily="49" charset="0"/>
                <a:ea typeface="SimSun" panose="02010600030101010101" pitchFamily="2" charset="-122"/>
              </a:rPr>
              <a:t>    }}}</a:t>
            </a: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F6F0BC4F-5C5C-4D4D-BE70-8587745E1217}"/>
              </a:ext>
            </a:extLst>
          </p:cNvPr>
          <p:cNvSpPr txBox="1"/>
          <p:nvPr/>
        </p:nvSpPr>
        <p:spPr>
          <a:xfrm>
            <a:off x="5324459" y="858989"/>
            <a:ext cx="2489111" cy="26776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1435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this code runs, what will be printed out?</a:t>
            </a:r>
            <a:b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A.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Christine</a:t>
            </a:r>
            <a:b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Greg</a:t>
            </a:r>
            <a:b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Paul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14350" algn="l"/>
              </a:tabLst>
            </a:pPr>
            <a:endParaRPr lang="en-US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14350" algn="l"/>
              </a:tabLst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B.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Gerald</a:t>
            </a:r>
            <a:b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Paul</a:t>
            </a:r>
            <a:b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Christine</a:t>
            </a:r>
            <a:endParaRPr lang="en-US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14350" algn="l"/>
              </a:tabLst>
            </a:pPr>
            <a:endParaRPr lang="en-US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14350" algn="l"/>
              </a:tabLst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C.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 random order</a:t>
            </a:r>
            <a:endParaRPr lang="en-US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258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Iterator Software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6460" indent="-246460">
              <a:tabLst>
                <a:tab pos="246460" algn="l"/>
                <a:tab pos="325041" algn="l"/>
                <a:tab pos="661988" algn="l"/>
                <a:tab pos="998935" algn="l"/>
                <a:tab pos="1335881" algn="l"/>
                <a:tab pos="1672829" algn="l"/>
                <a:tab pos="2009775" algn="l"/>
                <a:tab pos="2346722" algn="l"/>
                <a:tab pos="2683669" algn="l"/>
                <a:tab pos="3020616" algn="l"/>
                <a:tab pos="3357563" algn="l"/>
                <a:tab pos="3694510" algn="l"/>
                <a:tab pos="4031456" algn="l"/>
                <a:tab pos="4368404" algn="l"/>
                <a:tab pos="4705350" algn="l"/>
                <a:tab pos="5042297" algn="l"/>
                <a:tab pos="5379244" algn="l"/>
                <a:tab pos="5716191" algn="l"/>
                <a:tab pos="6053138" algn="l"/>
                <a:tab pos="6390085" algn="l"/>
                <a:tab pos="6727031" algn="l"/>
              </a:tabLst>
            </a:pPr>
            <a:r>
              <a:rPr lang="en-US" sz="1800" dirty="0">
                <a:latin typeface="Arial" panose="020B0604020202020204" pitchFamily="34" charset="0"/>
                <a:cs typeface="Arial" pitchFamily="34" charset="0"/>
              </a:rPr>
              <a:t>A common situation: A client needs to inspect the data elements in a collection, without wanting to know details of how the collection structures its data internally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6460" indent="-246460">
              <a:tabLst>
                <a:tab pos="246460" algn="l"/>
                <a:tab pos="325041" algn="l"/>
                <a:tab pos="661988" algn="l"/>
                <a:tab pos="998935" algn="l"/>
                <a:tab pos="1335881" algn="l"/>
                <a:tab pos="1672829" algn="l"/>
                <a:tab pos="2009775" algn="l"/>
                <a:tab pos="2346722" algn="l"/>
                <a:tab pos="2683669" algn="l"/>
                <a:tab pos="3020616" algn="l"/>
                <a:tab pos="3357563" algn="l"/>
                <a:tab pos="3694510" algn="l"/>
                <a:tab pos="4031456" algn="l"/>
                <a:tab pos="4368404" algn="l"/>
                <a:tab pos="4705350" algn="l"/>
                <a:tab pos="5042297" algn="l"/>
                <a:tab pos="5379244" algn="l"/>
                <a:tab pos="5716191" algn="l"/>
                <a:tab pos="6053138" algn="l"/>
                <a:tab pos="6390085" algn="l"/>
                <a:tab pos="6727031" algn="l"/>
              </a:tabLst>
            </a:pPr>
            <a:r>
              <a:rPr lang="en-US" sz="1650" dirty="0">
                <a:latin typeface="Arial" pitchFamily="34" charset="0"/>
                <a:cs typeface="Arial" pitchFamily="34" charset="0"/>
              </a:rPr>
              <a:t>Solution: </a:t>
            </a:r>
          </a:p>
          <a:p>
            <a:pPr marL="546497" lvl="1" indent="-203597">
              <a:tabLst>
                <a:tab pos="246460" algn="l"/>
                <a:tab pos="325041" algn="l"/>
                <a:tab pos="661988" algn="l"/>
                <a:tab pos="998935" algn="l"/>
                <a:tab pos="1335881" algn="l"/>
                <a:tab pos="1672829" algn="l"/>
                <a:tab pos="2009775" algn="l"/>
                <a:tab pos="2346722" algn="l"/>
                <a:tab pos="2683669" algn="l"/>
                <a:tab pos="3020616" algn="l"/>
                <a:tab pos="3357563" algn="l"/>
                <a:tab pos="3694510" algn="l"/>
                <a:tab pos="4031456" algn="l"/>
                <a:tab pos="4368404" algn="l"/>
                <a:tab pos="4705350" algn="l"/>
                <a:tab pos="5042297" algn="l"/>
                <a:tab pos="5379244" algn="l"/>
                <a:tab pos="5716191" algn="l"/>
                <a:tab pos="6053138" algn="l"/>
                <a:tab pos="6390085" algn="l"/>
                <a:tab pos="6727031" algn="l"/>
              </a:tabLst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Define an interface that specifies how an iterator will behave </a:t>
            </a:r>
          </a:p>
          <a:p>
            <a:pPr marL="546497" lvl="1" indent="-203597">
              <a:tabLst>
                <a:tab pos="246460" algn="l"/>
                <a:tab pos="325041" algn="l"/>
                <a:tab pos="661988" algn="l"/>
                <a:tab pos="998935" algn="l"/>
                <a:tab pos="1335881" algn="l"/>
                <a:tab pos="1672829" algn="l"/>
                <a:tab pos="2009775" algn="l"/>
                <a:tab pos="2346722" algn="l"/>
                <a:tab pos="2683669" algn="l"/>
                <a:tab pos="3020616" algn="l"/>
                <a:tab pos="3357563" algn="l"/>
                <a:tab pos="3694510" algn="l"/>
                <a:tab pos="4031456" algn="l"/>
                <a:tab pos="4368404" algn="l"/>
                <a:tab pos="4705350" algn="l"/>
                <a:tab pos="5042297" algn="l"/>
                <a:tab pos="5379244" algn="l"/>
                <a:tab pos="5716191" algn="l"/>
                <a:tab pos="6053138" algn="l"/>
                <a:tab pos="6390085" algn="l"/>
                <a:tab pos="6727031" algn="l"/>
              </a:tabLst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Design the collection to be able to supply an object that implements that iterator interface</a:t>
            </a:r>
          </a:p>
          <a:p>
            <a:pPr marL="546497" lvl="1" indent="-203597">
              <a:tabLst>
                <a:tab pos="246460" algn="l"/>
                <a:tab pos="325041" algn="l"/>
                <a:tab pos="661988" algn="l"/>
                <a:tab pos="998935" algn="l"/>
                <a:tab pos="1335881" algn="l"/>
                <a:tab pos="1672829" algn="l"/>
                <a:tab pos="2009775" algn="l"/>
                <a:tab pos="2346722" algn="l"/>
                <a:tab pos="2683669" algn="l"/>
                <a:tab pos="3020616" algn="l"/>
                <a:tab pos="3357563" algn="l"/>
                <a:tab pos="3694510" algn="l"/>
                <a:tab pos="4031456" algn="l"/>
                <a:tab pos="4368404" algn="l"/>
                <a:tab pos="4705350" algn="l"/>
                <a:tab pos="5042297" algn="l"/>
                <a:tab pos="5379244" algn="l"/>
                <a:tab pos="5716191" algn="l"/>
                <a:tab pos="6053138" algn="l"/>
                <a:tab pos="6390085" algn="l"/>
                <a:tab pos="6727031" algn="l"/>
              </a:tabLst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A client then can ask the collection for an iterator object, and use that iterator to inspect the collection’s elements, without having to know how the collection is implemented</a:t>
            </a:r>
          </a:p>
        </p:txBody>
      </p:sp>
      <p:sp>
        <p:nvSpPr>
          <p:cNvPr id="7" name="Rectangle 1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608535" y="342901"/>
            <a:ext cx="5807869" cy="74414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endParaRPr lang="en-US" sz="3000" dirty="0"/>
          </a:p>
        </p:txBody>
      </p:sp>
      <p:sp>
        <p:nvSpPr>
          <p:cNvPr id="8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608534" y="1201340"/>
            <a:ext cx="5935266" cy="34290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460" indent="-246460">
              <a:tabLst>
                <a:tab pos="246460" algn="l"/>
                <a:tab pos="325041" algn="l"/>
                <a:tab pos="661988" algn="l"/>
                <a:tab pos="998935" algn="l"/>
                <a:tab pos="1335881" algn="l"/>
                <a:tab pos="1672829" algn="l"/>
                <a:tab pos="2009775" algn="l"/>
                <a:tab pos="2346722" algn="l"/>
                <a:tab pos="2683669" algn="l"/>
                <a:tab pos="3020616" algn="l"/>
                <a:tab pos="3357563" algn="l"/>
                <a:tab pos="3694510" algn="l"/>
                <a:tab pos="4031456" algn="l"/>
                <a:tab pos="4368404" algn="l"/>
                <a:tab pos="4705350" algn="l"/>
                <a:tab pos="5042297" algn="l"/>
                <a:tab pos="5379244" algn="l"/>
                <a:tab pos="5716191" algn="l"/>
                <a:tab pos="6053138" algn="l"/>
                <a:tab pos="6390085" algn="l"/>
                <a:tab pos="6727031" algn="l"/>
              </a:tabLst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139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ctr"/>
          <a:lstStyle/>
          <a:p>
            <a:pPr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</a:pPr>
            <a:r>
              <a:rPr lang="en-US" sz="2400" b="1" dirty="0">
                <a:latin typeface="Courier New" pitchFamily="49" charset="0"/>
              </a:rPr>
              <a:t>Iterator&lt;E&gt;</a:t>
            </a:r>
            <a:r>
              <a:rPr lang="en-US" dirty="0"/>
              <a:t> Interface</a:t>
            </a: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342900" y="1143001"/>
            <a:ext cx="8801100" cy="3726656"/>
          </a:xfrm>
        </p:spPr>
        <p:txBody>
          <a:bodyPr>
            <a:normAutofit lnSpcReduction="10000"/>
          </a:bodyPr>
          <a:lstStyle/>
          <a:p>
            <a:pPr marL="0" indent="0">
              <a:buSzPct val="45000"/>
              <a:buNone/>
              <a:tabLst>
                <a:tab pos="0" algn="l"/>
                <a:tab pos="78581" algn="l"/>
                <a:tab pos="415529" algn="l"/>
                <a:tab pos="752475" algn="l"/>
                <a:tab pos="1089422" algn="l"/>
                <a:tab pos="1426369" algn="l"/>
                <a:tab pos="1763316" algn="l"/>
                <a:tab pos="2100263" algn="l"/>
                <a:tab pos="2437210" algn="l"/>
                <a:tab pos="2774156" algn="l"/>
                <a:tab pos="3111104" algn="l"/>
                <a:tab pos="3448050" algn="l"/>
                <a:tab pos="3784997" algn="l"/>
                <a:tab pos="4121944" algn="l"/>
                <a:tab pos="4458891" algn="l"/>
                <a:tab pos="4795838" algn="l"/>
                <a:tab pos="5132785" algn="l"/>
                <a:tab pos="5469731" algn="l"/>
                <a:tab pos="5806679" algn="l"/>
                <a:tab pos="6143625" algn="l"/>
                <a:tab pos="6480572" algn="l"/>
              </a:tabLst>
            </a:pPr>
            <a:r>
              <a:rPr lang="en-US" sz="1800" dirty="0">
                <a:hlinkClick r:id="rId5"/>
              </a:rPr>
              <a:t>https://docs.oracle.com/javase/10/docs/api/java/util/Iterator.html</a:t>
            </a:r>
            <a:endParaRPr lang="en-US" sz="1800" dirty="0"/>
          </a:p>
          <a:p>
            <a:pPr marL="0" indent="0">
              <a:buSzPct val="45000"/>
              <a:buNone/>
              <a:tabLst>
                <a:tab pos="0" algn="l"/>
                <a:tab pos="78581" algn="l"/>
                <a:tab pos="415529" algn="l"/>
                <a:tab pos="752475" algn="l"/>
                <a:tab pos="1089422" algn="l"/>
                <a:tab pos="1426369" algn="l"/>
                <a:tab pos="1763316" algn="l"/>
                <a:tab pos="2100263" algn="l"/>
                <a:tab pos="2437210" algn="l"/>
                <a:tab pos="2774156" algn="l"/>
                <a:tab pos="3111104" algn="l"/>
                <a:tab pos="3448050" algn="l"/>
                <a:tab pos="3784997" algn="l"/>
                <a:tab pos="4121944" algn="l"/>
                <a:tab pos="4458891" algn="l"/>
                <a:tab pos="4795838" algn="l"/>
                <a:tab pos="5132785" algn="l"/>
                <a:tab pos="5469731" algn="l"/>
                <a:tab pos="5806679" algn="l"/>
                <a:tab pos="6143625" algn="l"/>
                <a:tab pos="6480572" algn="l"/>
              </a:tabLst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SzPct val="45000"/>
              <a:buNone/>
              <a:tabLst>
                <a:tab pos="0" algn="l"/>
                <a:tab pos="78581" algn="l"/>
                <a:tab pos="415529" algn="l"/>
                <a:tab pos="752475" algn="l"/>
                <a:tab pos="1089422" algn="l"/>
                <a:tab pos="1426369" algn="l"/>
                <a:tab pos="1763316" algn="l"/>
                <a:tab pos="2100263" algn="l"/>
                <a:tab pos="2437210" algn="l"/>
                <a:tab pos="2774156" algn="l"/>
                <a:tab pos="3111104" algn="l"/>
                <a:tab pos="3448050" algn="l"/>
                <a:tab pos="3784997" algn="l"/>
                <a:tab pos="4121944" algn="l"/>
                <a:tab pos="4458891" algn="l"/>
                <a:tab pos="4795838" algn="l"/>
                <a:tab pos="5132785" algn="l"/>
                <a:tab pos="5469731" algn="l"/>
                <a:tab pos="5806679" algn="l"/>
                <a:tab pos="6143625" algn="l"/>
                <a:tab pos="6480572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The</a:t>
            </a:r>
            <a:r>
              <a:rPr lang="en-US" sz="1800" dirty="0"/>
              <a:t>  </a:t>
            </a:r>
            <a:r>
              <a:rPr lang="en-US" sz="1800" dirty="0">
                <a:solidFill>
                  <a:srgbClr val="2323DC"/>
                </a:solidFill>
                <a:latin typeface="Courier New" pitchFamily="49" charset="0"/>
                <a:cs typeface="Courier New" pitchFamily="49" charset="0"/>
              </a:rPr>
              <a:t>Iterator&lt;E&gt;</a:t>
            </a:r>
            <a:r>
              <a:rPr lang="en-US" sz="1800" dirty="0"/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interface is defined as follows:</a:t>
            </a:r>
          </a:p>
          <a:p>
            <a:pPr marL="0" indent="0">
              <a:buNone/>
              <a:tabLst>
                <a:tab pos="0" algn="l"/>
                <a:tab pos="78581" algn="l"/>
                <a:tab pos="415529" algn="l"/>
                <a:tab pos="752475" algn="l"/>
                <a:tab pos="1089422" algn="l"/>
                <a:tab pos="1426369" algn="l"/>
                <a:tab pos="1763316" algn="l"/>
                <a:tab pos="2100263" algn="l"/>
                <a:tab pos="2437210" algn="l"/>
                <a:tab pos="2774156" algn="l"/>
                <a:tab pos="3111104" algn="l"/>
                <a:tab pos="3448050" algn="l"/>
                <a:tab pos="3784997" algn="l"/>
                <a:tab pos="4121944" algn="l"/>
                <a:tab pos="4458891" algn="l"/>
                <a:tab pos="4795838" algn="l"/>
                <a:tab pos="5132785" algn="l"/>
                <a:tab pos="5469731" algn="l"/>
                <a:tab pos="5806679" algn="l"/>
                <a:tab pos="6143625" algn="l"/>
                <a:tab pos="6480572" algn="l"/>
              </a:tabLst>
            </a:pPr>
            <a:r>
              <a:rPr lang="en-US" sz="1800" dirty="0">
                <a:latin typeface="Courier 10 Pitch" pitchFamily="1" charset="0"/>
              </a:rPr>
              <a:t> </a:t>
            </a:r>
            <a:r>
              <a:rPr lang="en-US" sz="1800" dirty="0">
                <a:solidFill>
                  <a:srgbClr val="2323DC"/>
                </a:solidFill>
                <a:latin typeface="Courier New" pitchFamily="49" charset="0"/>
                <a:cs typeface="Courier New" pitchFamily="49" charset="0"/>
              </a:rPr>
              <a:t>public interface Iterator&lt;E&gt; {</a:t>
            </a:r>
          </a:p>
          <a:p>
            <a:pPr marL="0" indent="0">
              <a:buNone/>
              <a:tabLst>
                <a:tab pos="0" algn="l"/>
                <a:tab pos="78581" algn="l"/>
                <a:tab pos="415529" algn="l"/>
                <a:tab pos="752475" algn="l"/>
                <a:tab pos="1089422" algn="l"/>
                <a:tab pos="1426369" algn="l"/>
                <a:tab pos="1763316" algn="l"/>
                <a:tab pos="2100263" algn="l"/>
                <a:tab pos="2437210" algn="l"/>
                <a:tab pos="2774156" algn="l"/>
                <a:tab pos="3111104" algn="l"/>
                <a:tab pos="3448050" algn="l"/>
                <a:tab pos="3784997" algn="l"/>
                <a:tab pos="4121944" algn="l"/>
                <a:tab pos="4458891" algn="l"/>
                <a:tab pos="4795838" algn="l"/>
                <a:tab pos="5132785" algn="l"/>
                <a:tab pos="5469731" algn="l"/>
                <a:tab pos="5806679" algn="l"/>
                <a:tab pos="6143625" algn="l"/>
                <a:tab pos="6480572" algn="l"/>
              </a:tabLst>
            </a:pPr>
            <a:r>
              <a:rPr lang="en-US" sz="1800" dirty="0">
                <a:solidFill>
                  <a:srgbClr val="2323DC"/>
                </a:solidFill>
                <a:latin typeface="Courier New" pitchFamily="49" charset="0"/>
                <a:cs typeface="Courier New" pitchFamily="49" charset="0"/>
              </a:rPr>
              <a:t>    default void </a:t>
            </a:r>
            <a:r>
              <a:rPr lang="en-US" sz="1800" dirty="0" err="1">
                <a:solidFill>
                  <a:srgbClr val="2323DC"/>
                </a:solidFill>
                <a:latin typeface="Courier New" pitchFamily="49" charset="0"/>
                <a:cs typeface="Courier New" pitchFamily="49" charset="0"/>
              </a:rPr>
              <a:t>forEachRemaining</a:t>
            </a:r>
            <a:r>
              <a:rPr lang="en-US" sz="1800" dirty="0">
                <a:solidFill>
                  <a:srgbClr val="2323DC"/>
                </a:solidFill>
                <a:latin typeface="Courier New" pitchFamily="49" charset="0"/>
                <a:cs typeface="Courier New" pitchFamily="49" charset="0"/>
              </a:rPr>
              <a:t>(Consumer&lt;? super E&gt; action)</a:t>
            </a:r>
          </a:p>
          <a:p>
            <a:pPr marL="0" indent="0">
              <a:buNone/>
              <a:tabLst>
                <a:tab pos="0" algn="l"/>
                <a:tab pos="78581" algn="l"/>
                <a:tab pos="415529" algn="l"/>
                <a:tab pos="752475" algn="l"/>
                <a:tab pos="1089422" algn="l"/>
                <a:tab pos="1426369" algn="l"/>
                <a:tab pos="1763316" algn="l"/>
                <a:tab pos="2100263" algn="l"/>
                <a:tab pos="2437210" algn="l"/>
                <a:tab pos="2774156" algn="l"/>
                <a:tab pos="3111104" algn="l"/>
                <a:tab pos="3448050" algn="l"/>
                <a:tab pos="3784997" algn="l"/>
                <a:tab pos="4121944" algn="l"/>
                <a:tab pos="4458891" algn="l"/>
                <a:tab pos="4795838" algn="l"/>
                <a:tab pos="5132785" algn="l"/>
                <a:tab pos="5469731" algn="l"/>
                <a:tab pos="5806679" algn="l"/>
                <a:tab pos="6143625" algn="l"/>
                <a:tab pos="6480572" algn="l"/>
              </a:tabLst>
            </a:pPr>
            <a:r>
              <a:rPr lang="en-US" sz="1800" b="1" dirty="0">
                <a:solidFill>
                  <a:srgbClr val="2323DC"/>
                </a:solidFill>
                <a:latin typeface="Courier New" pitchFamily="49" charset="0"/>
                <a:cs typeface="Courier New" pitchFamily="49" charset="0"/>
              </a:rPr>
              <a:t>    public E next();</a:t>
            </a:r>
          </a:p>
          <a:p>
            <a:pPr marL="0" indent="0">
              <a:buNone/>
              <a:tabLst>
                <a:tab pos="0" algn="l"/>
                <a:tab pos="78581" algn="l"/>
                <a:tab pos="415529" algn="l"/>
                <a:tab pos="752475" algn="l"/>
                <a:tab pos="1089422" algn="l"/>
                <a:tab pos="1426369" algn="l"/>
                <a:tab pos="1763316" algn="l"/>
                <a:tab pos="2100263" algn="l"/>
                <a:tab pos="2437210" algn="l"/>
                <a:tab pos="2774156" algn="l"/>
                <a:tab pos="3111104" algn="l"/>
                <a:tab pos="3448050" algn="l"/>
                <a:tab pos="3784997" algn="l"/>
                <a:tab pos="4121944" algn="l"/>
                <a:tab pos="4458891" algn="l"/>
                <a:tab pos="4795838" algn="l"/>
                <a:tab pos="5132785" algn="l"/>
                <a:tab pos="5469731" algn="l"/>
                <a:tab pos="5806679" algn="l"/>
                <a:tab pos="6143625" algn="l"/>
                <a:tab pos="6480572" algn="l"/>
              </a:tabLst>
            </a:pPr>
            <a:r>
              <a:rPr lang="en-US" sz="1800" b="1" dirty="0">
                <a:solidFill>
                  <a:srgbClr val="2323DC"/>
                </a:solidFill>
                <a:latin typeface="Courier New" pitchFamily="49" charset="0"/>
                <a:cs typeface="Courier New" pitchFamily="49" charset="0"/>
              </a:rPr>
              <a:t>			 public </a:t>
            </a:r>
            <a:r>
              <a:rPr lang="en-US" sz="1800" b="1" dirty="0" err="1">
                <a:solidFill>
                  <a:srgbClr val="2323DC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b="1" dirty="0">
                <a:solidFill>
                  <a:srgbClr val="2323D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2323DC"/>
                </a:solidFill>
                <a:latin typeface="Courier New" pitchFamily="49" charset="0"/>
                <a:cs typeface="Courier New" pitchFamily="49" charset="0"/>
              </a:rPr>
              <a:t>hasNext</a:t>
            </a:r>
            <a:r>
              <a:rPr lang="en-US" sz="1800" b="1" dirty="0">
                <a:solidFill>
                  <a:srgbClr val="2323DC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  <a:tabLst>
                <a:tab pos="0" algn="l"/>
                <a:tab pos="78581" algn="l"/>
                <a:tab pos="415529" algn="l"/>
                <a:tab pos="752475" algn="l"/>
                <a:tab pos="1089422" algn="l"/>
                <a:tab pos="1426369" algn="l"/>
                <a:tab pos="1763316" algn="l"/>
                <a:tab pos="2100263" algn="l"/>
                <a:tab pos="2437210" algn="l"/>
                <a:tab pos="2774156" algn="l"/>
                <a:tab pos="3111104" algn="l"/>
                <a:tab pos="3448050" algn="l"/>
                <a:tab pos="3784997" algn="l"/>
                <a:tab pos="4121944" algn="l"/>
                <a:tab pos="4458891" algn="l"/>
                <a:tab pos="4795838" algn="l"/>
                <a:tab pos="5132785" algn="l"/>
                <a:tab pos="5469731" algn="l"/>
                <a:tab pos="5806679" algn="l"/>
                <a:tab pos="6143625" algn="l"/>
                <a:tab pos="6480572" algn="l"/>
              </a:tabLst>
            </a:pPr>
            <a:r>
              <a:rPr lang="en-US" sz="1800" dirty="0">
                <a:solidFill>
                  <a:srgbClr val="2323DC"/>
                </a:solidFill>
                <a:latin typeface="Courier New" pitchFamily="49" charset="0"/>
                <a:cs typeface="Courier New" pitchFamily="49" charset="0"/>
              </a:rPr>
              <a:t>			 default public void remove();</a:t>
            </a:r>
          </a:p>
          <a:p>
            <a:pPr marL="0" indent="0">
              <a:buNone/>
              <a:tabLst>
                <a:tab pos="0" algn="l"/>
                <a:tab pos="78581" algn="l"/>
                <a:tab pos="415529" algn="l"/>
                <a:tab pos="752475" algn="l"/>
                <a:tab pos="1089422" algn="l"/>
                <a:tab pos="1426369" algn="l"/>
                <a:tab pos="1763316" algn="l"/>
                <a:tab pos="2100263" algn="l"/>
                <a:tab pos="2437210" algn="l"/>
                <a:tab pos="2774156" algn="l"/>
                <a:tab pos="3111104" algn="l"/>
                <a:tab pos="3448050" algn="l"/>
                <a:tab pos="3784997" algn="l"/>
                <a:tab pos="4121944" algn="l"/>
                <a:tab pos="4458891" algn="l"/>
                <a:tab pos="4795838" algn="l"/>
                <a:tab pos="5132785" algn="l"/>
                <a:tab pos="5469731" algn="l"/>
                <a:tab pos="5806679" algn="l"/>
                <a:tab pos="6143625" algn="l"/>
                <a:tab pos="6480572" algn="l"/>
              </a:tabLst>
            </a:pPr>
            <a:r>
              <a:rPr lang="en-US" sz="1800" dirty="0">
                <a:solidFill>
                  <a:srgbClr val="2323DC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/>
          </a:p>
          <a:p>
            <a:pPr marL="0" indent="0">
              <a:buSzPct val="45000"/>
              <a:buFont typeface="Wingdings" pitchFamily="2" charset="2"/>
              <a:buChar char=""/>
              <a:tabLst>
                <a:tab pos="0" algn="l"/>
                <a:tab pos="78581" algn="l"/>
                <a:tab pos="415529" algn="l"/>
                <a:tab pos="752475" algn="l"/>
                <a:tab pos="1089422" algn="l"/>
                <a:tab pos="1426369" algn="l"/>
                <a:tab pos="1763316" algn="l"/>
                <a:tab pos="2100263" algn="l"/>
                <a:tab pos="2437210" algn="l"/>
                <a:tab pos="2774156" algn="l"/>
                <a:tab pos="3111104" algn="l"/>
                <a:tab pos="3448050" algn="l"/>
                <a:tab pos="3784997" algn="l"/>
                <a:tab pos="4121944" algn="l"/>
                <a:tab pos="4458891" algn="l"/>
                <a:tab pos="4795838" algn="l"/>
                <a:tab pos="5132785" algn="l"/>
                <a:tab pos="5469731" algn="l"/>
                <a:tab pos="5806679" algn="l"/>
                <a:tab pos="6143625" algn="l"/>
                <a:tab pos="6480572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ListIterator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&lt;E&gt; interface extends the Iterator&lt;E&gt; interface and adds a few more methods…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887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interface </a:t>
            </a:r>
            <a:r>
              <a:rPr lang="en-US" dirty="0" err="1"/>
              <a:t>ListIterator</a:t>
            </a:r>
            <a:r>
              <a:rPr lang="en-US" dirty="0"/>
              <a:t>&lt;E&gt;</a:t>
            </a:r>
            <a:br>
              <a:rPr lang="en-US" dirty="0"/>
            </a:br>
            <a:r>
              <a:rPr lang="en-US" dirty="0"/>
              <a:t>extends Iterator&lt;E&gt;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2557"/>
            <a:ext cx="6827245" cy="33861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E9E644-5FAF-4096-BEC6-74DA7C935EB6}"/>
              </a:ext>
            </a:extLst>
          </p:cNvPr>
          <p:cNvSpPr/>
          <p:nvPr/>
        </p:nvSpPr>
        <p:spPr>
          <a:xfrm>
            <a:off x="628650" y="1268016"/>
            <a:ext cx="56007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hlinkClick r:id="rId3"/>
              </a:rPr>
              <a:t>https://docs.oracle.com/javase/10/docs/api/java/util/ListIterator.html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242328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3514</TotalTime>
  <Words>932</Words>
  <Application>Microsoft Office PowerPoint</Application>
  <PresentationFormat>On-screen Show (16:9)</PresentationFormat>
  <Paragraphs>120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Wingdings</vt:lpstr>
      <vt:lpstr>Courier 10 Pitch</vt:lpstr>
      <vt:lpstr>Calibri Light</vt:lpstr>
      <vt:lpstr>Georgia</vt:lpstr>
      <vt:lpstr>Courier New</vt:lpstr>
      <vt:lpstr>Calibri</vt:lpstr>
      <vt:lpstr>Wingdings 2</vt:lpstr>
      <vt:lpstr>Arial Unicode MS</vt:lpstr>
      <vt:lpstr>Times New Roman</vt:lpstr>
      <vt:lpstr>Office Theme</vt:lpstr>
      <vt:lpstr>CSE 12 – Basic Data Structures and Object-Oriented Design Lecture 24</vt:lpstr>
      <vt:lpstr>Announcements</vt:lpstr>
      <vt:lpstr>Topics</vt:lpstr>
      <vt:lpstr>Iterable Interface</vt:lpstr>
      <vt:lpstr>Iterable Interface</vt:lpstr>
      <vt:lpstr>PowerPoint Presentation</vt:lpstr>
      <vt:lpstr>The Iterator Software Design Pattern</vt:lpstr>
      <vt:lpstr>Iterator&lt;E&gt; Interface</vt:lpstr>
      <vt:lpstr>public interface ListIterator&lt;E&gt; extends Iterator&lt;E&gt;</vt:lpstr>
      <vt:lpstr>PowerPoint Presentation</vt:lpstr>
      <vt:lpstr>List Traversal</vt:lpstr>
      <vt:lpstr>Random Stream</vt:lpstr>
      <vt:lpstr>Other Iterators</vt:lpstr>
      <vt:lpstr>Questions on Lecture 24?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224</cp:revision>
  <dcterms:modified xsi:type="dcterms:W3CDTF">2021-03-08T05:13:45Z</dcterms:modified>
</cp:coreProperties>
</file>