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474" r:id="rId5"/>
    <p:sldId id="479" r:id="rId6"/>
    <p:sldId id="482" r:id="rId7"/>
    <p:sldId id="488" r:id="rId8"/>
    <p:sldId id="489" r:id="rId9"/>
    <p:sldId id="483" r:id="rId10"/>
    <p:sldId id="484" r:id="rId11"/>
    <p:sldId id="485" r:id="rId12"/>
    <p:sldId id="486" r:id="rId13"/>
    <p:sldId id="487" r:id="rId14"/>
    <p:sldId id="268" r:id="rId15"/>
    <p:sldId id="26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8" autoAdjust="0"/>
    <p:restoredTop sz="96036" autoAdjust="0"/>
  </p:normalViewPr>
  <p:slideViewPr>
    <p:cSldViewPr snapToGrid="0">
      <p:cViewPr varScale="1">
        <p:scale>
          <a:sx n="114" d="100"/>
          <a:sy n="114" d="100"/>
        </p:scale>
        <p:origin x="78" y="156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9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723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9530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29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858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8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tags" Target="../tags/tag158.xml"/><Relationship Id="rId3" Type="http://schemas.openxmlformats.org/officeDocument/2006/relationships/tags" Target="../tags/tag135.xml"/><Relationship Id="rId21" Type="http://schemas.openxmlformats.org/officeDocument/2006/relationships/tags" Target="../tags/tag153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tags" Target="../tags/tag157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0" Type="http://schemas.openxmlformats.org/officeDocument/2006/relationships/tags" Target="../tags/tag152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tags" Target="../tags/tag156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23" Type="http://schemas.openxmlformats.org/officeDocument/2006/relationships/tags" Target="../tags/tag155.xml"/><Relationship Id="rId28" Type="http://schemas.openxmlformats.org/officeDocument/2006/relationships/tags" Target="../tags/tag160.xml"/><Relationship Id="rId10" Type="http://schemas.openxmlformats.org/officeDocument/2006/relationships/tags" Target="../tags/tag142.xml"/><Relationship Id="rId19" Type="http://schemas.openxmlformats.org/officeDocument/2006/relationships/tags" Target="../tags/tag15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Relationship Id="rId22" Type="http://schemas.openxmlformats.org/officeDocument/2006/relationships/tags" Target="../tags/tag154.xml"/><Relationship Id="rId27" Type="http://schemas.openxmlformats.org/officeDocument/2006/relationships/tags" Target="../tags/tag159.xml"/><Relationship Id="rId30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1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26" Type="http://schemas.openxmlformats.org/officeDocument/2006/relationships/tags" Target="../tags/tag214.xml"/><Relationship Id="rId3" Type="http://schemas.openxmlformats.org/officeDocument/2006/relationships/tags" Target="../tags/tag191.xml"/><Relationship Id="rId21" Type="http://schemas.openxmlformats.org/officeDocument/2006/relationships/tags" Target="../tags/tag209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5" Type="http://schemas.openxmlformats.org/officeDocument/2006/relationships/tags" Target="../tags/tag213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tags" Target="../tags/tag212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23" Type="http://schemas.openxmlformats.org/officeDocument/2006/relationships/tags" Target="../tags/tag211.xml"/><Relationship Id="rId28" Type="http://schemas.openxmlformats.org/officeDocument/2006/relationships/tags" Target="../tags/tag216.xml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31" Type="http://schemas.openxmlformats.org/officeDocument/2006/relationships/image" Target="../media/image1.png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Relationship Id="rId22" Type="http://schemas.openxmlformats.org/officeDocument/2006/relationships/tags" Target="../tags/tag210.xml"/><Relationship Id="rId27" Type="http://schemas.openxmlformats.org/officeDocument/2006/relationships/tags" Target="../tags/tag215.xml"/><Relationship Id="rId30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notesSlide" Target="../notesSlides/notesSlide3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tags" Target="../tags/tag102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30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503" y="4218358"/>
            <a:ext cx="1215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442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562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885951"/>
            <a:ext cx="1104161" cy="111115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5" y="1885951"/>
            <a:ext cx="883337" cy="111115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9" y="3246546"/>
            <a:ext cx="442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2431" y="326430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4" y="2625615"/>
            <a:ext cx="30858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instance variables would change value in it during a call to </a:t>
            </a:r>
            <a:r>
              <a:rPr lang="en-US" sz="1350" dirty="0" err="1"/>
              <a:t>it.next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r>
              <a:rPr lang="en-US" sz="1350" dirty="0"/>
              <a:t>, </a:t>
            </a:r>
            <a:r>
              <a:rPr lang="en-US" sz="1350" dirty="0" err="1"/>
              <a:t>canRemove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Rectangle 26"/>
          <p:cNvSpPr/>
          <p:nvPr/>
        </p:nvSpPr>
        <p:spPr>
          <a:xfrm>
            <a:off x="2228914" y="277548"/>
            <a:ext cx="5164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n-US" sz="1350" b="1" dirty="0">
                <a:solidFill>
                  <a:srgbClr val="0000FF"/>
                </a:solidFill>
                <a:latin typeface="Verdana" panose="020B0604030504040204" pitchFamily="34" charset="0"/>
              </a:rPr>
              <a:t>T next()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Return the next element in the list when going forward.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NoSuchElementException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 if there is no such element</a:t>
            </a:r>
            <a:endParaRPr lang="en-US" sz="1350" dirty="0"/>
          </a:p>
        </p:txBody>
      </p: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6216273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97839" y="1753560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64145" y="2134112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70230" y="3323612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6033" y="3479627"/>
            <a:ext cx="5949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74729" y="35038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6362" y="3455428"/>
            <a:ext cx="5771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21463" y="34796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67840" y="2496510"/>
            <a:ext cx="2360631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432278" y="2496510"/>
            <a:ext cx="2139722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76033" y="3857104"/>
            <a:ext cx="4519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74729" y="3881304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62704" y="4210382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7876" y="4234582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26318" y="4517016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27876" y="4531711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0398" y="3236174"/>
            <a:ext cx="30858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instance variables would change value in it during a call to </a:t>
            </a:r>
            <a:r>
              <a:rPr lang="en-US" sz="1350" dirty="0" err="1"/>
              <a:t>it.next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r>
              <a:rPr lang="en-US" sz="1350" dirty="0"/>
              <a:t>, </a:t>
            </a:r>
            <a:r>
              <a:rPr lang="en-US" sz="1350" dirty="0" err="1"/>
              <a:t>canRemove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8491" y="2786614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32966" y="281698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137880" y="2936655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99890" y="2136232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56275" y="2136232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 1</a:t>
            </a:r>
            <a:endParaRPr sz="1200" dirty="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412745" y="2136232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2</a:t>
            </a:r>
            <a:endParaRPr sz="1200" dirty="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731341" y="2316369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87725" y="2316369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87114" y="21362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328163" y="2124169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93144" y="2122099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531815" y="2136231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244195" y="2316369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62887" y="2175280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731341" y="2431785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87810" y="2431785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244196" y="2431785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90926" y="21362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803068" y="2124169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50344" y="21362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99890" y="2177869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129601" y="2146639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129601" y="2122099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246433" y="1381488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96244" y="1776338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F0662B-D6D8-4BF0-B6C3-7BC10EA251F7}"/>
              </a:ext>
            </a:extLst>
          </p:cNvPr>
          <p:cNvSpPr txBox="1"/>
          <p:nvPr/>
        </p:nvSpPr>
        <p:spPr>
          <a:xfrm>
            <a:off x="2399097" y="4828916"/>
            <a:ext cx="128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0A7E7F-B611-4BCC-B03E-95B926D93D2A}"/>
              </a:ext>
            </a:extLst>
          </p:cNvPr>
          <p:cNvSpPr/>
          <p:nvPr/>
        </p:nvSpPr>
        <p:spPr>
          <a:xfrm>
            <a:off x="1876033" y="137562"/>
            <a:ext cx="5164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n-US" sz="1350" b="1" dirty="0">
                <a:solidFill>
                  <a:srgbClr val="0000FF"/>
                </a:solidFill>
                <a:latin typeface="Verdana" panose="020B0604030504040204" pitchFamily="34" charset="0"/>
              </a:rPr>
              <a:t>T next()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Return the next element in the list when going forward.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NoSuchElementException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 if there is no such element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0245139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4946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5668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885951"/>
            <a:ext cx="2360631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5" y="1885951"/>
            <a:ext cx="2139722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8" y="3246546"/>
            <a:ext cx="459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5135" y="327074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4" y="2625615"/>
            <a:ext cx="30858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node would be removed with a call to </a:t>
            </a:r>
            <a:r>
              <a:rPr lang="en-US" sz="1350" dirty="0" err="1"/>
              <a:t>it.remove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1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2</a:t>
            </a:r>
          </a:p>
          <a:p>
            <a:pPr marL="257175" indent="-257175">
              <a:buAutoNum type="alphaUcPeriod"/>
            </a:pPr>
            <a:r>
              <a:rPr lang="en-US" sz="1350" dirty="0"/>
              <a:t>A different node</a:t>
            </a:r>
          </a:p>
          <a:p>
            <a:pPr marL="257175" indent="-257175">
              <a:buAutoNum type="alphaUcPeriod"/>
            </a:pPr>
            <a:r>
              <a:rPr lang="en-US" sz="1350" dirty="0"/>
              <a:t>This would throw an </a:t>
            </a:r>
            <a:r>
              <a:rPr lang="en-US" sz="1350" dirty="0" err="1"/>
              <a:t>IllegalStateException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 1</a:t>
            </a:r>
            <a:endParaRPr sz="1200" dirty="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2</a:t>
            </a:r>
            <a:endParaRPr sz="1200" dirty="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8108" y="73769"/>
            <a:ext cx="5927276" cy="1157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70990B6-6326-4A48-B975-08C013E11AE4}"/>
              </a:ext>
            </a:extLst>
          </p:cNvPr>
          <p:cNvSpPr txBox="1"/>
          <p:nvPr/>
        </p:nvSpPr>
        <p:spPr>
          <a:xfrm>
            <a:off x="2349503" y="4218358"/>
            <a:ext cx="1257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4946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681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885951"/>
            <a:ext cx="2360631" cy="111115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5" y="1885951"/>
            <a:ext cx="2139722" cy="111115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9" y="3246546"/>
            <a:ext cx="556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5135" y="327074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3" y="2625616"/>
            <a:ext cx="35430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 which node would be removed with a call to </a:t>
            </a:r>
            <a:r>
              <a:rPr lang="en-US" sz="1350" dirty="0" err="1"/>
              <a:t>it.remove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1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2</a:t>
            </a:r>
          </a:p>
          <a:p>
            <a:pPr marL="257175" indent="-257175">
              <a:buAutoNum type="alphaUcPeriod"/>
            </a:pPr>
            <a:r>
              <a:rPr lang="en-US" sz="1350" dirty="0"/>
              <a:t>A different node</a:t>
            </a:r>
          </a:p>
          <a:p>
            <a:pPr marL="257175" indent="-257175">
              <a:buAutoNum type="alphaUcPeriod"/>
            </a:pPr>
            <a:r>
              <a:rPr lang="en-US" sz="1350" dirty="0"/>
              <a:t>This would throw an </a:t>
            </a:r>
            <a:r>
              <a:rPr lang="en-US" sz="1350" dirty="0" err="1"/>
              <a:t>IllegalStateException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 1</a:t>
            </a:r>
            <a:endParaRPr sz="1200" dirty="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2</a:t>
            </a:r>
            <a:endParaRPr sz="1200" dirty="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8108" y="73769"/>
            <a:ext cx="5927276" cy="1157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FE8C6-6751-4DC9-A43C-74F383E4D15F}"/>
              </a:ext>
            </a:extLst>
          </p:cNvPr>
          <p:cNvSpPr txBox="1"/>
          <p:nvPr/>
        </p:nvSpPr>
        <p:spPr>
          <a:xfrm>
            <a:off x="2349503" y="4218358"/>
            <a:ext cx="11880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2564543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25 due Friday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Last quiz!!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No pre-recorded lecture for Friday</a:t>
            </a:r>
          </a:p>
          <a:p>
            <a:pPr lvl="1"/>
            <a:r>
              <a:rPr lang="en-US" dirty="0"/>
              <a:t>Final Review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33" y="574394"/>
            <a:ext cx="5268558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Doubly linked lists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927037" y="1152043"/>
            <a:ext cx="11004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423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Objects of type E: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56594" y="1354453"/>
            <a:ext cx="2152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head and tail nodes</a:t>
            </a:r>
          </a:p>
        </p:txBody>
      </p:sp>
      <p:cxnSp>
        <p:nvCxnSpPr>
          <p:cNvPr id="141" name="Straight Arrow Connector 140"/>
          <p:cNvCxnSpPr>
            <a:stCxn id="139" idx="1"/>
            <a:endCxn id="102" idx="0"/>
          </p:cNvCxnSpPr>
          <p:nvPr/>
        </p:nvCxnSpPr>
        <p:spPr>
          <a:xfrm flipH="1">
            <a:off x="3990649" y="1504494"/>
            <a:ext cx="365945" cy="3330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5982" y="2231266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90136" y="223126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02002" y="1535214"/>
            <a:ext cx="131064" cy="1900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142" y="3278937"/>
            <a:ext cx="14578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Linked list object stores pointer to the tail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5121" y="3400196"/>
            <a:ext cx="498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prev</a:t>
            </a:r>
            <a:endParaRPr lang="en-US" sz="1350" dirty="0"/>
          </a:p>
        </p:txBody>
      </p:sp>
      <p:sp>
        <p:nvSpPr>
          <p:cNvPr id="46" name="Rectangle 45"/>
          <p:cNvSpPr/>
          <p:nvPr/>
        </p:nvSpPr>
        <p:spPr>
          <a:xfrm>
            <a:off x="3971398" y="3385261"/>
            <a:ext cx="539373" cy="265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18975" y="3458588"/>
            <a:ext cx="498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prev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445252" y="3443653"/>
            <a:ext cx="539373" cy="265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48453" y="3439018"/>
            <a:ext cx="1148130" cy="15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30262" y="3456137"/>
            <a:ext cx="498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prev</a:t>
            </a:r>
            <a:endParaRPr lang="en-US" sz="1350" dirty="0"/>
          </a:p>
        </p:txBody>
      </p:sp>
      <p:sp>
        <p:nvSpPr>
          <p:cNvPr id="54" name="Rectangle 53"/>
          <p:cNvSpPr/>
          <p:nvPr/>
        </p:nvSpPr>
        <p:spPr>
          <a:xfrm>
            <a:off x="6956539" y="3441202"/>
            <a:ext cx="539373" cy="265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059740" y="3436567"/>
            <a:ext cx="1148130" cy="15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8378-1790-415D-8887-B1BEF3C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BEC0-9941-458A-AAFF-C8D5E316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Circular singly linked list</a:t>
            </a:r>
          </a:p>
          <a:p>
            <a:r>
              <a:rPr lang="en-US" dirty="0"/>
              <a:t>Circular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38164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 lvl="0" rtl="0">
              <a:buNone/>
            </a:pPr>
            <a:r>
              <a:rPr lang="en-GB" sz="2400" dirty="0"/>
              <a:t>Iterator objects: Picture</a:t>
            </a:r>
          </a:p>
        </p:txBody>
      </p:sp>
      <p:sp>
        <p:nvSpPr>
          <p:cNvPr id="4" name="Shape 96"/>
          <p:cNvSpPr/>
          <p:nvPr>
            <p:custDataLst>
              <p:tags r:id="rId2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5" name="Shape 97"/>
          <p:cNvSpPr/>
          <p:nvPr>
            <p:custDataLst>
              <p:tags r:id="rId3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6" name="Shape 98"/>
          <p:cNvSpPr/>
          <p:nvPr>
            <p:custDataLst>
              <p:tags r:id="rId4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7" name="Shape 99"/>
          <p:cNvCxnSpPr/>
          <p:nvPr>
            <p:custDataLst>
              <p:tags r:id="rId5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100"/>
          <p:cNvCxnSpPr/>
          <p:nvPr>
            <p:custDataLst>
              <p:tags r:id="rId6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01"/>
          <p:cNvSpPr txBox="1"/>
          <p:nvPr>
            <p:custDataLst>
              <p:tags r:id="rId7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>
            <a:endCxn id="4" idx="1"/>
          </p:cNvCxnSpPr>
          <p:nvPr>
            <p:custDataLst>
              <p:tags r:id="rId8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03"/>
          <p:cNvCxnSpPr/>
          <p:nvPr>
            <p:custDataLst>
              <p:tags r:id="rId9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104"/>
          <p:cNvCxnSpPr/>
          <p:nvPr>
            <p:custDataLst>
              <p:tags r:id="rId10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105"/>
          <p:cNvCxnSpPr/>
          <p:nvPr>
            <p:custDataLst>
              <p:tags r:id="rId11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4" name="Shape 106"/>
          <p:cNvGrpSpPr/>
          <p:nvPr>
            <p:custDataLst>
              <p:tags r:id="rId12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1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1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17" name="Shape 109"/>
          <p:cNvCxnSpPr>
            <a:stCxn id="6" idx="3"/>
            <a:endCxn id="15" idx="1"/>
          </p:cNvCxnSpPr>
          <p:nvPr>
            <p:custDataLst>
              <p:tags r:id="rId13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3008653" y="2615167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7520" y="4120471"/>
            <a:ext cx="11791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3014456" y="2771182"/>
            <a:ext cx="420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13152" y="2795381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4785" y="2746982"/>
            <a:ext cx="506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59886" y="2771182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14"/>
            </p:custDataLst>
          </p:nvPr>
        </p:nvCxnSpPr>
        <p:spPr>
          <a:xfrm flipH="1" flipV="1">
            <a:off x="4278570" y="1873888"/>
            <a:ext cx="327692" cy="1025327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>
            <a:endCxn id="4" idx="2"/>
          </p:cNvCxnSpPr>
          <p:nvPr>
            <p:custDataLst>
              <p:tags r:id="rId15"/>
            </p:custDataLst>
          </p:nvPr>
        </p:nvCxnSpPr>
        <p:spPr>
          <a:xfrm flipH="1" flipV="1">
            <a:off x="3266021" y="1885950"/>
            <a:ext cx="304680" cy="101326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3014455" y="3148659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3413152" y="317285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1128" y="3501937"/>
            <a:ext cx="10017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66299" y="3526136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64741" y="3808570"/>
            <a:ext cx="741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166299" y="3823266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32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51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8128897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setting node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2504" y="284484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370" y="4350148"/>
            <a:ext cx="12159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1528306" y="3000859"/>
            <a:ext cx="50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7003" y="302505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636" y="2976659"/>
            <a:ext cx="535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3737" y="3000859"/>
            <a:ext cx="366131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2" name="Shape 100"/>
          <p:cNvCxnSpPr/>
          <p:nvPr>
            <p:custDataLst>
              <p:tags r:id="rId1"/>
            </p:custDataLst>
          </p:nvPr>
        </p:nvCxnSpPr>
        <p:spPr>
          <a:xfrm flipV="1">
            <a:off x="3120114" y="2037144"/>
            <a:ext cx="1050338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00"/>
          <p:cNvCxnSpPr/>
          <p:nvPr>
            <p:custDataLst>
              <p:tags r:id="rId2"/>
            </p:custDataLst>
          </p:nvPr>
        </p:nvCxnSpPr>
        <p:spPr>
          <a:xfrm flipV="1">
            <a:off x="2084551" y="2037144"/>
            <a:ext cx="719522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1528306" y="3378336"/>
            <a:ext cx="5063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1927003" y="340253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4978" y="373161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0150" y="375581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8592" y="403824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0150" y="405294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671" y="2757405"/>
            <a:ext cx="45269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you are working in the </a:t>
            </a:r>
            <a:r>
              <a:rPr lang="en-US" sz="1350" dirty="0" err="1"/>
              <a:t>MyListIterator</a:t>
            </a:r>
            <a:r>
              <a:rPr lang="en-US" sz="1350" dirty="0"/>
              <a:t> class.  Write a line of code that modifies “right” to point to the next node in the 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113" y="2307845"/>
            <a:ext cx="5208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85240" y="233821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3" name="Shape 100"/>
          <p:cNvCxnSpPr/>
          <p:nvPr>
            <p:custDataLst>
              <p:tags r:id="rId3"/>
            </p:custDataLst>
          </p:nvPr>
        </p:nvCxnSpPr>
        <p:spPr>
          <a:xfrm>
            <a:off x="1835814" y="2451951"/>
            <a:ext cx="26265" cy="40554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96"/>
          <p:cNvSpPr/>
          <p:nvPr>
            <p:custDataLst>
              <p:tags r:id="rId4"/>
            </p:custDataLst>
          </p:nvPr>
        </p:nvSpPr>
        <p:spPr>
          <a:xfrm>
            <a:off x="2552163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25" name="Shape 97"/>
          <p:cNvSpPr/>
          <p:nvPr>
            <p:custDataLst>
              <p:tags r:id="rId5"/>
            </p:custDataLst>
          </p:nvPr>
        </p:nvSpPr>
        <p:spPr>
          <a:xfrm>
            <a:off x="3808548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26" name="Shape 98"/>
          <p:cNvSpPr/>
          <p:nvPr>
            <p:custDataLst>
              <p:tags r:id="rId6"/>
            </p:custDataLst>
          </p:nvPr>
        </p:nvSpPr>
        <p:spPr>
          <a:xfrm>
            <a:off x="5065019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27" name="Shape 99"/>
          <p:cNvCxnSpPr>
            <a:endCxn id="25" idx="1"/>
          </p:cNvCxnSpPr>
          <p:nvPr>
            <p:custDataLst>
              <p:tags r:id="rId7"/>
            </p:custDataLst>
          </p:nvPr>
        </p:nvCxnSpPr>
        <p:spPr>
          <a:xfrm>
            <a:off x="3289816" y="1837602"/>
            <a:ext cx="518732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00"/>
          <p:cNvCxnSpPr/>
          <p:nvPr>
            <p:custDataLst>
              <p:tags r:id="rId8"/>
            </p:custDataLst>
          </p:nvPr>
        </p:nvCxnSpPr>
        <p:spPr>
          <a:xfrm>
            <a:off x="4549597" y="1837601"/>
            <a:ext cx="515421" cy="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103"/>
          <p:cNvCxnSpPr/>
          <p:nvPr>
            <p:custDataLst>
              <p:tags r:id="rId9"/>
            </p:custDataLst>
          </p:nvPr>
        </p:nvCxnSpPr>
        <p:spPr>
          <a:xfrm>
            <a:off x="3239387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04"/>
          <p:cNvCxnSpPr/>
          <p:nvPr>
            <p:custDataLst>
              <p:tags r:id="rId10"/>
            </p:custDataLst>
          </p:nvPr>
        </p:nvCxnSpPr>
        <p:spPr>
          <a:xfrm>
            <a:off x="3980437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105"/>
          <p:cNvCxnSpPr/>
          <p:nvPr>
            <p:custDataLst>
              <p:tags r:id="rId11"/>
            </p:custDataLst>
          </p:nvPr>
        </p:nvCxnSpPr>
        <p:spPr>
          <a:xfrm>
            <a:off x="5245418" y="16433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2" name="Shape 106"/>
          <p:cNvGrpSpPr/>
          <p:nvPr>
            <p:custDataLst>
              <p:tags r:id="rId12"/>
            </p:custDataLst>
          </p:nvPr>
        </p:nvGrpSpPr>
        <p:grpSpPr>
          <a:xfrm>
            <a:off x="6184089" y="1657463"/>
            <a:ext cx="831451" cy="360279"/>
            <a:chOff x="452200" y="1738249"/>
            <a:chExt cx="1221299" cy="578401"/>
          </a:xfrm>
        </p:grpSpPr>
        <p:sp>
          <p:nvSpPr>
            <p:cNvPr id="33" name="Shape 107"/>
            <p:cNvSpPr/>
            <p:nvPr>
              <p:custDataLst>
                <p:tags r:id="rId23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34" name="Shape 108"/>
            <p:cNvCxnSpPr/>
            <p:nvPr>
              <p:custDataLst>
                <p:tags r:id="rId24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35" name="Shape 109"/>
          <p:cNvCxnSpPr>
            <a:endCxn id="33" idx="1"/>
          </p:cNvCxnSpPr>
          <p:nvPr>
            <p:custDataLst>
              <p:tags r:id="rId13"/>
            </p:custDataLst>
          </p:nvPr>
        </p:nvCxnSpPr>
        <p:spPr>
          <a:xfrm>
            <a:off x="5833690" y="1837601"/>
            <a:ext cx="350399" cy="2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Rectangle 35"/>
          <p:cNvSpPr/>
          <p:nvPr/>
        </p:nvSpPr>
        <p:spPr>
          <a:xfrm>
            <a:off x="6315160" y="169651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37" name="Shape 99"/>
          <p:cNvCxnSpPr/>
          <p:nvPr>
            <p:custDataLst>
              <p:tags r:id="rId14"/>
            </p:custDataLst>
          </p:nvPr>
        </p:nvCxnSpPr>
        <p:spPr>
          <a:xfrm flipH="1" flipV="1">
            <a:off x="3383614" y="1950427"/>
            <a:ext cx="502587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99"/>
          <p:cNvCxnSpPr/>
          <p:nvPr>
            <p:custDataLst>
              <p:tags r:id="rId15"/>
            </p:custDataLst>
          </p:nvPr>
        </p:nvCxnSpPr>
        <p:spPr>
          <a:xfrm flipH="1">
            <a:off x="4640085" y="1950427"/>
            <a:ext cx="503416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99"/>
          <p:cNvCxnSpPr/>
          <p:nvPr>
            <p:custDataLst>
              <p:tags r:id="rId16"/>
            </p:custDataLst>
          </p:nvPr>
        </p:nvCxnSpPr>
        <p:spPr>
          <a:xfrm flipH="1">
            <a:off x="5896470" y="195301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103"/>
          <p:cNvCxnSpPr/>
          <p:nvPr>
            <p:custDataLst>
              <p:tags r:id="rId17"/>
            </p:custDataLst>
          </p:nvPr>
        </p:nvCxnSpPr>
        <p:spPr>
          <a:xfrm>
            <a:off x="2743200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104"/>
          <p:cNvCxnSpPr/>
          <p:nvPr>
            <p:custDataLst>
              <p:tags r:id="rId18"/>
            </p:custDataLst>
          </p:nvPr>
        </p:nvCxnSpPr>
        <p:spPr>
          <a:xfrm>
            <a:off x="4455342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105"/>
          <p:cNvCxnSpPr/>
          <p:nvPr>
            <p:custDataLst>
              <p:tags r:id="rId19"/>
            </p:custDataLst>
          </p:nvPr>
        </p:nvCxnSpPr>
        <p:spPr>
          <a:xfrm>
            <a:off x="5702618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103"/>
          <p:cNvCxnSpPr/>
          <p:nvPr>
            <p:custDataLst>
              <p:tags r:id="rId20"/>
            </p:custDataLst>
          </p:nvPr>
        </p:nvCxnSpPr>
        <p:spPr>
          <a:xfrm>
            <a:off x="2552163" y="169910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" name="Shape 108"/>
          <p:cNvCxnSpPr/>
          <p:nvPr>
            <p:custDataLst>
              <p:tags r:id="rId21"/>
            </p:custDataLst>
          </p:nvPr>
        </p:nvCxnSpPr>
        <p:spPr>
          <a:xfrm>
            <a:off x="6781874" y="166787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108"/>
          <p:cNvCxnSpPr/>
          <p:nvPr>
            <p:custDataLst>
              <p:tags r:id="rId22"/>
            </p:custDataLst>
          </p:nvPr>
        </p:nvCxnSpPr>
        <p:spPr>
          <a:xfrm>
            <a:off x="6781875" y="164333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559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setting node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2504" y="284484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8306" y="3000859"/>
            <a:ext cx="46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7003" y="302505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636" y="2976659"/>
            <a:ext cx="5871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3737" y="300085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2" name="Shape 100"/>
          <p:cNvCxnSpPr/>
          <p:nvPr>
            <p:custDataLst>
              <p:tags r:id="rId1"/>
            </p:custDataLst>
          </p:nvPr>
        </p:nvCxnSpPr>
        <p:spPr>
          <a:xfrm flipV="1">
            <a:off x="3120114" y="2037144"/>
            <a:ext cx="1050338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00"/>
          <p:cNvCxnSpPr/>
          <p:nvPr>
            <p:custDataLst>
              <p:tags r:id="rId2"/>
            </p:custDataLst>
          </p:nvPr>
        </p:nvCxnSpPr>
        <p:spPr>
          <a:xfrm flipV="1">
            <a:off x="2084551" y="2037144"/>
            <a:ext cx="719522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1528305" y="3378336"/>
            <a:ext cx="46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1927003" y="340253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4978" y="373161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0150" y="375581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8592" y="403824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0150" y="405294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671" y="2757404"/>
            <a:ext cx="45269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you are working in the </a:t>
            </a:r>
            <a:r>
              <a:rPr lang="en-US" sz="1350" dirty="0" err="1"/>
              <a:t>MyListIterator</a:t>
            </a:r>
            <a:r>
              <a:rPr lang="en-US" sz="1350" dirty="0"/>
              <a:t> class.  How would you access the field highlighted in red from the iterator object (this)?  (for this question, assume Node's next and </a:t>
            </a:r>
            <a:r>
              <a:rPr lang="en-US" sz="1350" dirty="0" err="1"/>
              <a:t>prev</a:t>
            </a:r>
            <a:r>
              <a:rPr lang="en-US" sz="1350" dirty="0"/>
              <a:t> are public)</a:t>
            </a:r>
          </a:p>
          <a:p>
            <a:pPr marL="257175" indent="-257175">
              <a:buAutoNum type="alphaUcPeriod"/>
            </a:pPr>
            <a:r>
              <a:rPr lang="en-US" sz="1350" dirty="0"/>
              <a:t>You can’t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current.prev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this.right.next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this.right.prev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this.right.next.prev</a:t>
            </a:r>
            <a:endParaRPr lang="en-US" sz="1350" dirty="0"/>
          </a:p>
          <a:p>
            <a:pPr marL="257175" indent="-257175">
              <a:buAutoNum type="alphaUcPeriod"/>
            </a:pPr>
            <a:endParaRPr 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1250113" y="2307845"/>
            <a:ext cx="5208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85240" y="233821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3" name="Shape 100"/>
          <p:cNvCxnSpPr/>
          <p:nvPr>
            <p:custDataLst>
              <p:tags r:id="rId3"/>
            </p:custDataLst>
          </p:nvPr>
        </p:nvCxnSpPr>
        <p:spPr>
          <a:xfrm>
            <a:off x="1835814" y="2451951"/>
            <a:ext cx="26265" cy="40554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96"/>
          <p:cNvSpPr/>
          <p:nvPr>
            <p:custDataLst>
              <p:tags r:id="rId4"/>
            </p:custDataLst>
          </p:nvPr>
        </p:nvSpPr>
        <p:spPr>
          <a:xfrm>
            <a:off x="2552163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25" name="Shape 97"/>
          <p:cNvSpPr/>
          <p:nvPr>
            <p:custDataLst>
              <p:tags r:id="rId5"/>
            </p:custDataLst>
          </p:nvPr>
        </p:nvSpPr>
        <p:spPr>
          <a:xfrm>
            <a:off x="3808548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26" name="Shape 98"/>
          <p:cNvSpPr/>
          <p:nvPr>
            <p:custDataLst>
              <p:tags r:id="rId6"/>
            </p:custDataLst>
          </p:nvPr>
        </p:nvSpPr>
        <p:spPr>
          <a:xfrm>
            <a:off x="5065019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27" name="Shape 99"/>
          <p:cNvCxnSpPr>
            <a:endCxn id="25" idx="1"/>
          </p:cNvCxnSpPr>
          <p:nvPr>
            <p:custDataLst>
              <p:tags r:id="rId7"/>
            </p:custDataLst>
          </p:nvPr>
        </p:nvCxnSpPr>
        <p:spPr>
          <a:xfrm>
            <a:off x="3289816" y="1837602"/>
            <a:ext cx="518732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00"/>
          <p:cNvCxnSpPr/>
          <p:nvPr>
            <p:custDataLst>
              <p:tags r:id="rId8"/>
            </p:custDataLst>
          </p:nvPr>
        </p:nvCxnSpPr>
        <p:spPr>
          <a:xfrm>
            <a:off x="4549597" y="1837601"/>
            <a:ext cx="515421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103"/>
          <p:cNvCxnSpPr/>
          <p:nvPr>
            <p:custDataLst>
              <p:tags r:id="rId9"/>
            </p:custDataLst>
          </p:nvPr>
        </p:nvCxnSpPr>
        <p:spPr>
          <a:xfrm>
            <a:off x="3239387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04"/>
          <p:cNvCxnSpPr/>
          <p:nvPr>
            <p:custDataLst>
              <p:tags r:id="rId10"/>
            </p:custDataLst>
          </p:nvPr>
        </p:nvCxnSpPr>
        <p:spPr>
          <a:xfrm>
            <a:off x="3980437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105"/>
          <p:cNvCxnSpPr/>
          <p:nvPr>
            <p:custDataLst>
              <p:tags r:id="rId11"/>
            </p:custDataLst>
          </p:nvPr>
        </p:nvCxnSpPr>
        <p:spPr>
          <a:xfrm>
            <a:off x="5245418" y="16433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2" name="Shape 106"/>
          <p:cNvGrpSpPr/>
          <p:nvPr>
            <p:custDataLst>
              <p:tags r:id="rId12"/>
            </p:custDataLst>
          </p:nvPr>
        </p:nvGrpSpPr>
        <p:grpSpPr>
          <a:xfrm>
            <a:off x="6184089" y="1657463"/>
            <a:ext cx="831451" cy="360279"/>
            <a:chOff x="452200" y="1738249"/>
            <a:chExt cx="1221299" cy="578401"/>
          </a:xfrm>
        </p:grpSpPr>
        <p:sp>
          <p:nvSpPr>
            <p:cNvPr id="33" name="Shape 107"/>
            <p:cNvSpPr/>
            <p:nvPr>
              <p:custDataLst>
                <p:tags r:id="rId23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34" name="Shape 108"/>
            <p:cNvCxnSpPr/>
            <p:nvPr>
              <p:custDataLst>
                <p:tags r:id="rId24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35" name="Shape 109"/>
          <p:cNvCxnSpPr>
            <a:endCxn id="33" idx="1"/>
          </p:cNvCxnSpPr>
          <p:nvPr>
            <p:custDataLst>
              <p:tags r:id="rId13"/>
            </p:custDataLst>
          </p:nvPr>
        </p:nvCxnSpPr>
        <p:spPr>
          <a:xfrm>
            <a:off x="5833690" y="1837601"/>
            <a:ext cx="350399" cy="2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Rectangle 35"/>
          <p:cNvSpPr/>
          <p:nvPr/>
        </p:nvSpPr>
        <p:spPr>
          <a:xfrm>
            <a:off x="6315160" y="169651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37" name="Shape 99"/>
          <p:cNvCxnSpPr/>
          <p:nvPr>
            <p:custDataLst>
              <p:tags r:id="rId14"/>
            </p:custDataLst>
          </p:nvPr>
        </p:nvCxnSpPr>
        <p:spPr>
          <a:xfrm flipH="1" flipV="1">
            <a:off x="3383614" y="1950427"/>
            <a:ext cx="502587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99"/>
          <p:cNvCxnSpPr/>
          <p:nvPr>
            <p:custDataLst>
              <p:tags r:id="rId15"/>
            </p:custDataLst>
          </p:nvPr>
        </p:nvCxnSpPr>
        <p:spPr>
          <a:xfrm flipH="1">
            <a:off x="4640085" y="1950427"/>
            <a:ext cx="503416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99"/>
          <p:cNvCxnSpPr/>
          <p:nvPr>
            <p:custDataLst>
              <p:tags r:id="rId16"/>
            </p:custDataLst>
          </p:nvPr>
        </p:nvCxnSpPr>
        <p:spPr>
          <a:xfrm flipH="1">
            <a:off x="5896470" y="195301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103"/>
          <p:cNvCxnSpPr/>
          <p:nvPr>
            <p:custDataLst>
              <p:tags r:id="rId17"/>
            </p:custDataLst>
          </p:nvPr>
        </p:nvCxnSpPr>
        <p:spPr>
          <a:xfrm>
            <a:off x="2743200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104"/>
          <p:cNvCxnSpPr/>
          <p:nvPr>
            <p:custDataLst>
              <p:tags r:id="rId18"/>
            </p:custDataLst>
          </p:nvPr>
        </p:nvCxnSpPr>
        <p:spPr>
          <a:xfrm>
            <a:off x="4455342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105"/>
          <p:cNvCxnSpPr/>
          <p:nvPr>
            <p:custDataLst>
              <p:tags r:id="rId19"/>
            </p:custDataLst>
          </p:nvPr>
        </p:nvCxnSpPr>
        <p:spPr>
          <a:xfrm>
            <a:off x="5702618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103"/>
          <p:cNvCxnSpPr/>
          <p:nvPr>
            <p:custDataLst>
              <p:tags r:id="rId20"/>
            </p:custDataLst>
          </p:nvPr>
        </p:nvCxnSpPr>
        <p:spPr>
          <a:xfrm>
            <a:off x="2552163" y="169910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" name="Shape 108"/>
          <p:cNvCxnSpPr/>
          <p:nvPr>
            <p:custDataLst>
              <p:tags r:id="rId21"/>
            </p:custDataLst>
          </p:nvPr>
        </p:nvCxnSpPr>
        <p:spPr>
          <a:xfrm>
            <a:off x="6781874" y="166787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108"/>
          <p:cNvCxnSpPr/>
          <p:nvPr>
            <p:custDataLst>
              <p:tags r:id="rId22"/>
            </p:custDataLst>
          </p:nvPr>
        </p:nvCxnSpPr>
        <p:spPr>
          <a:xfrm>
            <a:off x="6781875" y="164333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Rectangle 2"/>
          <p:cNvSpPr/>
          <p:nvPr/>
        </p:nvSpPr>
        <p:spPr>
          <a:xfrm>
            <a:off x="5065018" y="1667870"/>
            <a:ext cx="180400" cy="329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813A81-E64F-452C-B38C-9724D31C5A5D}"/>
              </a:ext>
            </a:extLst>
          </p:cNvPr>
          <p:cNvSpPr txBox="1"/>
          <p:nvPr/>
        </p:nvSpPr>
        <p:spPr>
          <a:xfrm>
            <a:off x="1903650" y="4354943"/>
            <a:ext cx="1271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109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5230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5786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905354"/>
            <a:ext cx="1050338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4" y="1905354"/>
            <a:ext cx="719522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8" y="3246546"/>
            <a:ext cx="50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5135" y="327074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4" y="2625615"/>
            <a:ext cx="308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would be returned by a call to </a:t>
            </a:r>
            <a:r>
              <a:rPr lang="en-US" sz="1350" dirty="0" err="1"/>
              <a:t>it.next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referenced by right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referenced by left</a:t>
            </a:r>
          </a:p>
          <a:p>
            <a:pPr marL="257175" indent="-257175">
              <a:buAutoNum type="alphaUcPeriod"/>
            </a:pPr>
            <a:r>
              <a:rPr lang="en-US" sz="1350" dirty="0"/>
              <a:t>The item stored in </a:t>
            </a:r>
            <a:r>
              <a:rPr lang="en-US" sz="1350" dirty="0" err="1"/>
              <a:t>right.data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 item stored in </a:t>
            </a:r>
            <a:r>
              <a:rPr lang="en-US" sz="1350" dirty="0" err="1"/>
              <a:t>left.data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 method would throw a </a:t>
            </a:r>
            <a:r>
              <a:rPr lang="en-US" sz="1350" dirty="0" err="1"/>
              <a:t>NoSuchElementException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Rectangle 26"/>
          <p:cNvSpPr/>
          <p:nvPr/>
        </p:nvSpPr>
        <p:spPr>
          <a:xfrm>
            <a:off x="2228914" y="277548"/>
            <a:ext cx="5164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n-US" sz="1350" b="1" dirty="0">
                <a:solidFill>
                  <a:srgbClr val="0000FF"/>
                </a:solidFill>
                <a:latin typeface="Verdana" panose="020B0604030504040204" pitchFamily="34" charset="0"/>
              </a:rPr>
              <a:t>T next()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Return the next element in the list when going forward.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NoSuchElementException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 if there is no such element</a:t>
            </a:r>
            <a:endParaRPr lang="en-US" sz="1350" dirty="0"/>
          </a:p>
        </p:txBody>
      </p: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D4EA26-8FB3-4869-99C1-32AAF624805E}"/>
              </a:ext>
            </a:extLst>
          </p:cNvPr>
          <p:cNvSpPr txBox="1"/>
          <p:nvPr/>
        </p:nvSpPr>
        <p:spPr>
          <a:xfrm>
            <a:off x="2349503" y="4218358"/>
            <a:ext cx="1215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9860709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3632</TotalTime>
  <Words>670</Words>
  <Application>Microsoft Office PowerPoint</Application>
  <PresentationFormat>On-screen Show (16:9)</PresentationFormat>
  <Paragraphs>221</Paragraphs>
  <Slides>15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Calibri Light</vt:lpstr>
      <vt:lpstr>Verdana</vt:lpstr>
      <vt:lpstr>Office Theme</vt:lpstr>
      <vt:lpstr>CSE 12 – Basic Data Structures and Object-Oriented Design Lecture 25</vt:lpstr>
      <vt:lpstr>Announcements</vt:lpstr>
      <vt:lpstr>Topics</vt:lpstr>
      <vt:lpstr>Doubly linked lists </vt:lpstr>
      <vt:lpstr>Types of Linked Lists</vt:lpstr>
      <vt:lpstr>Iterator objects: Picture</vt:lpstr>
      <vt:lpstr>Accessing and setting node fields</vt:lpstr>
      <vt:lpstr>Accessing and setting node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CAList expandCapacity()</vt:lpstr>
      <vt:lpstr>Questions on Lecture 25?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231</cp:revision>
  <dcterms:modified xsi:type="dcterms:W3CDTF">2021-03-10T01:52:38Z</dcterms:modified>
</cp:coreProperties>
</file>