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10/11/2013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5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4FA1-47FE-CF40-AC87-E2D25060497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10/11/2013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UCSD CSE 25</a:t>
            </a:r>
            <a:r>
              <a:rPr lang="en-US" baseline="30000" dirty="0" smtClean="0"/>
              <a:t>th</a:t>
            </a:r>
            <a:r>
              <a:rPr lang="en-US" dirty="0" smtClean="0"/>
              <a:t> Anniversary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and 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en-US" dirty="0"/>
          </a:p>
        </p:txBody>
      </p:sp>
      <p:pic>
        <p:nvPicPr>
          <p:cNvPr id="4" name="Picture 3" descr="kmeans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t="2798" r="51467" b="55340"/>
          <a:stretch/>
        </p:blipFill>
        <p:spPr>
          <a:xfrm>
            <a:off x="1403047" y="2366696"/>
            <a:ext cx="4257524" cy="4237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810" y="1874762"/>
            <a:ext cx="639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is an unlikely initialization for </a:t>
            </a:r>
            <a:r>
              <a:rPr lang="en-US" sz="2400" dirty="0" err="1" smtClean="0"/>
              <a:t>kmeans</a:t>
            </a:r>
            <a:r>
              <a:rPr lang="en-US" sz="2400" dirty="0" smtClean="0"/>
              <a:t>++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09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</a:t>
            </a:r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the data points are partitioned randomly across several machines.</a:t>
            </a:r>
          </a:p>
          <a:p>
            <a:r>
              <a:rPr lang="en-US" dirty="0" smtClean="0"/>
              <a:t>We want to perform the </a:t>
            </a:r>
            <a:r>
              <a:rPr lang="en-US" dirty="0" err="1" smtClean="0"/>
              <a:t>a,b</a:t>
            </a:r>
            <a:r>
              <a:rPr lang="en-US" dirty="0" smtClean="0"/>
              <a:t> steps with minimal communication </a:t>
            </a:r>
            <a:r>
              <a:rPr lang="en-US" dirty="0" err="1" smtClean="0"/>
              <a:t>btwn</a:t>
            </a:r>
            <a:r>
              <a:rPr lang="en-US" dirty="0" smtClean="0"/>
              <a:t>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initial representatives and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to all 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machine partitions its own data points according to closest representative. Defines (</a:t>
            </a:r>
            <a:r>
              <a:rPr lang="en-US" dirty="0" err="1" smtClean="0"/>
              <a:t>key,value</a:t>
            </a:r>
            <a:r>
              <a:rPr lang="en-US" dirty="0" smtClean="0"/>
              <a:t>) pairs where key=index of closest representative. Value=example.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the mean for each set by performing </a:t>
            </a:r>
            <a:r>
              <a:rPr lang="en-US" dirty="0" err="1" smtClean="0">
                <a:solidFill>
                  <a:srgbClr val="FF0000"/>
                </a:solidFill>
              </a:rPr>
              <a:t>reduceByKey</a:t>
            </a:r>
            <a:r>
              <a:rPr lang="en-US" dirty="0" smtClean="0"/>
              <a:t>. (most of the summing done locally on each machine).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new reps to all machines.</a:t>
            </a:r>
          </a:p>
        </p:txBody>
      </p:sp>
    </p:spTree>
    <p:extLst>
      <p:ext uri="{BB962C8B-B14F-4D97-AF65-F5344CB8AC3E}">
        <p14:creationId xmlns:p14="http://schemas.microsoft.com/office/powerpoint/2010/main" val="33516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stability</a:t>
            </a:r>
            <a:endParaRPr lang="en-US" dirty="0"/>
          </a:p>
        </p:txBody>
      </p:sp>
      <p:pic>
        <p:nvPicPr>
          <p:cNvPr id="9" name="Picture 8" descr="kmeans_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502"/>
            <a:ext cx="9144000" cy="46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9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stability</a:t>
            </a:r>
            <a:endParaRPr lang="en-US" dirty="0"/>
          </a:p>
        </p:txBody>
      </p:sp>
      <p:pic>
        <p:nvPicPr>
          <p:cNvPr id="9" name="Picture 8" descr="kmeans_2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8809"/>
          <a:stretch/>
        </p:blipFill>
        <p:spPr>
          <a:xfrm>
            <a:off x="1049867" y="1255978"/>
            <a:ext cx="6098420" cy="545201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864152" y="1959429"/>
            <a:ext cx="6050038" cy="3967238"/>
            <a:chOff x="2864152" y="1959429"/>
            <a:chExt cx="6050038" cy="3967238"/>
          </a:xfrm>
        </p:grpSpPr>
        <p:grpSp>
          <p:nvGrpSpPr>
            <p:cNvPr id="21" name="Group 20"/>
            <p:cNvGrpSpPr/>
            <p:nvPr/>
          </p:nvGrpSpPr>
          <p:grpSpPr>
            <a:xfrm>
              <a:off x="2864152" y="1959429"/>
              <a:ext cx="3643086" cy="3967238"/>
              <a:chOff x="3149601" y="2428724"/>
              <a:chExt cx="3643086" cy="396723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789714" y="4245429"/>
                <a:ext cx="2002973" cy="1340152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149601" y="2428724"/>
                <a:ext cx="1640114" cy="1816705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209143" y="4245429"/>
                <a:ext cx="580572" cy="2150533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148287" y="2092476"/>
              <a:ext cx="1765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Clustering using </a:t>
              </a:r>
            </a:p>
            <a:p>
              <a:r>
                <a:rPr lang="en-US" dirty="0" smtClean="0">
                  <a:solidFill>
                    <a:srgbClr val="FF00FF"/>
                  </a:solidFill>
                </a:rPr>
                <a:t>Starting points I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02858" y="2261810"/>
            <a:ext cx="6011332" cy="3805162"/>
            <a:chOff x="2902858" y="2261810"/>
            <a:chExt cx="6011332" cy="3805162"/>
          </a:xfrm>
        </p:grpSpPr>
        <p:grpSp>
          <p:nvGrpSpPr>
            <p:cNvPr id="15" name="Group 14"/>
            <p:cNvGrpSpPr/>
            <p:nvPr/>
          </p:nvGrpSpPr>
          <p:grpSpPr>
            <a:xfrm>
              <a:off x="2902858" y="2261810"/>
              <a:ext cx="3357637" cy="3805162"/>
              <a:chOff x="3149601" y="2121505"/>
              <a:chExt cx="3357637" cy="380516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4789714" y="3766457"/>
                <a:ext cx="1717524" cy="478972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149601" y="2121505"/>
                <a:ext cx="1640113" cy="2123924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209143" y="4245429"/>
                <a:ext cx="580571" cy="1681238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148287" y="3279783"/>
              <a:ext cx="1765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Clustering using 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Starting points 2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02858" y="2806095"/>
            <a:ext cx="5962951" cy="3120572"/>
            <a:chOff x="2902858" y="2806095"/>
            <a:chExt cx="5962951" cy="3120572"/>
          </a:xfrm>
        </p:grpSpPr>
        <p:grpSp>
          <p:nvGrpSpPr>
            <p:cNvPr id="14" name="Group 13"/>
            <p:cNvGrpSpPr/>
            <p:nvPr/>
          </p:nvGrpSpPr>
          <p:grpSpPr>
            <a:xfrm>
              <a:off x="2902858" y="2806095"/>
              <a:ext cx="3604380" cy="3120572"/>
              <a:chOff x="2902858" y="2806095"/>
              <a:chExt cx="3604380" cy="3120572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4789714" y="4245429"/>
                <a:ext cx="1717524" cy="169333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2902858" y="2806095"/>
                <a:ext cx="1886856" cy="1439334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209143" y="4245429"/>
                <a:ext cx="580571" cy="1681238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099906" y="4496564"/>
              <a:ext cx="1765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Clustering using </a:t>
              </a:r>
            </a:p>
            <a:p>
              <a:r>
                <a:rPr lang="en-US" dirty="0" smtClean="0">
                  <a:solidFill>
                    <a:srgbClr val="FF6600"/>
                  </a:solidFill>
                </a:rPr>
                <a:t>Starting points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22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clustering stability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88032"/>
              </p:ext>
            </p:extLst>
          </p:nvPr>
        </p:nvGraphicFramePr>
        <p:xfrm>
          <a:off x="641048" y="2279952"/>
          <a:ext cx="7075714" cy="202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14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0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xn</a:t>
                      </a:r>
                      <a:endParaRPr lang="en-US" dirty="0"/>
                    </a:p>
                  </a:txBody>
                  <a:tcPr/>
                </a:tc>
              </a:tr>
              <a:tr h="405946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5946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5946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05946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0857" y="1429733"/>
            <a:ext cx="684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in row “clustering j”, column “xi” contains the index of the closest representative to xi for clustering j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0667" y="4717143"/>
            <a:ext cx="673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three </a:t>
            </a:r>
            <a:r>
              <a:rPr lang="en-US" dirty="0" err="1" smtClean="0"/>
              <a:t>clusterings</a:t>
            </a:r>
            <a:r>
              <a:rPr lang="en-US" dirty="0" smtClean="0"/>
              <a:t> are completely consistent with each other</a:t>
            </a:r>
          </a:p>
          <a:p>
            <a:r>
              <a:rPr lang="en-US" dirty="0" smtClean="0"/>
              <a:t>The fourth clustering has a disagreement in x5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quantify stability?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say that a clustering is </a:t>
            </a:r>
            <a:r>
              <a:rPr lang="en-US" b="1" dirty="0" smtClean="0"/>
              <a:t>stable </a:t>
            </a:r>
            <a:r>
              <a:rPr lang="en-US" dirty="0" smtClean="0"/>
              <a:t>if the examples are always grouped in the same way.</a:t>
            </a:r>
          </a:p>
          <a:p>
            <a:r>
              <a:rPr lang="en-US" dirty="0" smtClean="0"/>
              <a:t>When we have thousands of examples, we cannot expect all of them to always be grouped the same way.</a:t>
            </a:r>
          </a:p>
          <a:p>
            <a:r>
              <a:rPr lang="en-US" dirty="0" smtClean="0"/>
              <a:t>We need a way to quantify the stability.</a:t>
            </a:r>
          </a:p>
          <a:p>
            <a:r>
              <a:rPr lang="en-US" dirty="0" smtClean="0"/>
              <a:t>Basic idea: measure how much groupings differ between </a:t>
            </a:r>
            <a:r>
              <a:rPr lang="en-US" dirty="0" err="1" smtClean="0"/>
              <a:t>clusterings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9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33419"/>
              </p:ext>
            </p:extLst>
          </p:nvPr>
        </p:nvGraphicFramePr>
        <p:xfrm>
          <a:off x="6096000" y="3695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37684"/>
              </p:ext>
            </p:extLst>
          </p:nvPr>
        </p:nvGraphicFramePr>
        <p:xfrm>
          <a:off x="803425" y="1466320"/>
          <a:ext cx="7870835" cy="469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3708400" imgH="2209800" progId="Equation.DSMT4">
                  <p:embed/>
                </p:oleObj>
              </mc:Choice>
              <mc:Fallback>
                <p:oleObj name="Equation" r:id="rId5" imgW="3708400" imgH="220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425" y="1466320"/>
                        <a:ext cx="7870835" cy="469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8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 combined partition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903770"/>
              </p:ext>
            </p:extLst>
          </p:nvPr>
        </p:nvGraphicFramePr>
        <p:xfrm>
          <a:off x="904722" y="1453923"/>
          <a:ext cx="7369942" cy="74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4279900" imgH="431800" progId="Equation.DSMT4">
                  <p:embed/>
                </p:oleObj>
              </mc:Choice>
              <mc:Fallback>
                <p:oleObj name="Equation" r:id="rId3" imgW="427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722" y="1453923"/>
                        <a:ext cx="7369942" cy="74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84512"/>
              </p:ext>
            </p:extLst>
          </p:nvPr>
        </p:nvGraphicFramePr>
        <p:xfrm>
          <a:off x="868432" y="3938603"/>
          <a:ext cx="7943094" cy="232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4597400" imgH="1346200" progId="Equation.DSMT4">
                  <p:embed/>
                </p:oleObj>
              </mc:Choice>
              <mc:Fallback>
                <p:oleObj name="Equation" r:id="rId5" imgW="45974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432" y="3938603"/>
                        <a:ext cx="7943094" cy="2326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15214"/>
              </p:ext>
            </p:extLst>
          </p:nvPr>
        </p:nvGraphicFramePr>
        <p:xfrm>
          <a:off x="875697" y="2413150"/>
          <a:ext cx="6243561" cy="134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3073400" imgH="660400" progId="Equation.DSMT4">
                  <p:embed/>
                </p:oleObj>
              </mc:Choice>
              <mc:Fallback>
                <p:oleObj name="Equation" r:id="rId7" imgW="3073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5697" y="2413150"/>
                        <a:ext cx="6243561" cy="1340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84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Mean Square Error (RMS)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0879"/>
              </p:ext>
            </p:extLst>
          </p:nvPr>
        </p:nvGraphicFramePr>
        <p:xfrm>
          <a:off x="1120422" y="1712383"/>
          <a:ext cx="6702896" cy="236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806700" imgH="990600" progId="Equation.DSMT4">
                  <p:embed/>
                </p:oleObj>
              </mc:Choice>
              <mc:Fallback>
                <p:oleObj name="Equation" r:id="rId3" imgW="28067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422" y="1712383"/>
                        <a:ext cx="6702896" cy="236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30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438525" y="3870325"/>
            <a:ext cx="1775932" cy="1755778"/>
            <a:chOff x="3438525" y="3870325"/>
            <a:chExt cx="1775932" cy="175577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95875" y="3870325"/>
              <a:ext cx="118582" cy="13473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561296" y="4455911"/>
              <a:ext cx="201204" cy="21693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4357207" y="4524375"/>
              <a:ext cx="65641" cy="789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863975" y="4864100"/>
              <a:ext cx="185914" cy="17356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256605" y="4778401"/>
              <a:ext cx="201204" cy="21693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438525" y="5553075"/>
              <a:ext cx="73026" cy="7302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012288" y="5054764"/>
              <a:ext cx="201290" cy="21256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based prediction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86645"/>
              </p:ext>
            </p:extLst>
          </p:nvPr>
        </p:nvGraphicFramePr>
        <p:xfrm>
          <a:off x="863600" y="1339850"/>
          <a:ext cx="680243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3060700" imgH="914400" progId="Equation.DSMT4">
                  <p:embed/>
                </p:oleObj>
              </mc:Choice>
              <mc:Fallback>
                <p:oleObj name="Equation" r:id="rId3" imgW="30607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00" y="1339850"/>
                        <a:ext cx="6802438" cy="203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8241" y="5037667"/>
            <a:ext cx="65583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9889" y="3584222"/>
            <a:ext cx="0" cy="2850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1357" y="37943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4142" y="533239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4067" y="59097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3329" y="477840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0587" y="44559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5029" y="46405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3578" y="43035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9949" y="50376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81111" y="3584222"/>
            <a:ext cx="2671428" cy="296333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887991" y="3645990"/>
            <a:ext cx="2364631" cy="2631380"/>
            <a:chOff x="1968698" y="3037979"/>
            <a:chExt cx="2364631" cy="2631380"/>
          </a:xfrm>
        </p:grpSpPr>
        <p:sp>
          <p:nvSpPr>
            <p:cNvPr id="47" name="TextBox 46"/>
            <p:cNvSpPr txBox="1"/>
            <p:nvPr/>
          </p:nvSpPr>
          <p:spPr>
            <a:xfrm>
              <a:off x="2977399" y="421073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26935" y="303797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3908" y="3767595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94951" y="3630645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92673" y="395768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48232" y="424288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4573" y="478633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68698" y="53000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653075"/>
              </p:ext>
            </p:extLst>
          </p:nvPr>
        </p:nvGraphicFramePr>
        <p:xfrm>
          <a:off x="5621521" y="4015322"/>
          <a:ext cx="2795348" cy="70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1917700" imgH="482600" progId="Equation.DSMT4">
                  <p:embed/>
                </p:oleObj>
              </mc:Choice>
              <mc:Fallback>
                <p:oleObj name="Equation" r:id="rId5" imgW="1917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1521" y="4015322"/>
                        <a:ext cx="2795348" cy="70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92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based Prediction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22835"/>
              </p:ext>
            </p:extLst>
          </p:nvPr>
        </p:nvGraphicFramePr>
        <p:xfrm>
          <a:off x="1651949" y="1333501"/>
          <a:ext cx="5097462" cy="171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949" y="1333501"/>
                        <a:ext cx="5097462" cy="171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78241" y="5037667"/>
            <a:ext cx="65583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9889" y="3584222"/>
            <a:ext cx="0" cy="2850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1357" y="37943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4142" y="533239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04067" y="59097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33329" y="477840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20587" y="44559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5029" y="46405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3578" y="43035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9949" y="50376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901441" y="3792328"/>
            <a:ext cx="2472486" cy="2341746"/>
            <a:chOff x="1968698" y="3327613"/>
            <a:chExt cx="2472486" cy="2341746"/>
          </a:xfrm>
        </p:grpSpPr>
        <p:sp>
          <p:nvSpPr>
            <p:cNvPr id="47" name="TextBox 46"/>
            <p:cNvSpPr txBox="1"/>
            <p:nvPr/>
          </p:nvSpPr>
          <p:spPr>
            <a:xfrm>
              <a:off x="3114520" y="4247896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34790" y="3327613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7960" y="3993071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72602" y="374331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67937" y="411045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70524" y="4574314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2423" y="497099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68698" y="530002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29300"/>
              </p:ext>
            </p:extLst>
          </p:nvPr>
        </p:nvGraphicFramePr>
        <p:xfrm>
          <a:off x="5611813" y="4014788"/>
          <a:ext cx="28146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930400" imgH="482600" progId="Equation.DSMT4">
                  <p:embed/>
                </p:oleObj>
              </mc:Choice>
              <mc:Fallback>
                <p:oleObj name="Equation" r:id="rId5" imgW="1930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1813" y="4014788"/>
                        <a:ext cx="2814637" cy="70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2587625" y="3794313"/>
            <a:ext cx="2864331" cy="26193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52390" y="4422629"/>
            <a:ext cx="1706060" cy="1710083"/>
            <a:chOff x="3052390" y="4422629"/>
            <a:chExt cx="1706060" cy="1710083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860579" y="4854593"/>
              <a:ext cx="0" cy="4034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052390" y="6001555"/>
              <a:ext cx="0" cy="13115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758450" y="4422629"/>
              <a:ext cx="0" cy="26239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40591" y="5533415"/>
              <a:ext cx="0" cy="13115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80618" y="4685024"/>
              <a:ext cx="0" cy="3248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356283" y="4540901"/>
              <a:ext cx="0" cy="23750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03306" y="4943143"/>
              <a:ext cx="0" cy="31489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1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6" name="Picture 5" descr="kmeans_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9" t="54398" r="8192" b="9027"/>
          <a:stretch/>
        </p:blipFill>
        <p:spPr>
          <a:xfrm>
            <a:off x="1607647" y="3516312"/>
            <a:ext cx="3154854" cy="2881313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801348"/>
              </p:ext>
            </p:extLst>
          </p:nvPr>
        </p:nvGraphicFramePr>
        <p:xfrm>
          <a:off x="5231726" y="4298099"/>
          <a:ext cx="2795348" cy="70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1917700" imgH="482600" progId="Equation.DSMT4">
                  <p:embed/>
                </p:oleObj>
              </mc:Choice>
              <mc:Fallback>
                <p:oleObj name="Equation" r:id="rId4" imgW="19177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1726" y="4298099"/>
                        <a:ext cx="2795348" cy="70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06570"/>
              </p:ext>
            </p:extLst>
          </p:nvPr>
        </p:nvGraphicFramePr>
        <p:xfrm>
          <a:off x="1674812" y="1417638"/>
          <a:ext cx="4954588" cy="190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6" imgW="2781300" imgH="1066800" progId="Equation.DSMT4">
                  <p:embed/>
                </p:oleObj>
              </mc:Choice>
              <mc:Fallback>
                <p:oleObj name="Equation" r:id="rId6" imgW="2781300" imgH="106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4812" y="1417638"/>
                        <a:ext cx="4954588" cy="190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2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pic>
        <p:nvPicPr>
          <p:cNvPr id="6" name="Picture 5" descr="kmeans_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2346" r="6727" b="55792"/>
          <a:stretch/>
        </p:blipFill>
        <p:spPr>
          <a:xfrm>
            <a:off x="600982" y="3173399"/>
            <a:ext cx="7824537" cy="346688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55563"/>
              </p:ext>
            </p:extLst>
          </p:nvPr>
        </p:nvGraphicFramePr>
        <p:xfrm>
          <a:off x="987425" y="1081088"/>
          <a:ext cx="72151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4622800" imgH="1206500" progId="Equation.DSMT4">
                  <p:embed/>
                </p:oleObj>
              </mc:Choice>
              <mc:Fallback>
                <p:oleObj name="Equation" r:id="rId4" imgW="4622800" imgH="1206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081088"/>
                        <a:ext cx="7215188" cy="188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76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means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2346" r="6727" b="9028"/>
          <a:stretch/>
        </p:blipFill>
        <p:spPr>
          <a:xfrm>
            <a:off x="951744" y="0"/>
            <a:ext cx="7310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7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Simplest Initialization: choose representative from data points independently at random.</a:t>
            </a:r>
          </a:p>
          <a:p>
            <a:pPr lvl="1"/>
            <a:r>
              <a:rPr lang="en-US" dirty="0" smtClean="0"/>
              <a:t>Problem: some representatives are close to each other and some parts of the data have no representatives.</a:t>
            </a:r>
          </a:p>
          <a:p>
            <a:pPr lvl="1"/>
            <a:r>
              <a:rPr lang="en-US" dirty="0" err="1" smtClean="0"/>
              <a:t>Kmeans</a:t>
            </a:r>
            <a:r>
              <a:rPr lang="en-US" dirty="0" smtClean="0"/>
              <a:t> is a local search method – can get stuck in local minima.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83214"/>
              </p:ext>
            </p:extLst>
          </p:nvPr>
        </p:nvGraphicFramePr>
        <p:xfrm>
          <a:off x="6096000" y="3695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27927"/>
              </p:ext>
            </p:extLst>
          </p:nvPr>
        </p:nvGraphicFramePr>
        <p:xfrm>
          <a:off x="6096000" y="3695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695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890442"/>
              </p:ext>
            </p:extLst>
          </p:nvPr>
        </p:nvGraphicFramePr>
        <p:xfrm>
          <a:off x="457199" y="4217101"/>
          <a:ext cx="8447615" cy="1721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4673600" imgH="952500" progId="Equation.DSMT4">
                  <p:embed/>
                </p:oleObj>
              </mc:Choice>
              <mc:Fallback>
                <p:oleObj name="Equation" r:id="rId6" imgW="4673600" imgH="952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199" y="4217101"/>
                        <a:ext cx="8447615" cy="1721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3524" y="1693333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 different method for initializing representatives.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Spreads out initial representatives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Add representatives one by </a:t>
            </a:r>
            <a:r>
              <a:rPr lang="en-US" sz="2800" dirty="0" smtClean="0"/>
              <a:t>one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Before </a:t>
            </a:r>
            <a:r>
              <a:rPr lang="en-US" sz="2800" dirty="0"/>
              <a:t>adding representative, define distribution over unselected data points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5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Yoav'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Yoav's Theme.thmx</Template>
  <TotalTime>1681</TotalTime>
  <Words>431</Words>
  <Application>Microsoft Macintosh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Yoav's Theme</vt:lpstr>
      <vt:lpstr>MathType 6.0 Equation</vt:lpstr>
      <vt:lpstr>Clustering and K-means</vt:lpstr>
      <vt:lpstr>Root Mean Square Error (RMS)</vt:lpstr>
      <vt:lpstr>PCA based prediction</vt:lpstr>
      <vt:lpstr>Regression based Prediction</vt:lpstr>
      <vt:lpstr>K-means clustering</vt:lpstr>
      <vt:lpstr>K-means Algorithm</vt:lpstr>
      <vt:lpstr>PowerPoint Presentation</vt:lpstr>
      <vt:lpstr>Simple Initialization</vt:lpstr>
      <vt:lpstr>Kmeans++</vt:lpstr>
      <vt:lpstr>Example for Kmeans++</vt:lpstr>
      <vt:lpstr>Parallelized Kmeans</vt:lpstr>
      <vt:lpstr>Clustering stability</vt:lpstr>
      <vt:lpstr>Clustering stability</vt:lpstr>
      <vt:lpstr>Measuring clustering stability</vt:lpstr>
      <vt:lpstr>How to quantify stability?</vt:lpstr>
      <vt:lpstr>Entropy</vt:lpstr>
      <vt:lpstr>Entropy of a combined partition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K-means</dc:title>
  <dc:creator>yoav freund</dc:creator>
  <cp:lastModifiedBy>yoav freund</cp:lastModifiedBy>
  <cp:revision>25</cp:revision>
  <dcterms:created xsi:type="dcterms:W3CDTF">2016-04-27T02:53:53Z</dcterms:created>
  <dcterms:modified xsi:type="dcterms:W3CDTF">2016-04-28T06:55:29Z</dcterms:modified>
</cp:coreProperties>
</file>