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9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DDB8-9020-7843-99BC-8A438E67148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2C67-C4BA-D847-9896-700AB0E5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5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DDB8-9020-7843-99BC-8A438E67148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2C67-C4BA-D847-9896-700AB0E5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DDB8-9020-7843-99BC-8A438E67148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2C67-C4BA-D847-9896-700AB0E5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DDB8-9020-7843-99BC-8A438E67148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2C67-C4BA-D847-9896-700AB0E5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3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DDB8-9020-7843-99BC-8A438E67148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2C67-C4BA-D847-9896-700AB0E5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0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DDB8-9020-7843-99BC-8A438E67148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2C67-C4BA-D847-9896-700AB0E5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DDB8-9020-7843-99BC-8A438E67148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2C67-C4BA-D847-9896-700AB0E5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DDB8-9020-7843-99BC-8A438E67148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2C67-C4BA-D847-9896-700AB0E5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9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DDB8-9020-7843-99BC-8A438E67148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2C67-C4BA-D847-9896-700AB0E5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DDB8-9020-7843-99BC-8A438E67148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2C67-C4BA-D847-9896-700AB0E5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DDB8-9020-7843-99BC-8A438E67148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2C67-C4BA-D847-9896-700AB0E5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DDDB8-9020-7843-99BC-8A438E671480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32C67-C4BA-D847-9896-700AB0E59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40.png"/><Relationship Id="rId5" Type="http://schemas.openxmlformats.org/officeDocument/2006/relationships/image" Target="../media/image50.png"/><Relationship Id="rId6" Type="http://schemas.openxmlformats.org/officeDocument/2006/relationships/image" Target="../media/image60.png"/><Relationship Id="rId7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Basics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bIns="91440">
                <a:noAutofit/>
              </a:bodyPr>
              <a:lstStyle/>
              <a:p>
                <a:r>
                  <a:rPr lang="en-US" dirty="0" smtClean="0"/>
                  <a:t>Task: sort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elements in increasing or decreasing order</a:t>
                </a:r>
              </a:p>
              <a:p>
                <a:r>
                  <a:rPr lang="en-US" dirty="0" smtClean="0"/>
                  <a:t>Elements can be numbers, strings, keys</a:t>
                </a:r>
                <a:r>
                  <a:rPr lang="mr-IN" dirty="0" smtClean="0"/>
                  <a:t>…</a:t>
                </a:r>
                <a:endParaRPr lang="en-US" dirty="0" smtClean="0"/>
              </a:p>
              <a:p>
                <a:r>
                  <a:rPr lang="en-US" dirty="0" smtClean="0"/>
                  <a:t>Bubble sort: comparing neighboring entries: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</a:p>
              <a:p>
                <a:r>
                  <a:rPr lang="en-US" dirty="0" smtClean="0"/>
                  <a:t>Quick-Sort Merge-Sort: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time</a:t>
                </a:r>
              </a:p>
              <a:p>
                <a:r>
                  <a:rPr lang="en-US" dirty="0" smtClean="0"/>
                  <a:t>In general: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charset="0"/>
                      </a:rPr>
                      <m:t>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time is the best possible.</a:t>
                </a:r>
              </a:p>
              <a:p>
                <a:r>
                  <a:rPr lang="en-US" dirty="0" smtClean="0"/>
                  <a:t>Bucket-sort: when distribution of the elements is known, </a:t>
                </a:r>
                <a:br>
                  <a:rPr lang="en-US" dirty="0" smtClean="0"/>
                </a:br>
                <a:r>
                  <a:rPr lang="en-US" dirty="0" smtClean="0"/>
                  <a:t>it is possible to sort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0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2"/>
          </a:xfrm>
        </p:spPr>
        <p:txBody>
          <a:bodyPr/>
          <a:lstStyle/>
          <a:p>
            <a:r>
              <a:rPr lang="en-US" dirty="0" smtClean="0"/>
              <a:t>Distributed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626" y="1423459"/>
            <a:ext cx="10515600" cy="1442508"/>
          </a:xfrm>
        </p:spPr>
        <p:txBody>
          <a:bodyPr/>
          <a:lstStyle/>
          <a:p>
            <a:r>
              <a:rPr lang="en-US" dirty="0" smtClean="0"/>
              <a:t>Suppose we want to sort a file of 60 GB distributed across 6 machines.</a:t>
            </a:r>
          </a:p>
          <a:p>
            <a:r>
              <a:rPr lang="en-US" dirty="0" smtClean="0"/>
              <a:t>The main bottleneck is the communication between the machines.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8225" y="4190999"/>
            <a:ext cx="1591734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Machine 1</a:t>
            </a:r>
            <a:endParaRPr lang="en-US" dirty="0"/>
          </a:p>
        </p:txBody>
      </p:sp>
      <p:sp>
        <p:nvSpPr>
          <p:cNvPr id="6" name="Data 5"/>
          <p:cNvSpPr/>
          <p:nvPr/>
        </p:nvSpPr>
        <p:spPr>
          <a:xfrm>
            <a:off x="680626" y="4995332"/>
            <a:ext cx="1286933" cy="1261534"/>
          </a:xfrm>
          <a:prstGeom prst="flowChartInputOutpu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36988" y="4190999"/>
            <a:ext cx="1591734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Machine 2</a:t>
            </a:r>
            <a:endParaRPr lang="en-US" dirty="0"/>
          </a:p>
        </p:txBody>
      </p:sp>
      <p:sp>
        <p:nvSpPr>
          <p:cNvPr id="10" name="Data 9"/>
          <p:cNvSpPr/>
          <p:nvPr/>
        </p:nvSpPr>
        <p:spPr>
          <a:xfrm>
            <a:off x="2589389" y="4995332"/>
            <a:ext cx="1286933" cy="1261534"/>
          </a:xfrm>
          <a:prstGeom prst="flowChartInputOutpu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45751" y="4190999"/>
            <a:ext cx="1591734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Machine 3</a:t>
            </a:r>
            <a:endParaRPr lang="en-US" dirty="0"/>
          </a:p>
        </p:txBody>
      </p:sp>
      <p:sp>
        <p:nvSpPr>
          <p:cNvPr id="13" name="Data 12"/>
          <p:cNvSpPr/>
          <p:nvPr/>
        </p:nvSpPr>
        <p:spPr>
          <a:xfrm>
            <a:off x="4498152" y="4995332"/>
            <a:ext cx="1286933" cy="1261534"/>
          </a:xfrm>
          <a:prstGeom prst="flowChartInputOutpu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54514" y="4190999"/>
            <a:ext cx="1591734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Machine 4</a:t>
            </a:r>
            <a:endParaRPr lang="en-US" dirty="0"/>
          </a:p>
        </p:txBody>
      </p:sp>
      <p:sp>
        <p:nvSpPr>
          <p:cNvPr id="16" name="Data 15"/>
          <p:cNvSpPr/>
          <p:nvPr/>
        </p:nvSpPr>
        <p:spPr>
          <a:xfrm>
            <a:off x="6406915" y="4995332"/>
            <a:ext cx="1286933" cy="1261534"/>
          </a:xfrm>
          <a:prstGeom prst="flowChartInputOutpu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163277" y="4190999"/>
            <a:ext cx="1591734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Machine 5</a:t>
            </a:r>
            <a:endParaRPr lang="en-US" dirty="0"/>
          </a:p>
        </p:txBody>
      </p:sp>
      <p:sp>
        <p:nvSpPr>
          <p:cNvPr id="19" name="Data 18"/>
          <p:cNvSpPr/>
          <p:nvPr/>
        </p:nvSpPr>
        <p:spPr>
          <a:xfrm>
            <a:off x="8315678" y="4995332"/>
            <a:ext cx="1286933" cy="1261534"/>
          </a:xfrm>
          <a:prstGeom prst="flowChartInputOutpu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072040" y="4190999"/>
            <a:ext cx="1591734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Machine 6</a:t>
            </a:r>
            <a:endParaRPr lang="en-US" dirty="0"/>
          </a:p>
        </p:txBody>
      </p:sp>
      <p:sp>
        <p:nvSpPr>
          <p:cNvPr id="22" name="Data 21"/>
          <p:cNvSpPr/>
          <p:nvPr/>
        </p:nvSpPr>
        <p:spPr>
          <a:xfrm>
            <a:off x="10224441" y="4995332"/>
            <a:ext cx="1286933" cy="1261534"/>
          </a:xfrm>
          <a:prstGeom prst="flowChartInputOutpu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Left-Right Arrow 35"/>
          <p:cNvSpPr/>
          <p:nvPr/>
        </p:nvSpPr>
        <p:spPr>
          <a:xfrm>
            <a:off x="186267" y="2865967"/>
            <a:ext cx="11870266" cy="11303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Ethernet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5" idx="0"/>
          </p:cNvCxnSpPr>
          <p:nvPr/>
        </p:nvCxnSpPr>
        <p:spPr>
          <a:xfrm flipV="1">
            <a:off x="1324092" y="3670300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236147" y="3644899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158551" y="3670300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036740" y="3670300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959144" y="3670300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0854266" y="3670300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2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2241356" y="337196"/>
            <a:ext cx="6708954" cy="2062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Machine </a:t>
            </a:r>
            <a:r>
              <a:rPr lang="en-US" sz="2800" dirty="0" smtClean="0"/>
              <a:t>1</a:t>
            </a:r>
            <a:endParaRPr lang="en-US" sz="2800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6978528" y="1876198"/>
            <a:ext cx="2181433" cy="29492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ata 49"/>
          <p:cNvSpPr/>
          <p:nvPr/>
        </p:nvSpPr>
        <p:spPr>
          <a:xfrm>
            <a:off x="2489916" y="1062842"/>
            <a:ext cx="2098933" cy="1138120"/>
          </a:xfrm>
          <a:prstGeom prst="flowChartInputOutpu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Data </a:t>
            </a:r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5676724" y="860555"/>
            <a:ext cx="2608886" cy="1015644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Splitter</a:t>
            </a:r>
            <a:endParaRPr lang="en-US" sz="2800" dirty="0"/>
          </a:p>
        </p:txBody>
      </p:sp>
      <p:cxnSp>
        <p:nvCxnSpPr>
          <p:cNvPr id="28" name="Straight Arrow Connector 27"/>
          <p:cNvCxnSpPr>
            <a:stCxn id="50" idx="5"/>
            <a:endCxn id="23" idx="1"/>
          </p:cNvCxnSpPr>
          <p:nvPr/>
        </p:nvCxnSpPr>
        <p:spPr>
          <a:xfrm flipV="1">
            <a:off x="4378956" y="1368378"/>
            <a:ext cx="1297768" cy="263525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285477" y="4825444"/>
            <a:ext cx="10404095" cy="1723437"/>
            <a:chOff x="397934" y="4207933"/>
            <a:chExt cx="11135549" cy="2286000"/>
          </a:xfrm>
        </p:grpSpPr>
        <p:grpSp>
          <p:nvGrpSpPr>
            <p:cNvPr id="52" name="Group 51"/>
            <p:cNvGrpSpPr/>
            <p:nvPr/>
          </p:nvGrpSpPr>
          <p:grpSpPr>
            <a:xfrm>
              <a:off x="397934" y="4207933"/>
              <a:ext cx="1591734" cy="2286000"/>
              <a:chOff x="1236133" y="4267200"/>
              <a:chExt cx="1591734" cy="2286000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1</a:t>
                </a:r>
                <a:endParaRPr lang="en-US" dirty="0"/>
              </a:p>
            </p:txBody>
          </p:sp>
          <p:sp>
            <p:nvSpPr>
              <p:cNvPr id="69" name="Data 68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Data 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306697" y="4207933"/>
              <a:ext cx="1591734" cy="2286000"/>
              <a:chOff x="1236133" y="4267200"/>
              <a:chExt cx="1591734" cy="2286000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2</a:t>
                </a:r>
                <a:endParaRPr lang="en-US" dirty="0"/>
              </a:p>
            </p:txBody>
          </p:sp>
          <p:sp>
            <p:nvSpPr>
              <p:cNvPr id="67" name="Data 66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Data 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215460" y="4207933"/>
              <a:ext cx="1591734" cy="2286000"/>
              <a:chOff x="1236133" y="4267200"/>
              <a:chExt cx="1591734" cy="228600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3</a:t>
                </a:r>
                <a:endParaRPr lang="en-US" dirty="0"/>
              </a:p>
            </p:txBody>
          </p:sp>
          <p:sp>
            <p:nvSpPr>
              <p:cNvPr id="65" name="Data 64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Data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124223" y="4207933"/>
              <a:ext cx="1591734" cy="2286000"/>
              <a:chOff x="1236133" y="4267200"/>
              <a:chExt cx="1591734" cy="2286000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4</a:t>
                </a:r>
                <a:endParaRPr lang="en-US" dirty="0"/>
              </a:p>
            </p:txBody>
          </p:sp>
          <p:sp>
            <p:nvSpPr>
              <p:cNvPr id="63" name="Data 62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Data 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8032986" y="4207933"/>
              <a:ext cx="1591734" cy="2286000"/>
              <a:chOff x="1236133" y="4267200"/>
              <a:chExt cx="1591734" cy="228600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5</a:t>
                </a:r>
                <a:endParaRPr lang="en-US" dirty="0"/>
              </a:p>
            </p:txBody>
          </p:sp>
          <p:sp>
            <p:nvSpPr>
              <p:cNvPr id="61" name="Data 60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Data 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941749" y="4207933"/>
              <a:ext cx="1591734" cy="2286000"/>
              <a:chOff x="1236133" y="4267200"/>
              <a:chExt cx="1591734" cy="2286000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6</a:t>
                </a:r>
                <a:endParaRPr lang="en-US" dirty="0"/>
              </a:p>
            </p:txBody>
          </p:sp>
          <p:sp>
            <p:nvSpPr>
              <p:cNvPr id="59" name="Data 58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Data 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f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2229103" y="3212916"/>
            <a:ext cx="8054145" cy="3556182"/>
            <a:chOff x="1538193" y="2052110"/>
            <a:chExt cx="8620387" cy="4716989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2301522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181122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111522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008055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9904589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538193" y="2052110"/>
                  <a:ext cx="1303457" cy="5715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−5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8193" y="2052110"/>
                  <a:ext cx="1303457" cy="57153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3908479" y="2143068"/>
                  <a:ext cx="512995" cy="571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10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8479" y="2143068"/>
                  <a:ext cx="512995" cy="57153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792211" y="2206431"/>
                  <a:ext cx="512995" cy="571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14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2211" y="2206431"/>
                  <a:ext cx="512995" cy="5715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7726026" y="2235030"/>
                  <a:ext cx="564057" cy="5715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20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6026" y="2235030"/>
                  <a:ext cx="564057" cy="5715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645585" y="2238180"/>
                  <a:ext cx="512995" cy="571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25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5585" y="2238180"/>
                  <a:ext cx="512995" cy="57153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9" name="Straight Arrow Connector 88"/>
          <p:cNvCxnSpPr/>
          <p:nvPr/>
        </p:nvCxnSpPr>
        <p:spPr>
          <a:xfrm flipH="1">
            <a:off x="2029066" y="1876199"/>
            <a:ext cx="4952100" cy="294924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3" idx="2"/>
          </p:cNvCxnSpPr>
          <p:nvPr/>
        </p:nvCxnSpPr>
        <p:spPr>
          <a:xfrm flipH="1">
            <a:off x="3790054" y="1876199"/>
            <a:ext cx="3191113" cy="2906125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5593195" y="1876199"/>
            <a:ext cx="1385333" cy="29492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3" idx="2"/>
            <a:endCxn id="62" idx="0"/>
          </p:cNvCxnSpPr>
          <p:nvPr/>
        </p:nvCxnSpPr>
        <p:spPr>
          <a:xfrm>
            <a:off x="6981167" y="1876199"/>
            <a:ext cx="398050" cy="294924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67902" y="1876197"/>
            <a:ext cx="3964816" cy="29061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45516" y="98903"/>
            <a:ext cx="3668740" cy="1385513"/>
            <a:chOff x="45516" y="98903"/>
            <a:chExt cx="3668740" cy="1385513"/>
          </a:xfrm>
        </p:grpSpPr>
        <p:sp>
          <p:nvSpPr>
            <p:cNvPr id="107" name="TextBox 106"/>
            <p:cNvSpPr txBox="1"/>
            <p:nvPr/>
          </p:nvSpPr>
          <p:spPr>
            <a:xfrm>
              <a:off x="45516" y="98903"/>
              <a:ext cx="1983549" cy="1385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Numbers</a:t>
              </a:r>
            </a:p>
            <a:p>
              <a:pPr algn="ctr"/>
              <a:r>
                <a:rPr lang="en-US" sz="2800" dirty="0" err="1" smtClean="0"/>
                <a:t>btwn</a:t>
              </a:r>
              <a:r>
                <a:rPr lang="en-US" sz="2800" dirty="0" smtClean="0"/>
                <a:t> </a:t>
              </a:r>
            </a:p>
            <a:p>
              <a:pPr algn="ctr"/>
              <a:r>
                <a:rPr lang="en-US" sz="2800" dirty="0" smtClean="0"/>
                <a:t>-10 and +30</a:t>
              </a:r>
              <a:endParaRPr lang="en-US" sz="2800" dirty="0"/>
            </a:p>
          </p:txBody>
        </p:sp>
        <p:cxnSp>
          <p:nvCxnSpPr>
            <p:cNvPr id="109" name="Curved Connector 108"/>
            <p:cNvCxnSpPr>
              <a:stCxn id="107" idx="3"/>
            </p:cNvCxnSpPr>
            <p:nvPr/>
          </p:nvCxnSpPr>
          <p:spPr>
            <a:xfrm>
              <a:off x="2029065" y="791660"/>
              <a:ext cx="1685191" cy="271182"/>
            </a:xfrm>
            <a:prstGeom prst="curvedConnector3">
              <a:avLst>
                <a:gd name="adj1" fmla="val 9932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384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eft-Right Arrow 35"/>
          <p:cNvSpPr/>
          <p:nvPr/>
        </p:nvSpPr>
        <p:spPr>
          <a:xfrm>
            <a:off x="186267" y="2865967"/>
            <a:ext cx="11870266" cy="11303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Ethernet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393960" y="2610324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212396" y="2576175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134800" y="2601576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012989" y="2601576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935393" y="2601576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0830515" y="2601576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28225" y="4190999"/>
            <a:ext cx="11135549" cy="2286000"/>
            <a:chOff x="397934" y="4207933"/>
            <a:chExt cx="11135549" cy="2286000"/>
          </a:xfrm>
        </p:grpSpPr>
        <p:grpSp>
          <p:nvGrpSpPr>
            <p:cNvPr id="27" name="Group 26"/>
            <p:cNvGrpSpPr/>
            <p:nvPr/>
          </p:nvGrpSpPr>
          <p:grpSpPr>
            <a:xfrm>
              <a:off x="397934" y="4207933"/>
              <a:ext cx="1591734" cy="2286000"/>
              <a:chOff x="1236133" y="4267200"/>
              <a:chExt cx="1591734" cy="2286000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1</a:t>
                </a:r>
                <a:endParaRPr lang="en-US" dirty="0"/>
              </a:p>
            </p:txBody>
          </p:sp>
          <p:sp>
            <p:nvSpPr>
              <p:cNvPr id="51" name="Data 50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Data 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306697" y="4207933"/>
              <a:ext cx="1591734" cy="2286000"/>
              <a:chOff x="1236133" y="4267200"/>
              <a:chExt cx="1591734" cy="2286000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2</a:t>
                </a:r>
                <a:endParaRPr lang="en-US" dirty="0"/>
              </a:p>
            </p:txBody>
          </p:sp>
          <p:sp>
            <p:nvSpPr>
              <p:cNvPr id="49" name="Data 48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Data 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215460" y="4207933"/>
              <a:ext cx="1591734" cy="2286000"/>
              <a:chOff x="1236133" y="4267200"/>
              <a:chExt cx="1591734" cy="2286000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3</a:t>
                </a:r>
                <a:endParaRPr lang="en-US" dirty="0"/>
              </a:p>
            </p:txBody>
          </p:sp>
          <p:sp>
            <p:nvSpPr>
              <p:cNvPr id="47" name="Data 46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Data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124223" y="4207933"/>
              <a:ext cx="1591734" cy="2286000"/>
              <a:chOff x="1236133" y="4267200"/>
              <a:chExt cx="1591734" cy="22860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4</a:t>
                </a:r>
                <a:endParaRPr lang="en-US" dirty="0"/>
              </a:p>
            </p:txBody>
          </p:sp>
          <p:sp>
            <p:nvSpPr>
              <p:cNvPr id="40" name="Data 39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Data 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8032986" y="4207933"/>
              <a:ext cx="1591734" cy="2286000"/>
              <a:chOff x="1236133" y="4267200"/>
              <a:chExt cx="1591734" cy="22860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5</a:t>
                </a:r>
                <a:endParaRPr lang="en-US" dirty="0"/>
              </a:p>
            </p:txBody>
          </p:sp>
          <p:sp>
            <p:nvSpPr>
              <p:cNvPr id="37" name="Data 36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Data 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941749" y="4207933"/>
              <a:ext cx="1591734" cy="2286000"/>
              <a:chOff x="1236133" y="4267200"/>
              <a:chExt cx="1591734" cy="22860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6</a:t>
                </a:r>
                <a:endParaRPr lang="en-US" dirty="0"/>
              </a:p>
            </p:txBody>
          </p:sp>
          <p:sp>
            <p:nvSpPr>
              <p:cNvPr id="34" name="Data 33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Data 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f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52" name="Straight Arrow Connector 51"/>
          <p:cNvCxnSpPr/>
          <p:nvPr/>
        </p:nvCxnSpPr>
        <p:spPr>
          <a:xfrm flipV="1">
            <a:off x="1349492" y="3690832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226037" y="3685115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148441" y="3710516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026630" y="3710516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949034" y="3710516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0844156" y="3710516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2129423" y="2576175"/>
            <a:ext cx="7983612" cy="4545386"/>
            <a:chOff x="2140250" y="2223713"/>
            <a:chExt cx="7983612" cy="4545386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2301522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181122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111522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008055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904589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2140250" y="2283808"/>
                  <a:ext cx="43268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250" y="2283808"/>
                  <a:ext cx="432683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947603" y="2223713"/>
                  <a:ext cx="4409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603" y="2223713"/>
                  <a:ext cx="440955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888966" y="2249114"/>
                  <a:ext cx="4409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966" y="2249114"/>
                  <a:ext cx="440955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727427" y="2237966"/>
                  <a:ext cx="4256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7427" y="2237966"/>
                  <a:ext cx="425629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9682907" y="2223713"/>
                  <a:ext cx="4409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2907" y="2223713"/>
                  <a:ext cx="440955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610462" y="290175"/>
            <a:ext cx="10983160" cy="2286000"/>
            <a:chOff x="610462" y="290175"/>
            <a:chExt cx="10983160" cy="2286000"/>
          </a:xfrm>
        </p:grpSpPr>
        <p:grpSp>
          <p:nvGrpSpPr>
            <p:cNvPr id="11" name="Group 10"/>
            <p:cNvGrpSpPr/>
            <p:nvPr/>
          </p:nvGrpSpPr>
          <p:grpSpPr>
            <a:xfrm>
              <a:off x="610462" y="290175"/>
              <a:ext cx="1591734" cy="2286000"/>
              <a:chOff x="553625" y="295892"/>
              <a:chExt cx="1591734" cy="2286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553625" y="295892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1</a:t>
                </a:r>
                <a:endParaRPr lang="en-US" dirty="0"/>
              </a:p>
            </p:txBody>
          </p:sp>
          <p:sp>
            <p:nvSpPr>
              <p:cNvPr id="6" name="Data 5"/>
              <p:cNvSpPr/>
              <p:nvPr/>
            </p:nvSpPr>
            <p:spPr>
              <a:xfrm>
                <a:off x="680626" y="976765"/>
                <a:ext cx="1286933" cy="582274"/>
              </a:xfrm>
              <a:prstGeom prst="flowChartInputOutpu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Data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Diamond 68"/>
              <p:cNvSpPr/>
              <p:nvPr/>
            </p:nvSpPr>
            <p:spPr>
              <a:xfrm>
                <a:off x="689990" y="1643460"/>
                <a:ext cx="1291721" cy="688947"/>
              </a:xfrm>
              <a:prstGeom prst="diamond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Splitter</a:t>
                </a:r>
                <a:endParaRPr lang="en-US" sz="1200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488747" y="290175"/>
              <a:ext cx="1591734" cy="2286000"/>
              <a:chOff x="553625" y="295892"/>
              <a:chExt cx="1591734" cy="2286000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553625" y="295892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</a:t>
                </a:r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72" name="Data 71"/>
              <p:cNvSpPr/>
              <p:nvPr/>
            </p:nvSpPr>
            <p:spPr>
              <a:xfrm>
                <a:off x="680626" y="976765"/>
                <a:ext cx="1286933" cy="582274"/>
              </a:xfrm>
              <a:prstGeom prst="flowChartInputOutpu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Data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Diamond 72"/>
              <p:cNvSpPr/>
              <p:nvPr/>
            </p:nvSpPr>
            <p:spPr>
              <a:xfrm>
                <a:off x="689990" y="1643460"/>
                <a:ext cx="1291721" cy="688947"/>
              </a:xfrm>
              <a:prstGeom prst="diamond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Splitter</a:t>
                </a:r>
                <a:endParaRPr lang="en-US" sz="12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367032" y="290175"/>
              <a:ext cx="1591734" cy="2286000"/>
              <a:chOff x="553625" y="295892"/>
              <a:chExt cx="1591734" cy="2286000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553625" y="295892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</a:t>
                </a:r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76" name="Data 75"/>
              <p:cNvSpPr/>
              <p:nvPr/>
            </p:nvSpPr>
            <p:spPr>
              <a:xfrm>
                <a:off x="680626" y="976765"/>
                <a:ext cx="1286933" cy="582274"/>
              </a:xfrm>
              <a:prstGeom prst="flowChartInputOutpu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Data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Diamond 76"/>
              <p:cNvSpPr/>
              <p:nvPr/>
            </p:nvSpPr>
            <p:spPr>
              <a:xfrm>
                <a:off x="689990" y="1643460"/>
                <a:ext cx="1291721" cy="688947"/>
              </a:xfrm>
              <a:prstGeom prst="diamond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Splitter</a:t>
                </a:r>
                <a:endParaRPr lang="en-US" sz="12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245317" y="290175"/>
              <a:ext cx="1591734" cy="2286000"/>
              <a:chOff x="553625" y="295892"/>
              <a:chExt cx="1591734" cy="2286000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553625" y="295892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</a:t>
                </a:r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80" name="Data 79"/>
              <p:cNvSpPr/>
              <p:nvPr/>
            </p:nvSpPr>
            <p:spPr>
              <a:xfrm>
                <a:off x="680626" y="976765"/>
                <a:ext cx="1286933" cy="582274"/>
              </a:xfrm>
              <a:prstGeom prst="flowChartInputOutpu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Data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Diamond 80"/>
              <p:cNvSpPr/>
              <p:nvPr/>
            </p:nvSpPr>
            <p:spPr>
              <a:xfrm>
                <a:off x="689990" y="1643460"/>
                <a:ext cx="1291721" cy="688947"/>
              </a:xfrm>
              <a:prstGeom prst="diamond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Splitter</a:t>
                </a:r>
                <a:endParaRPr lang="en-US" sz="1200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8123602" y="290175"/>
              <a:ext cx="1591734" cy="2286000"/>
              <a:chOff x="553625" y="295892"/>
              <a:chExt cx="1591734" cy="2286000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553625" y="295892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</a:t>
                </a:r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84" name="Data 83"/>
              <p:cNvSpPr/>
              <p:nvPr/>
            </p:nvSpPr>
            <p:spPr>
              <a:xfrm>
                <a:off x="680626" y="976765"/>
                <a:ext cx="1286933" cy="582274"/>
              </a:xfrm>
              <a:prstGeom prst="flowChartInputOutpu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Data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Diamond 84"/>
              <p:cNvSpPr/>
              <p:nvPr/>
            </p:nvSpPr>
            <p:spPr>
              <a:xfrm>
                <a:off x="689990" y="1643460"/>
                <a:ext cx="1291721" cy="688947"/>
              </a:xfrm>
              <a:prstGeom prst="diamond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Splitter</a:t>
                </a:r>
                <a:endParaRPr lang="en-US" sz="1200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0001888" y="290175"/>
              <a:ext cx="1591734" cy="2286000"/>
              <a:chOff x="553625" y="295892"/>
              <a:chExt cx="1591734" cy="2286000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553625" y="295892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</a:t>
                </a:r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88" name="Data 87"/>
              <p:cNvSpPr/>
              <p:nvPr/>
            </p:nvSpPr>
            <p:spPr>
              <a:xfrm>
                <a:off x="680626" y="976765"/>
                <a:ext cx="1286933" cy="582274"/>
              </a:xfrm>
              <a:prstGeom prst="flowChartInputOutpu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Data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Diamond 88"/>
              <p:cNvSpPr/>
              <p:nvPr/>
            </p:nvSpPr>
            <p:spPr>
              <a:xfrm>
                <a:off x="689990" y="1643460"/>
                <a:ext cx="1291721" cy="688947"/>
              </a:xfrm>
              <a:prstGeom prst="diamond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Splitter</a:t>
                </a:r>
                <a:endParaRPr lang="en-US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1517437" y="2573096"/>
            <a:ext cx="9553780" cy="1614823"/>
            <a:chOff x="1517437" y="2573096"/>
            <a:chExt cx="9553780" cy="1614823"/>
          </a:xfrm>
        </p:grpSpPr>
        <p:cxnSp>
          <p:nvCxnSpPr>
            <p:cNvPr id="90" name="Straight Arrow Connector 89"/>
            <p:cNvCxnSpPr/>
            <p:nvPr/>
          </p:nvCxnSpPr>
          <p:spPr>
            <a:xfrm flipV="1">
              <a:off x="1517437" y="2573096"/>
              <a:ext cx="41144" cy="1614823"/>
            </a:xfrm>
            <a:prstGeom prst="straightConnector1">
              <a:avLst/>
            </a:prstGeom>
            <a:ln w="44450">
              <a:solidFill>
                <a:schemeClr val="bg1"/>
              </a:solidFill>
              <a:headEnd type="triangle"/>
              <a:tailEnd type="triangle"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3419964" y="2573096"/>
              <a:ext cx="41144" cy="1614823"/>
            </a:xfrm>
            <a:prstGeom prst="straightConnector1">
              <a:avLst/>
            </a:prstGeom>
            <a:ln w="44450">
              <a:solidFill>
                <a:schemeClr val="bg1"/>
              </a:solidFill>
              <a:headEnd type="triangle"/>
              <a:tailEnd type="triangle"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5322491" y="2573096"/>
              <a:ext cx="41144" cy="1614823"/>
            </a:xfrm>
            <a:prstGeom prst="straightConnector1">
              <a:avLst/>
            </a:prstGeom>
            <a:ln w="44450">
              <a:solidFill>
                <a:schemeClr val="bg1"/>
              </a:solidFill>
              <a:headEnd type="triangle"/>
              <a:tailEnd type="triangle"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7225018" y="2573096"/>
              <a:ext cx="41144" cy="1614823"/>
            </a:xfrm>
            <a:prstGeom prst="straightConnector1">
              <a:avLst/>
            </a:prstGeom>
            <a:ln w="44450">
              <a:solidFill>
                <a:schemeClr val="bg1"/>
              </a:solidFill>
              <a:headEnd type="triangle"/>
              <a:tailEnd type="triangle"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9127545" y="2573096"/>
              <a:ext cx="41144" cy="1614823"/>
            </a:xfrm>
            <a:prstGeom prst="straightConnector1">
              <a:avLst/>
            </a:prstGeom>
            <a:ln w="44450">
              <a:solidFill>
                <a:schemeClr val="bg1"/>
              </a:solidFill>
              <a:headEnd type="triangle"/>
              <a:tailEnd type="triangle"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1030073" y="2573096"/>
              <a:ext cx="41144" cy="1614823"/>
            </a:xfrm>
            <a:prstGeom prst="straightConnector1">
              <a:avLst/>
            </a:prstGeom>
            <a:ln w="44450">
              <a:solidFill>
                <a:schemeClr val="bg1"/>
              </a:solidFill>
              <a:headEnd type="triangle"/>
              <a:tailEnd type="triangle"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74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626" y="110073"/>
                <a:ext cx="10515600" cy="1515528"/>
              </a:xfrm>
            </p:spPr>
            <p:txBody>
              <a:bodyPr/>
              <a:lstStyle/>
              <a:p>
                <a:r>
                  <a:rPr lang="en-US" dirty="0" smtClean="0"/>
                  <a:t>At the end , all elements in data a are smaller than all elements in data b, etc.</a:t>
                </a:r>
              </a:p>
              <a:p>
                <a:r>
                  <a:rPr lang="en-US" dirty="0" smtClean="0"/>
                  <a:t>Pivot points: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𝐷𝑎𝑡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𝐷𝑎𝑡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Data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c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≤⋯</m:t>
                    </m:r>
                  </m:oMath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626" y="110073"/>
                <a:ext cx="10515600" cy="1515528"/>
              </a:xfrm>
              <a:blipFill rotWithShape="0">
                <a:blip r:embed="rId2"/>
                <a:stretch>
                  <a:fillRect l="-1043" t="-6426" b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528225" y="4190999"/>
            <a:ext cx="11135549" cy="2286000"/>
            <a:chOff x="397934" y="4207933"/>
            <a:chExt cx="11135549" cy="2286000"/>
          </a:xfrm>
        </p:grpSpPr>
        <p:grpSp>
          <p:nvGrpSpPr>
            <p:cNvPr id="7" name="Group 6"/>
            <p:cNvGrpSpPr/>
            <p:nvPr/>
          </p:nvGrpSpPr>
          <p:grpSpPr>
            <a:xfrm>
              <a:off x="397934" y="4207933"/>
              <a:ext cx="1591734" cy="2286000"/>
              <a:chOff x="1236133" y="4267200"/>
              <a:chExt cx="1591734" cy="2286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1</a:t>
                </a:r>
                <a:endParaRPr lang="en-US" dirty="0"/>
              </a:p>
            </p:txBody>
          </p:sp>
          <p:sp>
            <p:nvSpPr>
              <p:cNvPr id="6" name="Data 5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Data 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306697" y="4207933"/>
              <a:ext cx="1591734" cy="2286000"/>
              <a:chOff x="1236133" y="4267200"/>
              <a:chExt cx="1591734" cy="22860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2</a:t>
                </a:r>
                <a:endParaRPr lang="en-US" dirty="0"/>
              </a:p>
            </p:txBody>
          </p:sp>
          <p:sp>
            <p:nvSpPr>
              <p:cNvPr id="10" name="Data 9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Data 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215460" y="4207933"/>
              <a:ext cx="1591734" cy="2286000"/>
              <a:chOff x="1236133" y="4267200"/>
              <a:chExt cx="1591734" cy="22860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3</a:t>
                </a:r>
                <a:endParaRPr lang="en-US" dirty="0"/>
              </a:p>
            </p:txBody>
          </p:sp>
          <p:sp>
            <p:nvSpPr>
              <p:cNvPr id="13" name="Data 12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Data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124223" y="4207933"/>
              <a:ext cx="1591734" cy="2286000"/>
              <a:chOff x="1236133" y="4267200"/>
              <a:chExt cx="1591734" cy="22860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4</a:t>
                </a:r>
                <a:endParaRPr lang="en-US" dirty="0"/>
              </a:p>
            </p:txBody>
          </p:sp>
          <p:sp>
            <p:nvSpPr>
              <p:cNvPr id="16" name="Data 15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Data 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8032986" y="4207933"/>
              <a:ext cx="1591734" cy="2286000"/>
              <a:chOff x="1236133" y="4267200"/>
              <a:chExt cx="1591734" cy="22860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5</a:t>
                </a:r>
                <a:endParaRPr lang="en-US" dirty="0"/>
              </a:p>
            </p:txBody>
          </p:sp>
          <p:sp>
            <p:nvSpPr>
              <p:cNvPr id="19" name="Data 18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Data 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9941749" y="4207933"/>
              <a:ext cx="1591734" cy="2286000"/>
              <a:chOff x="1236133" y="4267200"/>
              <a:chExt cx="1591734" cy="22860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1236133" y="4267200"/>
                <a:ext cx="1591734" cy="228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Machine 6</a:t>
                </a:r>
                <a:endParaRPr lang="en-US" dirty="0"/>
              </a:p>
            </p:txBody>
          </p:sp>
          <p:sp>
            <p:nvSpPr>
              <p:cNvPr id="22" name="Data 21"/>
              <p:cNvSpPr/>
              <p:nvPr/>
            </p:nvSpPr>
            <p:spPr>
              <a:xfrm>
                <a:off x="1388534" y="5071533"/>
                <a:ext cx="1286933" cy="1261534"/>
              </a:xfrm>
              <a:prstGeom prst="flowChartInputOutpu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Data 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f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6" name="Left-Right Arrow 35"/>
          <p:cNvSpPr/>
          <p:nvPr/>
        </p:nvSpPr>
        <p:spPr>
          <a:xfrm>
            <a:off x="186267" y="2865967"/>
            <a:ext cx="11870266" cy="11303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Ethernet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5" idx="0"/>
          </p:cNvCxnSpPr>
          <p:nvPr/>
        </p:nvCxnSpPr>
        <p:spPr>
          <a:xfrm flipV="1">
            <a:off x="1324092" y="3670300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236147" y="3644899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158551" y="3670300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036740" y="3670300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959144" y="3670300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0854266" y="3670300"/>
            <a:ext cx="13641" cy="52069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759097" y="2223713"/>
            <a:ext cx="8696187" cy="4545386"/>
            <a:chOff x="1759097" y="2223713"/>
            <a:chExt cx="8696187" cy="454538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301522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81122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111522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008055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904589" y="2743202"/>
              <a:ext cx="0" cy="4025897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759097" y="2223713"/>
                  <a:ext cx="108484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𝑝𝑖𝑣𝑜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9097" y="2223713"/>
                  <a:ext cx="1084849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638697" y="2223713"/>
                  <a:ext cx="10931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𝑝𝑖𝑣𝑜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697" y="2223713"/>
                  <a:ext cx="1093120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590027" y="2223713"/>
                  <a:ext cx="10931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𝑝𝑖𝑣𝑜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027" y="2223713"/>
                  <a:ext cx="1093120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465630" y="2223713"/>
                  <a:ext cx="10931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𝑝𝑖𝑣𝑜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630" y="2223713"/>
                  <a:ext cx="1093120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362164" y="2223713"/>
                  <a:ext cx="10931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𝑝𝑖𝑣𝑜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2164" y="2223713"/>
                  <a:ext cx="1093120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60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good pivots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Goal: </a:t>
                </a:r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effectLst>
                          <a:outerShdw blurRad="50800" dist="50800" dir="5400000" algn="ctr" rotWithShape="0">
                            <a:schemeClr val="bg1"/>
                          </a:outerShdw>
                        </a:effectLst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effectLst>
                          <a:outerShdw blurRad="50800" dist="50800" dir="5400000" algn="ctr" rotWithShape="0">
                            <a:schemeClr val="bg1"/>
                          </a:outerShdw>
                        </a:effectLst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effectLst>
                              <a:outerShdw blurRad="50800" dist="50800" dir="5400000" algn="ctr" rotWithShape="0">
                                <a:schemeClr val="bg1"/>
                              </a:outerShdw>
                            </a:effectLst>
                            <a:latin typeface="Cambria Math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>
                    <a:effectLst>
                      <a:outerShdw blurRad="50800" dist="50800" dir="5400000" algn="ctr" rotWithShape="0">
                        <a:srgbClr val="FF0000"/>
                      </a:outerShdw>
                    </a:effectLst>
                  </a:rPr>
                  <a:t> </a:t>
                </a:r>
                <a:r>
                  <a:rPr lang="en-US" dirty="0" smtClean="0"/>
                  <a:t>so that each of the 6 computers receives a similar number of points.</a:t>
                </a: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Restriction:</a:t>
                </a:r>
                <a:r>
                  <a:rPr lang="en-US" dirty="0" smtClean="0"/>
                  <a:t> Communicate a tiny fraction of the examples between computers.</a:t>
                </a:r>
              </a:p>
              <a:p>
                <a:r>
                  <a:rPr lang="en-US" dirty="0" smtClean="0">
                    <a:solidFill>
                      <a:schemeClr val="accent1"/>
                    </a:solidFill>
                  </a:rPr>
                  <a:t>Idea:</a:t>
                </a:r>
                <a:r>
                  <a:rPr lang="en-US" dirty="0" smtClean="0"/>
                  <a:t> Use sampling.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73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selection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Distributed Algorithm</a:t>
                </a:r>
                <a:r>
                  <a:rPr lang="en-US" dirty="0" smtClean="0"/>
                  <a:t> </a:t>
                </a:r>
                <a:r>
                  <a:rPr lang="en-US" sz="2000" dirty="0" smtClean="0"/>
                  <a:t>(</a:t>
                </a:r>
                <a:r>
                  <a:rPr lang="en-US" sz="2000" dirty="0"/>
                  <a:t>Assuming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effectLst>
                          <a:outerShdw blurRad="50800" dist="50800" dir="5400000" algn="ctr" rotWithShape="0">
                            <a:schemeClr val="bg1"/>
                          </a:outerShdw>
                        </a:effectLst>
                        <a:latin typeface="Cambria Math" charset="0"/>
                      </a:rPr>
                      <m:t>6</m:t>
                    </m:r>
                  </m:oMath>
                </a14:m>
                <a:r>
                  <a:rPr lang="en-US" sz="2000" dirty="0"/>
                  <a:t> computers,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effectLst>
                          <a:outerShdw blurRad="50800" dist="50800" dir="5400000" algn="ctr" rotWithShape="0">
                            <a:schemeClr val="bg1"/>
                          </a:outerShdw>
                        </a:effectLst>
                        <a:latin typeface="Cambria Math" charset="0"/>
                      </a:rPr>
                      <m:t>5</m:t>
                    </m:r>
                  </m:oMath>
                </a14:m>
                <a:r>
                  <a:rPr lang="en-US" sz="2000" dirty="0"/>
                  <a:t> pivots,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effectLst>
                          <a:outerShdw blurRad="50800" dist="50800" dir="5400000" algn="ctr" rotWithShape="0">
                            <a:schemeClr val="bg1"/>
                          </a:outerShdw>
                        </a:effectLst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/>
                  <a:t> samples from each computer</a:t>
                </a:r>
                <a:r>
                  <a:rPr lang="en-US" sz="2000" dirty="0" smtClean="0"/>
                  <a:t>.)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Each </a:t>
                </a:r>
                <a:r>
                  <a:rPr lang="en-US" dirty="0"/>
                  <a:t>computer selects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effectLst>
                          <a:outerShdw blurRad="50800" dist="50800" dir="5400000" algn="ctr" rotWithShape="0">
                            <a:schemeClr val="bg1"/>
                          </a:outerShdw>
                        </a:effectLst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examples uniformly at random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Aggregator Computer collects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effectLst>
                          <a:outerShdw blurRad="50800" dist="50800" dir="5400000" algn="ctr" rotWithShape="0">
                            <a:schemeClr val="bg1"/>
                          </a:outerShdw>
                        </a:effectLst>
                        <a:latin typeface="Cambria Math" charset="0"/>
                      </a:rPr>
                      <m:t>6</m:t>
                    </m:r>
                    <m:r>
                      <a:rPr lang="en-US" i="1">
                        <a:solidFill>
                          <a:srgbClr val="FF0000"/>
                        </a:solidFill>
                        <a:effectLst>
                          <a:outerShdw blurRad="50800" dist="50800" dir="5400000" algn="ctr" rotWithShape="0">
                            <a:schemeClr val="bg1"/>
                          </a:outerShdw>
                        </a:effectLst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examples.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Aggregator sorts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≤⋯≤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6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Aggregator </a:t>
                </a:r>
                <a:r>
                  <a:rPr lang="en-US" dirty="0" smtClean="0"/>
                  <a:t>chooses pivots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Pivots distributed to all machines.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Clearly splits sample to 6 equal parts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Using Probability Theory:</a:t>
                </a:r>
                <a:r>
                  <a:rPr lang="en-US" dirty="0" smtClean="0"/>
                  <a:t> split all data to approximately equal parts even if the samples are small.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838200" y="4536374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4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507</Words>
  <Application>Microsoft Macintosh PowerPoint</Application>
  <PresentationFormat>Widescreen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Cambria Math</vt:lpstr>
      <vt:lpstr>Mangal</vt:lpstr>
      <vt:lpstr>Arial</vt:lpstr>
      <vt:lpstr>Office Theme</vt:lpstr>
      <vt:lpstr>Distributed Sorting</vt:lpstr>
      <vt:lpstr>Sorting Basics</vt:lpstr>
      <vt:lpstr>Distributed sorting</vt:lpstr>
      <vt:lpstr>PowerPoint Presentation</vt:lpstr>
      <vt:lpstr>PowerPoint Presentation</vt:lpstr>
      <vt:lpstr>PowerPoint Presentation</vt:lpstr>
      <vt:lpstr>Finding good pivots</vt:lpstr>
      <vt:lpstr>Pivot selection algorithm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in External Memory</dc:title>
  <dc:creator>yoav freund</dc:creator>
  <cp:lastModifiedBy>yoav freund</cp:lastModifiedBy>
  <cp:revision>21</cp:revision>
  <dcterms:created xsi:type="dcterms:W3CDTF">2016-12-31T18:19:37Z</dcterms:created>
  <dcterms:modified xsi:type="dcterms:W3CDTF">2017-01-24T20:41:05Z</dcterms:modified>
</cp:coreProperties>
</file>