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sldIdLst>
    <p:sldId id="261" r:id="rId2"/>
    <p:sldId id="264" r:id="rId3"/>
    <p:sldId id="265" r:id="rId4"/>
    <p:sldId id="266" r:id="rId5"/>
    <p:sldId id="267" r:id="rId6"/>
    <p:sldId id="268" r:id="rId7"/>
    <p:sldId id="269" r:id="rId8"/>
    <p:sldId id="256" r:id="rId9"/>
    <p:sldId id="257" r:id="rId10"/>
    <p:sldId id="258" r:id="rId11"/>
    <p:sldId id="262" r:id="rId12"/>
    <p:sldId id="263" r:id="rId13"/>
    <p:sldId id="260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302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303" r:id="rId45"/>
    <p:sldId id="299" r:id="rId46"/>
    <p:sldId id="300" r:id="rId47"/>
    <p:sldId id="301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av freund" initials="yf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2F528F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615"/>
    <p:restoredTop sz="94675"/>
  </p:normalViewPr>
  <p:slideViewPr>
    <p:cSldViewPr snapToGrid="0" snapToObjects="1" showGuides="1">
      <p:cViewPr>
        <p:scale>
          <a:sx n="95" d="100"/>
          <a:sy n="95" d="100"/>
        </p:scale>
        <p:origin x="144" y="7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commentAuthors" Target="commentAuthors.xml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20T20:51:13.883" idx="1">
    <p:pos x="6885" y="2014"/>
    <p:text/>
    <p:extLst>
      <p:ext uri="{C676402C-5697-4E1C-873F-D02D1690AC5C}">
        <p15:threadingInfo xmlns:p15="http://schemas.microsoft.com/office/powerpoint/2012/main" timeZoneBias="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BA2851-056C-184F-B87F-F0D56B1FEAFE}" type="datetimeFigureOut">
              <a:rPr lang="en-US" smtClean="0"/>
              <a:t>4/7/17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7A4123-0492-FF4A-912B-AFC01B5A5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86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770C7-3A8D-594E-8071-62021C383F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678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770C7-3A8D-594E-8071-62021C383F8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844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Zoom: In the previous video we saw how locality</a:t>
            </a:r>
            <a:r>
              <a:rPr lang="en-US" baseline="0" dirty="0" smtClean="0"/>
              <a:t> can speed up the processing of large arrays.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However,</a:t>
            </a:r>
            <a:r>
              <a:rPr lang="en-US" baseline="0" dirty="0" smtClean="0"/>
              <a:t> I did not say *why* locality of access is important.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this video I will tell you how caches work, what is the memory </a:t>
            </a:r>
            <a:r>
              <a:rPr lang="en-US" baseline="0" dirty="0" err="1" smtClean="0"/>
              <a:t>Heirarchy</a:t>
            </a:r>
            <a:r>
              <a:rPr lang="en-US" baseline="0" dirty="0" smtClean="0"/>
              <a:t>, and how all that is related to memory locality.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284E2-C069-1743-9FC7-FE23E5A1EB2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334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284E2-C069-1743-9FC7-FE23E5A1EB2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418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284E2-C069-1743-9FC7-FE23E5A1EB2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46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284E2-C069-1743-9FC7-FE23E5A1EB2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49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284E2-C069-1743-9FC7-FE23E5A1EB2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047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770C7-3A8D-594E-8071-62021C383F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43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770C7-3A8D-594E-8071-62021C383F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413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770C7-3A8D-594E-8071-62021C383F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139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770C7-3A8D-594E-8071-62021C383F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9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770C7-3A8D-594E-8071-62021C383F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682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770C7-3A8D-594E-8071-62021C383F8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94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770C7-3A8D-594E-8071-62021C383F8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80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770C7-3A8D-594E-8071-62021C383F8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48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500E-0F13-E044-A176-A06569FD0608}" type="datetimeFigureOut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2302-60B3-3F4A-BFB2-06F34FA17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754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500E-0F13-E044-A176-A06569FD0608}" type="datetimeFigureOut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2302-60B3-3F4A-BFB2-06F34FA17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5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500E-0F13-E044-A176-A06569FD0608}" type="datetimeFigureOut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2302-60B3-3F4A-BFB2-06F34FA17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44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500E-0F13-E044-A176-A06569FD0608}" type="datetimeFigureOut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2302-60B3-3F4A-BFB2-06F34FA17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6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500E-0F13-E044-A176-A06569FD0608}" type="datetimeFigureOut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2302-60B3-3F4A-BFB2-06F34FA17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60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500E-0F13-E044-A176-A06569FD0608}" type="datetimeFigureOut">
              <a:rPr lang="en-US" smtClean="0"/>
              <a:t>4/7/17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2302-60B3-3F4A-BFB2-06F34FA17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680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500E-0F13-E044-A176-A06569FD0608}" type="datetimeFigureOut">
              <a:rPr lang="en-US" smtClean="0"/>
              <a:t>4/7/17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2302-60B3-3F4A-BFB2-06F34FA17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4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500E-0F13-E044-A176-A06569FD0608}" type="datetimeFigureOut">
              <a:rPr lang="en-US" smtClean="0"/>
              <a:t>4/7/17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2302-60B3-3F4A-BFB2-06F34FA17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513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500E-0F13-E044-A176-A06569FD0608}" type="datetimeFigureOut">
              <a:rPr lang="en-US" smtClean="0"/>
              <a:t>4/7/17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2302-60B3-3F4A-BFB2-06F34FA17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521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500E-0F13-E044-A176-A06569FD0608}" type="datetimeFigureOut">
              <a:rPr lang="en-US" smtClean="0"/>
              <a:t>4/7/17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2302-60B3-3F4A-BFB2-06F34FA17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00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500E-0F13-E044-A176-A06569FD0608}" type="datetimeFigureOut">
              <a:rPr lang="en-US" smtClean="0"/>
              <a:t>4/7/17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2302-60B3-3F4A-BFB2-06F34FA17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3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9500E-0F13-E044-A176-A06569FD0608}" type="datetimeFigureOut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22302-60B3-3F4A-BFB2-06F34FA17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18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Relationship Id="rId3" Type="http://schemas.openxmlformats.org/officeDocument/2006/relationships/image" Target="../media/image14.jp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Relationship Id="rId3" Type="http://schemas.openxmlformats.org/officeDocument/2006/relationships/image" Target="../media/image13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comments" Target="../comments/comment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44258"/>
            <a:ext cx="9144000" cy="2387600"/>
          </a:xfrm>
        </p:spPr>
        <p:txBody>
          <a:bodyPr/>
          <a:lstStyle/>
          <a:p>
            <a:r>
              <a:rPr lang="en-US" dirty="0" smtClean="0"/>
              <a:t>Storage Locality</a:t>
            </a:r>
            <a:br>
              <a:rPr lang="en-US" dirty="0" smtClean="0"/>
            </a:br>
            <a:r>
              <a:rPr lang="en-US" dirty="0" smtClean="0"/>
              <a:t>and counting 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74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eft Arrow 11"/>
          <p:cNvSpPr/>
          <p:nvPr/>
        </p:nvSpPr>
        <p:spPr>
          <a:xfrm rot="16200000">
            <a:off x="1574096" y="2601565"/>
            <a:ext cx="2582710" cy="687599"/>
          </a:xfrm>
          <a:prstGeom prst="leftArrow">
            <a:avLst>
              <a:gd name="adj1" fmla="val 53740"/>
              <a:gd name="adj2" fmla="val 50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TIME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287" y="243214"/>
            <a:ext cx="2929161" cy="1325563"/>
          </a:xfrm>
        </p:spPr>
        <p:txBody>
          <a:bodyPr/>
          <a:lstStyle/>
          <a:p>
            <a:r>
              <a:rPr lang="en-US" smtClean="0"/>
              <a:t>Latencies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720" y="1805513"/>
            <a:ext cx="5181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Read 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Read 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C=A*B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Write C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With big data, most of the latency is memory latency </a:t>
            </a:r>
            <a:r>
              <a:rPr lang="en-US" dirty="0" smtClean="0">
                <a:solidFill>
                  <a:schemeClr val="accent1"/>
                </a:solidFill>
              </a:rPr>
              <a:t>(1,2,4), </a:t>
            </a:r>
            <a:r>
              <a:rPr lang="en-US" dirty="0" smtClean="0"/>
              <a:t>not  computation </a:t>
            </a:r>
            <a:r>
              <a:rPr lang="en-US" dirty="0" smtClean="0">
                <a:solidFill>
                  <a:srgbClr val="FF0000"/>
                </a:solidFill>
              </a:rPr>
              <a:t>(3)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803775"/>
          </a:xfrm>
        </p:spPr>
        <p:txBody>
          <a:bodyPr>
            <a:normAutofit/>
          </a:bodyPr>
          <a:lstStyle/>
          <a:p>
            <a:r>
              <a:rPr lang="en-US" dirty="0" smtClean="0"/>
              <a:t>Main Memory (RAM)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Spinning disk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Remote computer</a:t>
            </a:r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137303" y="1541053"/>
            <a:ext cx="5471017" cy="2219463"/>
            <a:chOff x="137303" y="1541053"/>
            <a:chExt cx="5471017" cy="2219463"/>
          </a:xfrm>
        </p:grpSpPr>
        <p:grpSp>
          <p:nvGrpSpPr>
            <p:cNvPr id="36" name="Group 35"/>
            <p:cNvGrpSpPr/>
            <p:nvPr/>
          </p:nvGrpSpPr>
          <p:grpSpPr>
            <a:xfrm>
              <a:off x="137303" y="2299758"/>
              <a:ext cx="4959321" cy="482756"/>
              <a:chOff x="137303" y="2299758"/>
              <a:chExt cx="4959321" cy="482756"/>
            </a:xfrm>
          </p:grpSpPr>
          <p:cxnSp>
            <p:nvCxnSpPr>
              <p:cNvPr id="22" name="Straight Connector 21"/>
              <p:cNvCxnSpPr/>
              <p:nvPr/>
            </p:nvCxnSpPr>
            <p:spPr>
              <a:xfrm>
                <a:off x="137303" y="2299758"/>
                <a:ext cx="363005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3151587" y="2299758"/>
                <a:ext cx="0" cy="482755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3151587" y="2345714"/>
                <a:ext cx="19450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1"/>
                    </a:solidFill>
                  </a:rPr>
                  <a:t>Latency 2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33" name="Straight Connector 32"/>
              <p:cNvCxnSpPr/>
              <p:nvPr/>
            </p:nvCxnSpPr>
            <p:spPr>
              <a:xfrm>
                <a:off x="137303" y="2782514"/>
                <a:ext cx="363005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/>
          </p:nvGrpSpPr>
          <p:grpSpPr>
            <a:xfrm>
              <a:off x="137303" y="1805514"/>
              <a:ext cx="5364337" cy="493512"/>
              <a:chOff x="137303" y="2289002"/>
              <a:chExt cx="5364337" cy="493512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 flipV="1">
                <a:off x="137303" y="2289002"/>
                <a:ext cx="5364337" cy="107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>
                <a:off x="3151587" y="2299758"/>
                <a:ext cx="0" cy="482755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3151587" y="2345714"/>
                <a:ext cx="19450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1"/>
                    </a:solidFill>
                  </a:rPr>
                  <a:t>Latency 1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>
                <a:off x="137303" y="2782514"/>
                <a:ext cx="363005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137303" y="2796379"/>
              <a:ext cx="4959321" cy="482756"/>
              <a:chOff x="137303" y="2299758"/>
              <a:chExt cx="4959321" cy="482756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137303" y="2299758"/>
                <a:ext cx="363005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>
                <a:off x="3151587" y="2299758"/>
                <a:ext cx="0" cy="482755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3151587" y="2345714"/>
                <a:ext cx="19450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Latency 3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>
                <a:off x="137303" y="2782514"/>
                <a:ext cx="363005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/>
          </p:nvGrpSpPr>
          <p:grpSpPr>
            <a:xfrm>
              <a:off x="137303" y="3277760"/>
              <a:ext cx="5471017" cy="482756"/>
              <a:chOff x="137303" y="2299758"/>
              <a:chExt cx="5471017" cy="482756"/>
            </a:xfrm>
          </p:grpSpPr>
          <p:cxnSp>
            <p:nvCxnSpPr>
              <p:cNvPr id="48" name="Straight Connector 47"/>
              <p:cNvCxnSpPr/>
              <p:nvPr/>
            </p:nvCxnSpPr>
            <p:spPr>
              <a:xfrm>
                <a:off x="137303" y="2299758"/>
                <a:ext cx="363005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>
                <a:off x="3151587" y="2299758"/>
                <a:ext cx="0" cy="482755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>
                <a:off x="3151587" y="2345714"/>
                <a:ext cx="19450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1"/>
                    </a:solidFill>
                  </a:rPr>
                  <a:t>Latency 4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51" name="Straight Connector 50"/>
              <p:cNvCxnSpPr/>
              <p:nvPr/>
            </p:nvCxnSpPr>
            <p:spPr>
              <a:xfrm flipV="1">
                <a:off x="137303" y="2782513"/>
                <a:ext cx="5471017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Arrow Connector 51"/>
            <p:cNvCxnSpPr/>
            <p:nvPr/>
          </p:nvCxnSpPr>
          <p:spPr>
            <a:xfrm>
              <a:off x="4690827" y="1805514"/>
              <a:ext cx="0" cy="1955001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 rot="16200000">
              <a:off x="4055377" y="2328906"/>
              <a:ext cx="1945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Total Latency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58" name="Title 1"/>
          <p:cNvSpPr txBox="1">
            <a:spLocks/>
          </p:cNvSpPr>
          <p:nvPr/>
        </p:nvSpPr>
        <p:spPr>
          <a:xfrm>
            <a:off x="6543793" y="243214"/>
            <a:ext cx="551104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Storage Types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187" y="1654011"/>
            <a:ext cx="3503802" cy="21898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756" y="3607355"/>
            <a:ext cx="1825949" cy="14242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254" y="5678345"/>
            <a:ext cx="3522426" cy="95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26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 uiExpand="1" build="p"/>
      <p:bldP spid="4" grpId="0" uiExpand="1" build="p"/>
      <p:bldP spid="5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613983" y="649711"/>
            <a:ext cx="2024743" cy="4540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 smtClean="0"/>
              <a:t>CPU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 rot="205275">
            <a:off x="6659210" y="981600"/>
            <a:ext cx="2018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Storage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57606" y="1564781"/>
            <a:ext cx="266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</a:t>
            </a:r>
            <a:endParaRPr lang="en-US" sz="2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1044088" y="2270436"/>
            <a:ext cx="266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</a:t>
            </a:r>
            <a:endParaRPr lang="en-US" sz="2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9213592" y="5501310"/>
            <a:ext cx="266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</a:t>
            </a:r>
            <a:endParaRPr lang="en-US" sz="24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1317777" y="2270436"/>
            <a:ext cx="735108" cy="461665"/>
            <a:chOff x="1317777" y="2270436"/>
            <a:chExt cx="735108" cy="461665"/>
          </a:xfrm>
        </p:grpSpPr>
        <p:sp>
          <p:nvSpPr>
            <p:cNvPr id="46" name="TextBox 45"/>
            <p:cNvSpPr txBox="1"/>
            <p:nvPr/>
          </p:nvSpPr>
          <p:spPr>
            <a:xfrm>
              <a:off x="1317777" y="2270436"/>
              <a:ext cx="2668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=</a:t>
              </a:r>
              <a:endParaRPr lang="en-US" sz="24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785997" y="2270436"/>
              <a:ext cx="2668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*</a:t>
              </a:r>
              <a:endParaRPr lang="en-US" sz="2400" b="1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5352875" y="1564781"/>
            <a:ext cx="266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</a:t>
            </a:r>
            <a:endParaRPr lang="en-US" sz="2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1044088" y="2270436"/>
            <a:ext cx="266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</a:t>
            </a:r>
            <a:endParaRPr lang="en-US" sz="2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9201826" y="5501310"/>
            <a:ext cx="266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359081" y="121324"/>
            <a:ext cx="5202945" cy="58477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NON-LOCAL STORAGE ACCESS</a:t>
            </a:r>
            <a:endParaRPr lang="en-US" sz="3200" dirty="0"/>
          </a:p>
        </p:txBody>
      </p:sp>
      <p:grpSp>
        <p:nvGrpSpPr>
          <p:cNvPr id="43" name="Group 42"/>
          <p:cNvGrpSpPr/>
          <p:nvPr/>
        </p:nvGrpSpPr>
        <p:grpSpPr>
          <a:xfrm>
            <a:off x="3167178" y="1082190"/>
            <a:ext cx="8105055" cy="5293833"/>
            <a:chOff x="2274358" y="469850"/>
            <a:chExt cx="8105055" cy="5293833"/>
          </a:xfrm>
        </p:grpSpPr>
        <p:sp>
          <p:nvSpPr>
            <p:cNvPr id="51" name="Freeform 50"/>
            <p:cNvSpPr/>
            <p:nvPr/>
          </p:nvSpPr>
          <p:spPr>
            <a:xfrm>
              <a:off x="2274358" y="914400"/>
              <a:ext cx="8105055" cy="4173166"/>
            </a:xfrm>
            <a:custGeom>
              <a:avLst/>
              <a:gdLst>
                <a:gd name="connsiteX0" fmla="*/ 770399 w 8105055"/>
                <a:gd name="connsiteY0" fmla="*/ 0 h 4173166"/>
                <a:gd name="connsiteX1" fmla="*/ 6743182 w 8105055"/>
                <a:gd name="connsiteY1" fmla="*/ 535021 h 4173166"/>
                <a:gd name="connsiteX2" fmla="*/ 7122561 w 8105055"/>
                <a:gd name="connsiteY2" fmla="*/ 1809345 h 4173166"/>
                <a:gd name="connsiteX3" fmla="*/ 1003863 w 8105055"/>
                <a:gd name="connsiteY3" fmla="*/ 2052536 h 4173166"/>
                <a:gd name="connsiteX4" fmla="*/ 721761 w 8105055"/>
                <a:gd name="connsiteY4" fmla="*/ 3394953 h 4173166"/>
                <a:gd name="connsiteX5" fmla="*/ 8105055 w 8105055"/>
                <a:gd name="connsiteY5" fmla="*/ 4173166 h 4173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05055" h="4173166">
                  <a:moveTo>
                    <a:pt x="770399" y="0"/>
                  </a:moveTo>
                  <a:cubicBezTo>
                    <a:pt x="3227443" y="116732"/>
                    <a:pt x="5684488" y="233464"/>
                    <a:pt x="6743182" y="535021"/>
                  </a:cubicBezTo>
                  <a:cubicBezTo>
                    <a:pt x="7801876" y="836579"/>
                    <a:pt x="8079114" y="1556426"/>
                    <a:pt x="7122561" y="1809345"/>
                  </a:cubicBezTo>
                  <a:cubicBezTo>
                    <a:pt x="6166008" y="2062264"/>
                    <a:pt x="2070663" y="1788268"/>
                    <a:pt x="1003863" y="2052536"/>
                  </a:cubicBezTo>
                  <a:cubicBezTo>
                    <a:pt x="-62937" y="2316804"/>
                    <a:pt x="-461771" y="3041515"/>
                    <a:pt x="721761" y="3394953"/>
                  </a:cubicBezTo>
                  <a:cubicBezTo>
                    <a:pt x="1905293" y="3748391"/>
                    <a:pt x="8105055" y="4173166"/>
                    <a:pt x="8105055" y="4173166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 rot="283858">
              <a:off x="3477871" y="469850"/>
              <a:ext cx="7730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start</a:t>
              </a:r>
              <a:endParaRPr lang="en-US" sz="2400" dirty="0"/>
            </a:p>
          </p:txBody>
        </p:sp>
        <p:sp>
          <p:nvSpPr>
            <p:cNvPr id="54" name="TextBox 53"/>
            <p:cNvSpPr txBox="1"/>
            <p:nvPr/>
          </p:nvSpPr>
          <p:spPr>
            <a:xfrm rot="221180">
              <a:off x="8416847" y="4552666"/>
              <a:ext cx="1371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dirty="0" smtClean="0"/>
                <a:t>nd	</a:t>
              </a:r>
              <a:endParaRPr lang="en-US" sz="24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738518" y="2801346"/>
              <a:ext cx="1371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m</a:t>
              </a:r>
              <a:r>
                <a:rPr lang="en-US" sz="2400" dirty="0" smtClean="0"/>
                <a:t>iddle</a:t>
              </a:r>
              <a:endParaRPr lang="en-US" sz="2400" dirty="0"/>
            </a:p>
          </p:txBody>
        </p:sp>
        <p:grpSp>
          <p:nvGrpSpPr>
            <p:cNvPr id="56" name="Group 55"/>
            <p:cNvGrpSpPr/>
            <p:nvPr/>
          </p:nvGrpSpPr>
          <p:grpSpPr>
            <a:xfrm rot="16396240">
              <a:off x="3632792" y="326675"/>
              <a:ext cx="811441" cy="2031325"/>
              <a:chOff x="3706237" y="358195"/>
              <a:chExt cx="811441" cy="2031325"/>
            </a:xfrm>
          </p:grpSpPr>
          <p:sp>
            <p:nvSpPr>
              <p:cNvPr id="75" name="TextBox 74"/>
              <p:cNvSpPr txBox="1"/>
              <p:nvPr/>
            </p:nvSpPr>
            <p:spPr>
              <a:xfrm>
                <a:off x="3706237" y="358195"/>
                <a:ext cx="811441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00</a:t>
                </a:r>
                <a:r>
                  <a:rPr lang="mr-IN" dirty="0" smtClean="0"/>
                  <a:t>…</a:t>
                </a:r>
                <a:r>
                  <a:rPr lang="en-US" dirty="0" smtClean="0"/>
                  <a:t>00</a:t>
                </a:r>
              </a:p>
              <a:p>
                <a:r>
                  <a:rPr lang="en-US" dirty="0" smtClean="0"/>
                  <a:t>00</a:t>
                </a:r>
                <a:r>
                  <a:rPr lang="mr-IN" dirty="0" smtClean="0"/>
                  <a:t>…</a:t>
                </a:r>
                <a:r>
                  <a:rPr lang="en-US" dirty="0" smtClean="0"/>
                  <a:t>01</a:t>
                </a:r>
              </a:p>
              <a:p>
                <a:r>
                  <a:rPr lang="en-US" dirty="0" smtClean="0"/>
                  <a:t>00</a:t>
                </a:r>
                <a:r>
                  <a:rPr lang="mr-IN" dirty="0" smtClean="0"/>
                  <a:t>…</a:t>
                </a:r>
                <a:r>
                  <a:rPr lang="en-US" dirty="0" smtClean="0"/>
                  <a:t>02</a:t>
                </a:r>
              </a:p>
              <a:p>
                <a:r>
                  <a:rPr lang="mr-IN" dirty="0" smtClean="0"/>
                  <a:t>……</a:t>
                </a:r>
                <a:r>
                  <a:rPr lang="en-US" dirty="0" smtClean="0"/>
                  <a:t>.</a:t>
                </a:r>
              </a:p>
              <a:p>
                <a:r>
                  <a:rPr lang="mr-IN" dirty="0"/>
                  <a:t>……</a:t>
                </a:r>
                <a:r>
                  <a:rPr lang="en-US" dirty="0"/>
                  <a:t>.</a:t>
                </a:r>
              </a:p>
              <a:p>
                <a:r>
                  <a:rPr lang="mr-IN" dirty="0"/>
                  <a:t>……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  <p:cxnSp>
            <p:nvCxnSpPr>
              <p:cNvPr id="76" name="Straight Connector 75"/>
              <p:cNvCxnSpPr/>
              <p:nvPr/>
            </p:nvCxnSpPr>
            <p:spPr>
              <a:xfrm rot="5149626" flipV="1">
                <a:off x="4142084" y="410031"/>
                <a:ext cx="31293" cy="52832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rot="5149626" flipV="1">
                <a:off x="4142084" y="972369"/>
                <a:ext cx="31293" cy="52832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rot="5149626" flipV="1">
                <a:off x="4142084" y="1534707"/>
                <a:ext cx="31293" cy="52832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rot="5149626" flipV="1">
                <a:off x="4142084" y="1253538"/>
                <a:ext cx="31293" cy="52832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5149626" flipV="1">
                <a:off x="4142084" y="691200"/>
                <a:ext cx="31293" cy="52832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 rot="5149626" flipV="1">
                <a:off x="4142084" y="1815875"/>
                <a:ext cx="31293" cy="52832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rot="5149626" flipV="1">
                <a:off x="4142084" y="128862"/>
                <a:ext cx="31293" cy="52832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/>
            <p:nvPr/>
          </p:nvGrpSpPr>
          <p:grpSpPr>
            <a:xfrm rot="5400000">
              <a:off x="5757807" y="1490714"/>
              <a:ext cx="811441" cy="2031325"/>
              <a:chOff x="3706237" y="358195"/>
              <a:chExt cx="811441" cy="2031325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3706237" y="358195"/>
                <a:ext cx="811441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</a:t>
                </a:r>
                <a:r>
                  <a:rPr lang="en-US" dirty="0" smtClean="0"/>
                  <a:t>0</a:t>
                </a:r>
                <a:r>
                  <a:rPr lang="mr-IN" dirty="0" smtClean="0"/>
                  <a:t>…</a:t>
                </a:r>
                <a:r>
                  <a:rPr lang="en-US" dirty="0" smtClean="0"/>
                  <a:t>00</a:t>
                </a:r>
              </a:p>
              <a:p>
                <a:r>
                  <a:rPr lang="en-US" dirty="0"/>
                  <a:t>5</a:t>
                </a:r>
                <a:r>
                  <a:rPr lang="en-US" dirty="0" smtClean="0"/>
                  <a:t>0</a:t>
                </a:r>
                <a:r>
                  <a:rPr lang="mr-IN" dirty="0" smtClean="0"/>
                  <a:t>…</a:t>
                </a:r>
                <a:r>
                  <a:rPr lang="en-US" dirty="0" smtClean="0"/>
                  <a:t>01</a:t>
                </a:r>
              </a:p>
              <a:p>
                <a:r>
                  <a:rPr lang="en-US" dirty="0" smtClean="0"/>
                  <a:t>50</a:t>
                </a:r>
                <a:r>
                  <a:rPr lang="mr-IN" dirty="0" smtClean="0"/>
                  <a:t>…</a:t>
                </a:r>
                <a:r>
                  <a:rPr lang="en-US" dirty="0" smtClean="0"/>
                  <a:t>02</a:t>
                </a:r>
              </a:p>
              <a:p>
                <a:r>
                  <a:rPr lang="mr-IN" dirty="0" smtClean="0"/>
                  <a:t>……</a:t>
                </a:r>
                <a:r>
                  <a:rPr lang="en-US" dirty="0" smtClean="0"/>
                  <a:t>.</a:t>
                </a:r>
              </a:p>
              <a:p>
                <a:r>
                  <a:rPr lang="mr-IN" dirty="0"/>
                  <a:t>……</a:t>
                </a:r>
                <a:r>
                  <a:rPr lang="en-US" dirty="0"/>
                  <a:t>.</a:t>
                </a:r>
              </a:p>
              <a:p>
                <a:r>
                  <a:rPr lang="mr-IN" dirty="0"/>
                  <a:t>……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 rot="5149626" flipV="1">
                <a:off x="4142084" y="410031"/>
                <a:ext cx="31293" cy="52832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rot="5149626" flipV="1">
                <a:off x="4142084" y="972369"/>
                <a:ext cx="31293" cy="52832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rot="5149626" flipV="1">
                <a:off x="4142084" y="1534707"/>
                <a:ext cx="31293" cy="52832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rot="5149626" flipV="1">
                <a:off x="4142084" y="1253538"/>
                <a:ext cx="31293" cy="52832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rot="5149626" flipV="1">
                <a:off x="4142084" y="691200"/>
                <a:ext cx="31293" cy="52832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rot="5149626" flipV="1">
                <a:off x="4142084" y="1815875"/>
                <a:ext cx="31293" cy="52832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rot="5149626" flipV="1">
                <a:off x="4142084" y="128862"/>
                <a:ext cx="31293" cy="52832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 rot="16486455">
              <a:off x="8580713" y="4342300"/>
              <a:ext cx="811441" cy="2031325"/>
              <a:chOff x="3706237" y="358195"/>
              <a:chExt cx="811441" cy="2031325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3706237" y="358195"/>
                <a:ext cx="811441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9</a:t>
                </a:r>
                <a:r>
                  <a:rPr lang="en-US" dirty="0"/>
                  <a:t>9</a:t>
                </a:r>
                <a:r>
                  <a:rPr lang="mr-IN" dirty="0" smtClean="0"/>
                  <a:t>…</a:t>
                </a:r>
                <a:r>
                  <a:rPr lang="en-US" dirty="0" smtClean="0"/>
                  <a:t>00</a:t>
                </a:r>
              </a:p>
              <a:p>
                <a:r>
                  <a:rPr lang="en-US" dirty="0" smtClean="0"/>
                  <a:t>9</a:t>
                </a:r>
                <a:r>
                  <a:rPr lang="en-US" dirty="0"/>
                  <a:t>9</a:t>
                </a:r>
                <a:r>
                  <a:rPr lang="mr-IN" dirty="0" smtClean="0"/>
                  <a:t>…</a:t>
                </a:r>
                <a:r>
                  <a:rPr lang="en-US" dirty="0" smtClean="0"/>
                  <a:t>01</a:t>
                </a:r>
              </a:p>
              <a:p>
                <a:r>
                  <a:rPr lang="en-US" dirty="0" smtClean="0"/>
                  <a:t>9</a:t>
                </a:r>
                <a:r>
                  <a:rPr lang="en-US" dirty="0"/>
                  <a:t>9</a:t>
                </a:r>
                <a:r>
                  <a:rPr lang="mr-IN" dirty="0" smtClean="0"/>
                  <a:t>…</a:t>
                </a:r>
                <a:r>
                  <a:rPr lang="en-US" dirty="0" smtClean="0"/>
                  <a:t>02</a:t>
                </a:r>
              </a:p>
              <a:p>
                <a:r>
                  <a:rPr lang="mr-IN" dirty="0" smtClean="0"/>
                  <a:t>……</a:t>
                </a:r>
                <a:r>
                  <a:rPr lang="en-US" dirty="0" smtClean="0"/>
                  <a:t>.</a:t>
                </a:r>
              </a:p>
              <a:p>
                <a:r>
                  <a:rPr lang="mr-IN" dirty="0"/>
                  <a:t>……</a:t>
                </a:r>
                <a:r>
                  <a:rPr lang="en-US" dirty="0"/>
                  <a:t>.</a:t>
                </a:r>
              </a:p>
              <a:p>
                <a:r>
                  <a:rPr lang="mr-IN" dirty="0"/>
                  <a:t>……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  <p:cxnSp>
            <p:nvCxnSpPr>
              <p:cNvPr id="60" name="Straight Connector 59"/>
              <p:cNvCxnSpPr/>
              <p:nvPr/>
            </p:nvCxnSpPr>
            <p:spPr>
              <a:xfrm rot="5149626" flipV="1">
                <a:off x="4142084" y="410031"/>
                <a:ext cx="31293" cy="52832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rot="5149626" flipV="1">
                <a:off x="4142084" y="972369"/>
                <a:ext cx="31293" cy="52832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rot="5149626" flipV="1">
                <a:off x="4142084" y="1534707"/>
                <a:ext cx="31293" cy="52832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rot="5149626" flipV="1">
                <a:off x="4142084" y="1253538"/>
                <a:ext cx="31293" cy="52832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rot="5149626" flipV="1">
                <a:off x="4142084" y="691200"/>
                <a:ext cx="31293" cy="52832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rot="5149626" flipV="1">
                <a:off x="4142084" y="1815875"/>
                <a:ext cx="31293" cy="52832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rot="5149626" flipV="1">
                <a:off x="4142084" y="128862"/>
                <a:ext cx="31293" cy="52832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1689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6.25E-7 -0.00973 C -0.0362 -0.07917 -0.07174 -0.13912 -0.12383 -0.12616 C -0.17565 -0.11297 -0.3099 0.1037 -0.3099 0.10416 " pathEditMode="relative" rAng="0" ptsTypes="AAA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95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.04739 1.85185E-6 C -0.04896 -0.09375 -0.1918 -0.18681 -0.2892 -0.26921 C -0.38633 -0.35162 -0.48972 -0.39954 -0.58789 -0.4706 " pathEditMode="relative" rAng="0" ptsTypes="AAA">
                                      <p:cBhvr>
                                        <p:cTn id="3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771" y="-23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0.00046 C 0.12435 -0.04953 0.24922 -0.09861 0.33217 -0.08518 C 0.41537 -0.07222 0.475 0.01412 0.50339 0.00533 " pathEditMode="relative" rAng="0" ptsTypes="AAA">
                                      <p:cBhvr>
                                        <p:cTn id="4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69" y="-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5" grpId="2"/>
      <p:bldP spid="44" grpId="0"/>
      <p:bldP spid="44" grpId="1"/>
      <p:bldP spid="45" grpId="0"/>
      <p:bldP spid="45" grpId="1"/>
      <p:bldP spid="45" grpId="2"/>
      <p:bldP spid="48" grpId="0"/>
      <p:bldP spid="49" grpId="0"/>
      <p:bldP spid="5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3493558" y="1001864"/>
            <a:ext cx="8105055" cy="5293833"/>
            <a:chOff x="2274358" y="469850"/>
            <a:chExt cx="8105055" cy="5293833"/>
          </a:xfrm>
        </p:grpSpPr>
        <p:sp>
          <p:nvSpPr>
            <p:cNvPr id="2" name="Freeform 1"/>
            <p:cNvSpPr/>
            <p:nvPr/>
          </p:nvSpPr>
          <p:spPr>
            <a:xfrm>
              <a:off x="2274358" y="914400"/>
              <a:ext cx="8105055" cy="4173166"/>
            </a:xfrm>
            <a:custGeom>
              <a:avLst/>
              <a:gdLst>
                <a:gd name="connsiteX0" fmla="*/ 770399 w 8105055"/>
                <a:gd name="connsiteY0" fmla="*/ 0 h 4173166"/>
                <a:gd name="connsiteX1" fmla="*/ 6743182 w 8105055"/>
                <a:gd name="connsiteY1" fmla="*/ 535021 h 4173166"/>
                <a:gd name="connsiteX2" fmla="*/ 7122561 w 8105055"/>
                <a:gd name="connsiteY2" fmla="*/ 1809345 h 4173166"/>
                <a:gd name="connsiteX3" fmla="*/ 1003863 w 8105055"/>
                <a:gd name="connsiteY3" fmla="*/ 2052536 h 4173166"/>
                <a:gd name="connsiteX4" fmla="*/ 721761 w 8105055"/>
                <a:gd name="connsiteY4" fmla="*/ 3394953 h 4173166"/>
                <a:gd name="connsiteX5" fmla="*/ 8105055 w 8105055"/>
                <a:gd name="connsiteY5" fmla="*/ 4173166 h 4173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05055" h="4173166">
                  <a:moveTo>
                    <a:pt x="770399" y="0"/>
                  </a:moveTo>
                  <a:cubicBezTo>
                    <a:pt x="3227443" y="116732"/>
                    <a:pt x="5684488" y="233464"/>
                    <a:pt x="6743182" y="535021"/>
                  </a:cubicBezTo>
                  <a:cubicBezTo>
                    <a:pt x="7801876" y="836579"/>
                    <a:pt x="8079114" y="1556426"/>
                    <a:pt x="7122561" y="1809345"/>
                  </a:cubicBezTo>
                  <a:cubicBezTo>
                    <a:pt x="6166008" y="2062264"/>
                    <a:pt x="2070663" y="1788268"/>
                    <a:pt x="1003863" y="2052536"/>
                  </a:cubicBezTo>
                  <a:cubicBezTo>
                    <a:pt x="-62937" y="2316804"/>
                    <a:pt x="-461771" y="3041515"/>
                    <a:pt x="721761" y="3394953"/>
                  </a:cubicBezTo>
                  <a:cubicBezTo>
                    <a:pt x="1905293" y="3748391"/>
                    <a:pt x="8105055" y="4173166"/>
                    <a:pt x="8105055" y="4173166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 rot="205275">
              <a:off x="5161678" y="509722"/>
              <a:ext cx="20184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solidFill>
                    <a:srgbClr val="FF0000"/>
                  </a:solidFill>
                </a:rPr>
                <a:t>Storage</a:t>
              </a:r>
              <a:endParaRPr lang="en-US" sz="3600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 rot="283858">
              <a:off x="3477871" y="469850"/>
              <a:ext cx="7730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start</a:t>
              </a:r>
              <a:endParaRPr lang="en-US" sz="2400" dirty="0"/>
            </a:p>
          </p:txBody>
        </p:sp>
        <p:sp>
          <p:nvSpPr>
            <p:cNvPr id="10" name="TextBox 9"/>
            <p:cNvSpPr txBox="1"/>
            <p:nvPr/>
          </p:nvSpPr>
          <p:spPr>
            <a:xfrm rot="221180">
              <a:off x="8416847" y="4552666"/>
              <a:ext cx="1371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dirty="0" smtClean="0"/>
                <a:t>nd	</a:t>
              </a:r>
              <a:endParaRPr lang="en-US" sz="2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38518" y="2801346"/>
              <a:ext cx="1371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m</a:t>
              </a:r>
              <a:r>
                <a:rPr lang="en-US" sz="2400" dirty="0" smtClean="0"/>
                <a:t>iddle</a:t>
              </a:r>
              <a:endParaRPr lang="en-US" sz="2400" dirty="0"/>
            </a:p>
          </p:txBody>
        </p:sp>
        <p:grpSp>
          <p:nvGrpSpPr>
            <p:cNvPr id="23" name="Group 22"/>
            <p:cNvGrpSpPr/>
            <p:nvPr/>
          </p:nvGrpSpPr>
          <p:grpSpPr>
            <a:xfrm rot="16396240">
              <a:off x="3632792" y="326675"/>
              <a:ext cx="811441" cy="2031325"/>
              <a:chOff x="3706237" y="358195"/>
              <a:chExt cx="811441" cy="2031325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3706237" y="358195"/>
                <a:ext cx="811441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00</a:t>
                </a:r>
                <a:r>
                  <a:rPr lang="mr-IN" dirty="0" smtClean="0"/>
                  <a:t>…</a:t>
                </a:r>
                <a:r>
                  <a:rPr lang="en-US" dirty="0" smtClean="0"/>
                  <a:t>00</a:t>
                </a:r>
              </a:p>
              <a:p>
                <a:r>
                  <a:rPr lang="en-US" dirty="0" smtClean="0"/>
                  <a:t>00</a:t>
                </a:r>
                <a:r>
                  <a:rPr lang="mr-IN" dirty="0" smtClean="0"/>
                  <a:t>…</a:t>
                </a:r>
                <a:r>
                  <a:rPr lang="en-US" dirty="0" smtClean="0"/>
                  <a:t>01</a:t>
                </a:r>
              </a:p>
              <a:p>
                <a:r>
                  <a:rPr lang="en-US" dirty="0" smtClean="0"/>
                  <a:t>00</a:t>
                </a:r>
                <a:r>
                  <a:rPr lang="mr-IN" dirty="0" smtClean="0"/>
                  <a:t>…</a:t>
                </a:r>
                <a:r>
                  <a:rPr lang="en-US" dirty="0" smtClean="0"/>
                  <a:t>02</a:t>
                </a:r>
              </a:p>
              <a:p>
                <a:r>
                  <a:rPr lang="mr-IN" dirty="0" smtClean="0"/>
                  <a:t>……</a:t>
                </a:r>
                <a:r>
                  <a:rPr lang="en-US" dirty="0" smtClean="0"/>
                  <a:t>.</a:t>
                </a:r>
              </a:p>
              <a:p>
                <a:r>
                  <a:rPr lang="mr-IN" dirty="0"/>
                  <a:t>……</a:t>
                </a:r>
                <a:r>
                  <a:rPr lang="en-US" dirty="0"/>
                  <a:t>.</a:t>
                </a:r>
              </a:p>
              <a:p>
                <a:r>
                  <a:rPr lang="mr-IN" dirty="0"/>
                  <a:t>……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 rot="5149626" flipV="1">
                <a:off x="4142084" y="410031"/>
                <a:ext cx="31293" cy="52832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rot="5149626" flipV="1">
                <a:off x="4142084" y="972369"/>
                <a:ext cx="31293" cy="52832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5149626" flipV="1">
                <a:off x="4142084" y="1534707"/>
                <a:ext cx="31293" cy="52832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rot="5149626" flipV="1">
                <a:off x="4142084" y="1253538"/>
                <a:ext cx="31293" cy="52832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rot="5149626" flipV="1">
                <a:off x="4142084" y="691200"/>
                <a:ext cx="31293" cy="52832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rot="5149626" flipV="1">
                <a:off x="4142084" y="1815875"/>
                <a:ext cx="31293" cy="52832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rot="5149626" flipV="1">
                <a:off x="4142084" y="128862"/>
                <a:ext cx="31293" cy="52832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 rot="5400000">
              <a:off x="5757807" y="1490714"/>
              <a:ext cx="811441" cy="2031325"/>
              <a:chOff x="3706237" y="358195"/>
              <a:chExt cx="811441" cy="2031325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3706237" y="358195"/>
                <a:ext cx="811441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</a:t>
                </a:r>
                <a:r>
                  <a:rPr lang="en-US" dirty="0" smtClean="0"/>
                  <a:t>0</a:t>
                </a:r>
                <a:r>
                  <a:rPr lang="mr-IN" dirty="0" smtClean="0"/>
                  <a:t>…</a:t>
                </a:r>
                <a:r>
                  <a:rPr lang="en-US" dirty="0" smtClean="0"/>
                  <a:t>00</a:t>
                </a:r>
              </a:p>
              <a:p>
                <a:r>
                  <a:rPr lang="en-US" dirty="0"/>
                  <a:t>5</a:t>
                </a:r>
                <a:r>
                  <a:rPr lang="en-US" dirty="0" smtClean="0"/>
                  <a:t>0</a:t>
                </a:r>
                <a:r>
                  <a:rPr lang="mr-IN" dirty="0" smtClean="0"/>
                  <a:t>…</a:t>
                </a:r>
                <a:r>
                  <a:rPr lang="en-US" dirty="0" smtClean="0"/>
                  <a:t>01</a:t>
                </a:r>
              </a:p>
              <a:p>
                <a:r>
                  <a:rPr lang="en-US" dirty="0" smtClean="0"/>
                  <a:t>50</a:t>
                </a:r>
                <a:r>
                  <a:rPr lang="mr-IN" dirty="0" smtClean="0"/>
                  <a:t>…</a:t>
                </a:r>
                <a:r>
                  <a:rPr lang="en-US" dirty="0" smtClean="0"/>
                  <a:t>02</a:t>
                </a:r>
              </a:p>
              <a:p>
                <a:r>
                  <a:rPr lang="mr-IN" dirty="0" smtClean="0"/>
                  <a:t>……</a:t>
                </a:r>
                <a:r>
                  <a:rPr lang="en-US" dirty="0" smtClean="0"/>
                  <a:t>.</a:t>
                </a:r>
              </a:p>
              <a:p>
                <a:r>
                  <a:rPr lang="mr-IN" dirty="0"/>
                  <a:t>……</a:t>
                </a:r>
                <a:r>
                  <a:rPr lang="en-US" dirty="0"/>
                  <a:t>.</a:t>
                </a:r>
              </a:p>
              <a:p>
                <a:r>
                  <a:rPr lang="mr-IN" dirty="0"/>
                  <a:t>……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 rot="5149626" flipV="1">
                <a:off x="4142084" y="410031"/>
                <a:ext cx="31293" cy="52832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rot="5149626" flipV="1">
                <a:off x="4142084" y="972369"/>
                <a:ext cx="31293" cy="52832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rot="5149626" flipV="1">
                <a:off x="4142084" y="1534707"/>
                <a:ext cx="31293" cy="52832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rot="5149626" flipV="1">
                <a:off x="4142084" y="1253538"/>
                <a:ext cx="31293" cy="52832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rot="5149626" flipV="1">
                <a:off x="4142084" y="691200"/>
                <a:ext cx="31293" cy="52832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rot="5149626" flipV="1">
                <a:off x="4142084" y="1815875"/>
                <a:ext cx="31293" cy="52832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rot="5149626" flipV="1">
                <a:off x="4142084" y="128862"/>
                <a:ext cx="31293" cy="52832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 rot="16486455">
              <a:off x="8580713" y="4342300"/>
              <a:ext cx="811441" cy="2031325"/>
              <a:chOff x="3706237" y="358195"/>
              <a:chExt cx="811441" cy="2031325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3706237" y="358195"/>
                <a:ext cx="811441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9</a:t>
                </a:r>
                <a:r>
                  <a:rPr lang="en-US" dirty="0"/>
                  <a:t>9</a:t>
                </a:r>
                <a:r>
                  <a:rPr lang="mr-IN" dirty="0" smtClean="0"/>
                  <a:t>…</a:t>
                </a:r>
                <a:r>
                  <a:rPr lang="en-US" dirty="0" smtClean="0"/>
                  <a:t>00</a:t>
                </a:r>
              </a:p>
              <a:p>
                <a:r>
                  <a:rPr lang="en-US" dirty="0" smtClean="0"/>
                  <a:t>9</a:t>
                </a:r>
                <a:r>
                  <a:rPr lang="en-US" dirty="0"/>
                  <a:t>9</a:t>
                </a:r>
                <a:r>
                  <a:rPr lang="mr-IN" dirty="0" smtClean="0"/>
                  <a:t>…</a:t>
                </a:r>
                <a:r>
                  <a:rPr lang="en-US" dirty="0" smtClean="0"/>
                  <a:t>01</a:t>
                </a:r>
              </a:p>
              <a:p>
                <a:r>
                  <a:rPr lang="en-US" dirty="0" smtClean="0"/>
                  <a:t>9</a:t>
                </a:r>
                <a:r>
                  <a:rPr lang="en-US" dirty="0"/>
                  <a:t>9</a:t>
                </a:r>
                <a:r>
                  <a:rPr lang="mr-IN" dirty="0" smtClean="0"/>
                  <a:t>…</a:t>
                </a:r>
                <a:r>
                  <a:rPr lang="en-US" dirty="0" smtClean="0"/>
                  <a:t>02</a:t>
                </a:r>
              </a:p>
              <a:p>
                <a:r>
                  <a:rPr lang="mr-IN" dirty="0" smtClean="0"/>
                  <a:t>……</a:t>
                </a:r>
                <a:r>
                  <a:rPr lang="en-US" dirty="0" smtClean="0"/>
                  <a:t>.</a:t>
                </a:r>
              </a:p>
              <a:p>
                <a:r>
                  <a:rPr lang="mr-IN" dirty="0"/>
                  <a:t>……</a:t>
                </a:r>
                <a:r>
                  <a:rPr lang="en-US" dirty="0"/>
                  <a:t>.</a:t>
                </a:r>
              </a:p>
              <a:p>
                <a:r>
                  <a:rPr lang="mr-IN" dirty="0"/>
                  <a:t>……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  <p:cxnSp>
            <p:nvCxnSpPr>
              <p:cNvPr id="35" name="Straight Connector 34"/>
              <p:cNvCxnSpPr/>
              <p:nvPr/>
            </p:nvCxnSpPr>
            <p:spPr>
              <a:xfrm rot="5149626" flipV="1">
                <a:off x="4142084" y="410031"/>
                <a:ext cx="31293" cy="52832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rot="5149626" flipV="1">
                <a:off x="4142084" y="972369"/>
                <a:ext cx="31293" cy="52832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rot="5149626" flipV="1">
                <a:off x="4142084" y="1534707"/>
                <a:ext cx="31293" cy="52832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rot="5149626" flipV="1">
                <a:off x="4142084" y="1253538"/>
                <a:ext cx="31293" cy="52832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rot="5149626" flipV="1">
                <a:off x="4142084" y="691200"/>
                <a:ext cx="31293" cy="52832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rot="5149626" flipV="1">
                <a:off x="4142084" y="1815875"/>
                <a:ext cx="31293" cy="52832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rot="5149626" flipV="1">
                <a:off x="4142084" y="128862"/>
                <a:ext cx="31293" cy="52832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Rounded Rectangle 42"/>
          <p:cNvSpPr/>
          <p:nvPr/>
        </p:nvSpPr>
        <p:spPr>
          <a:xfrm>
            <a:off x="70318" y="318787"/>
            <a:ext cx="3840525" cy="33887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 smtClean="0"/>
              <a:t>CPU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73184" y="1047989"/>
            <a:ext cx="30846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A=0</a:t>
            </a:r>
          </a:p>
          <a:p>
            <a:r>
              <a:rPr lang="en-US" sz="2400" dirty="0" smtClean="0"/>
              <a:t>For </a:t>
            </a:r>
            <a:r>
              <a:rPr lang="en-US" sz="2400" dirty="0" err="1" smtClean="0"/>
              <a:t>i</a:t>
            </a:r>
            <a:r>
              <a:rPr lang="en-US" sz="2400" dirty="0" smtClean="0"/>
              <a:t> in range(100000):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A+= X[</a:t>
            </a:r>
            <a:r>
              <a:rPr lang="en-US" sz="2400" dirty="0" err="1" smtClean="0"/>
              <a:t>i</a:t>
            </a:r>
            <a:r>
              <a:rPr lang="en-US" sz="2400" dirty="0" smtClean="0"/>
              <a:t>]</a:t>
            </a:r>
          </a:p>
          <a:p>
            <a:endParaRPr lang="en-US" sz="2400" dirty="0" smtClean="0"/>
          </a:p>
          <a:p>
            <a:r>
              <a:rPr lang="en-US" sz="2400" dirty="0" smtClean="0"/>
              <a:t>For </a:t>
            </a:r>
            <a:r>
              <a:rPr lang="en-US" sz="2400" dirty="0" err="1"/>
              <a:t>i</a:t>
            </a:r>
            <a:r>
              <a:rPr lang="en-US" sz="2400" dirty="0"/>
              <a:t> in range(100000):</a:t>
            </a:r>
          </a:p>
          <a:p>
            <a:r>
              <a:rPr lang="en-US" sz="2400" dirty="0"/>
              <a:t>      A-= Y[</a:t>
            </a:r>
            <a:r>
              <a:rPr lang="en-US" sz="2400" dirty="0" err="1"/>
              <a:t>i</a:t>
            </a:r>
            <a:r>
              <a:rPr lang="en-US" sz="2400" dirty="0"/>
              <a:t>]</a:t>
            </a:r>
          </a:p>
          <a:p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005690" y="1052209"/>
            <a:ext cx="531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X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0214505" y="4843477"/>
            <a:ext cx="531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Y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4359082" y="121324"/>
            <a:ext cx="4293852" cy="58477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3200" smtClean="0"/>
              <a:t>LOCAL </a:t>
            </a:r>
            <a:r>
              <a:rPr lang="en-US" sz="3200" dirty="0" smtClean="0"/>
              <a:t>STORAGE ACCESS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5409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major source of latency in data analysis is reading and writing to storage</a:t>
            </a:r>
          </a:p>
          <a:p>
            <a:r>
              <a:rPr lang="en-US" dirty="0" smtClean="0"/>
              <a:t>Different types of storage offer different latency, capacity and price.</a:t>
            </a:r>
          </a:p>
          <a:p>
            <a:r>
              <a:rPr lang="en-US" dirty="0" smtClean="0"/>
              <a:t>Big data analytics revolves around methods for organizing storage and computation in ways that maximize speed while minimizing cost.</a:t>
            </a:r>
          </a:p>
          <a:p>
            <a:r>
              <a:rPr lang="en-US" dirty="0" smtClean="0"/>
              <a:t>Next, Caches and the memory Hierarchy.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17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Caches and the</a:t>
            </a:r>
            <a:br>
              <a:rPr lang="en-US" dirty="0" smtClean="0"/>
            </a:br>
            <a:r>
              <a:rPr lang="en-US" dirty="0" smtClean="0"/>
              <a:t>Memory Hierarchy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00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Latency, size and price of computer memory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56092" y="1607167"/>
            <a:ext cx="7679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Given a budget, we need to trade off</a:t>
            </a:r>
            <a:endParaRPr lang="en-US" sz="36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5495364" y="3032393"/>
          <a:ext cx="6499880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994"/>
                <a:gridCol w="324994"/>
                <a:gridCol w="324994"/>
                <a:gridCol w="324994"/>
                <a:gridCol w="324994"/>
                <a:gridCol w="324994"/>
                <a:gridCol w="324994"/>
                <a:gridCol w="324994"/>
                <a:gridCol w="324994"/>
                <a:gridCol w="324994"/>
                <a:gridCol w="324994"/>
                <a:gridCol w="324994"/>
                <a:gridCol w="324994"/>
                <a:gridCol w="324994"/>
                <a:gridCol w="324994"/>
                <a:gridCol w="324994"/>
                <a:gridCol w="324994"/>
                <a:gridCol w="324994"/>
                <a:gridCol w="324994"/>
                <a:gridCol w="324994"/>
              </a:tblGrid>
              <a:tr h="2078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078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078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078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078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078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078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078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569491" y="3018693"/>
          <a:ext cx="3182064" cy="2939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5516"/>
                <a:gridCol w="795516"/>
                <a:gridCol w="795516"/>
                <a:gridCol w="795516"/>
              </a:tblGrid>
              <a:tr h="734945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0074" marR="120074" marT="60037" marB="6003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0074" marR="120074" marT="60037" marB="6003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0074" marR="120074" marT="60037" marB="6003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0074" marR="120074" marT="60037" marB="60037">
                    <a:solidFill>
                      <a:schemeClr val="bg1"/>
                    </a:solidFill>
                  </a:tcPr>
                </a:tc>
              </a:tr>
              <a:tr h="734945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0074" marR="120074" marT="60037" marB="6003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0074" marR="120074" marT="60037" marB="6003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0074" marR="120074" marT="60037" marB="6003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0074" marR="120074" marT="60037" marB="60037">
                    <a:solidFill>
                      <a:schemeClr val="bg1"/>
                    </a:solidFill>
                  </a:tcPr>
                </a:tc>
              </a:tr>
              <a:tr h="734945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0074" marR="120074" marT="60037" marB="6003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0074" marR="120074" marT="60037" marB="6003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0074" marR="120074" marT="60037" marB="6003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0074" marR="120074" marT="60037" marB="60037">
                    <a:solidFill>
                      <a:schemeClr val="bg1"/>
                    </a:solidFill>
                  </a:tcPr>
                </a:tc>
              </a:tr>
              <a:tr h="734945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0074" marR="120074" marT="60037" marB="6003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0074" marR="120074" marT="60037" marB="6003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0074" marR="120074" marT="60037" marB="6003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0074" marR="120074" marT="60037" marB="60037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569491" y="2433917"/>
            <a:ext cx="33235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$10: Fast </a:t>
            </a:r>
            <a:r>
              <a:rPr lang="en-US" sz="3200" dirty="0">
                <a:solidFill>
                  <a:srgbClr val="0070C0"/>
                </a:solidFill>
              </a:rPr>
              <a:t>&amp;</a:t>
            </a:r>
            <a:r>
              <a:rPr lang="en-US" sz="3200" dirty="0" smtClean="0">
                <a:solidFill>
                  <a:srgbClr val="0070C0"/>
                </a:solidFill>
              </a:rPr>
              <a:t> Small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04661" y="2433918"/>
            <a:ext cx="4344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$10: Slow </a:t>
            </a:r>
            <a:r>
              <a:rPr lang="en-US" sz="3200" dirty="0">
                <a:solidFill>
                  <a:srgbClr val="0070C0"/>
                </a:solidFill>
              </a:rPr>
              <a:t>&amp;</a:t>
            </a:r>
            <a:r>
              <a:rPr lang="en-US" sz="3200" dirty="0" smtClean="0">
                <a:solidFill>
                  <a:srgbClr val="0070C0"/>
                </a:solidFill>
              </a:rPr>
              <a:t> Large</a:t>
            </a:r>
            <a:endParaRPr lang="en-US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01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Cache: The basic idea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438900" y="2281766"/>
          <a:ext cx="45339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390"/>
                <a:gridCol w="453390"/>
                <a:gridCol w="453390"/>
                <a:gridCol w="453390"/>
                <a:gridCol w="453390"/>
                <a:gridCol w="453390"/>
                <a:gridCol w="453390"/>
                <a:gridCol w="453390"/>
                <a:gridCol w="453390"/>
                <a:gridCol w="4533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</a:t>
                      </a:r>
                      <a:endParaRPr lang="en-US" dirty="0"/>
                    </a:p>
                  </a:txBody>
                  <a:tcPr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</a:t>
                      </a:r>
                      <a:endParaRPr lang="en-US" dirty="0"/>
                    </a:p>
                  </a:txBody>
                  <a:tcPr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</a:t>
                      </a:r>
                      <a:endParaRPr lang="en-US" dirty="0"/>
                    </a:p>
                  </a:txBody>
                  <a:tcPr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433176" y="3023446"/>
          <a:ext cx="94812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4061"/>
                <a:gridCol w="4740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</a:t>
                      </a:r>
                      <a:endParaRPr lang="en-US" dirty="0"/>
                    </a:p>
                  </a:txBody>
                  <a:tcPr>
                    <a:solidFill>
                      <a:srgbClr val="FF40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52</a:t>
                      </a:r>
                      <a:endParaRPr lang="en-US" dirty="0"/>
                    </a:p>
                  </a:txBody>
                  <a:tcPr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</a:t>
                      </a:r>
                      <a:endParaRPr lang="en-US" dirty="0"/>
                    </a:p>
                  </a:txBody>
                  <a:tcPr>
                    <a:solidFill>
                      <a:srgbClr val="FF40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Manual Operation 7"/>
          <p:cNvSpPr/>
          <p:nvPr/>
        </p:nvSpPr>
        <p:spPr>
          <a:xfrm>
            <a:off x="1261241" y="2848303"/>
            <a:ext cx="1755228" cy="1658503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cpu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38900" y="1900163"/>
            <a:ext cx="988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350818" y="2654114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Cache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48781" y="1992715"/>
            <a:ext cx="2564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Fast &amp; Small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69571" y="1315388"/>
            <a:ext cx="3324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Slow </a:t>
            </a:r>
            <a:r>
              <a:rPr lang="en-US" sz="3200" dirty="0">
                <a:solidFill>
                  <a:srgbClr val="0070C0"/>
                </a:solidFill>
              </a:rPr>
              <a:t>&amp;</a:t>
            </a:r>
            <a:r>
              <a:rPr lang="en-US" sz="3200" dirty="0" smtClean="0">
                <a:solidFill>
                  <a:srgbClr val="0070C0"/>
                </a:solidFill>
              </a:rPr>
              <a:t> Large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4625788" y="2520838"/>
            <a:ext cx="2904565" cy="688527"/>
          </a:xfrm>
          <a:custGeom>
            <a:avLst/>
            <a:gdLst>
              <a:gd name="connsiteX0" fmla="*/ 0 w 2904565"/>
              <a:gd name="connsiteY0" fmla="*/ 688527 h 688527"/>
              <a:gd name="connsiteX1" fmla="*/ 1021977 w 2904565"/>
              <a:gd name="connsiteY1" fmla="*/ 7209 h 688527"/>
              <a:gd name="connsiteX2" fmla="*/ 2904565 w 2904565"/>
              <a:gd name="connsiteY2" fmla="*/ 312009 h 688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04565" h="688527">
                <a:moveTo>
                  <a:pt x="0" y="688527"/>
                </a:moveTo>
                <a:cubicBezTo>
                  <a:pt x="268941" y="379244"/>
                  <a:pt x="537883" y="69962"/>
                  <a:pt x="1021977" y="7209"/>
                </a:cubicBezTo>
                <a:cubicBezTo>
                  <a:pt x="1506071" y="-55544"/>
                  <a:pt x="2904565" y="312009"/>
                  <a:pt x="2904565" y="312009"/>
                </a:cubicBez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5127812" y="3281082"/>
            <a:ext cx="4715435" cy="1770920"/>
          </a:xfrm>
          <a:custGeom>
            <a:avLst/>
            <a:gdLst>
              <a:gd name="connsiteX0" fmla="*/ 0 w 4715435"/>
              <a:gd name="connsiteY0" fmla="*/ 0 h 1770920"/>
              <a:gd name="connsiteX1" fmla="*/ 2940423 w 4715435"/>
              <a:gd name="connsiteY1" fmla="*/ 1667436 h 1770920"/>
              <a:gd name="connsiteX2" fmla="*/ 4715435 w 4715435"/>
              <a:gd name="connsiteY2" fmla="*/ 1452283 h 1770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15435" h="1770920">
                <a:moveTo>
                  <a:pt x="0" y="0"/>
                </a:moveTo>
                <a:cubicBezTo>
                  <a:pt x="1077258" y="712694"/>
                  <a:pt x="2154517" y="1425389"/>
                  <a:pt x="2940423" y="1667436"/>
                </a:cubicBezTo>
                <a:cubicBezTo>
                  <a:pt x="3726329" y="1909483"/>
                  <a:pt x="4220882" y="1680883"/>
                  <a:pt x="4715435" y="1452283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531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3.95833E-6 -1.85185E-6 L -0.00208 -0.04259 " pathEditMode="relative" rAng="0" ptsTypes="AA">
                                      <p:cBhvr>
                                        <p:cTn id="6" dur="1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2130"/>
                                    </p:animMotion>
                                    <p:animRot by="1500000">
                                      <p:cBhvr>
                                        <p:cTn id="7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50" fill="hold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5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2" dur="1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3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50" fill="hold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5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6" dur="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0" dur="4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6" dur="4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3" grpId="0"/>
      <p:bldP spid="7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Hit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438900" y="2281766"/>
          <a:ext cx="45339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390"/>
                <a:gridCol w="453390"/>
                <a:gridCol w="453390"/>
                <a:gridCol w="453390"/>
                <a:gridCol w="453390"/>
                <a:gridCol w="453390"/>
                <a:gridCol w="453390"/>
                <a:gridCol w="453390"/>
                <a:gridCol w="453390"/>
                <a:gridCol w="4533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</a:t>
                      </a:r>
                      <a:endParaRPr lang="en-US" dirty="0"/>
                    </a:p>
                  </a:txBody>
                  <a:tcPr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</a:t>
                      </a:r>
                      <a:endParaRPr lang="en-US" dirty="0"/>
                    </a:p>
                  </a:txBody>
                  <a:tcPr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</a:t>
                      </a:r>
                      <a:endParaRPr lang="en-US" dirty="0"/>
                    </a:p>
                  </a:txBody>
                  <a:tcPr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433176" y="3023446"/>
          <a:ext cx="94812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4061"/>
                <a:gridCol w="4740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</a:t>
                      </a:r>
                      <a:endParaRPr lang="en-US" dirty="0"/>
                    </a:p>
                  </a:txBody>
                  <a:tcPr>
                    <a:solidFill>
                      <a:srgbClr val="FF40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52</a:t>
                      </a:r>
                      <a:endParaRPr lang="en-US" dirty="0"/>
                    </a:p>
                  </a:txBody>
                  <a:tcPr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</a:t>
                      </a:r>
                      <a:endParaRPr lang="en-US" dirty="0"/>
                    </a:p>
                  </a:txBody>
                  <a:tcPr>
                    <a:solidFill>
                      <a:srgbClr val="FF40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Manual Operation 7"/>
          <p:cNvSpPr/>
          <p:nvPr/>
        </p:nvSpPr>
        <p:spPr>
          <a:xfrm>
            <a:off x="1261241" y="2848303"/>
            <a:ext cx="1755228" cy="1658503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cpu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38900" y="1900163"/>
            <a:ext cx="988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Memory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433176" y="2654114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Cache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2840946" y="2934843"/>
            <a:ext cx="2188254" cy="742712"/>
            <a:chOff x="2840946" y="2934843"/>
            <a:chExt cx="2188254" cy="742712"/>
          </a:xfrm>
        </p:grpSpPr>
        <p:cxnSp>
          <p:nvCxnSpPr>
            <p:cNvPr id="12" name="Curved Connector 11"/>
            <p:cNvCxnSpPr>
              <a:stCxn id="8" idx="3"/>
            </p:cNvCxnSpPr>
            <p:nvPr/>
          </p:nvCxnSpPr>
          <p:spPr>
            <a:xfrm flipV="1">
              <a:off x="2840946" y="3213100"/>
              <a:ext cx="2188254" cy="464455"/>
            </a:xfrm>
            <a:prstGeom prst="curvedConnector3">
              <a:avLst/>
            </a:prstGeom>
            <a:ln w="4762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158041" y="2934843"/>
              <a:ext cx="10807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Cache Hit</a:t>
              </a:r>
              <a:endParaRPr lang="en-US" dirty="0"/>
            </a:p>
          </p:txBody>
        </p:sp>
      </p:grpSp>
      <p:cxnSp>
        <p:nvCxnSpPr>
          <p:cNvPr id="16" name="Curved Connector 15"/>
          <p:cNvCxnSpPr>
            <a:stCxn id="8" idx="3"/>
          </p:cNvCxnSpPr>
          <p:nvPr/>
        </p:nvCxnSpPr>
        <p:spPr>
          <a:xfrm>
            <a:off x="2840946" y="3677555"/>
            <a:ext cx="6988854" cy="1018905"/>
          </a:xfrm>
          <a:prstGeom prst="curvedConnector3">
            <a:avLst/>
          </a:prstGeom>
          <a:ln w="476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937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Miss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438900" y="2281766"/>
          <a:ext cx="45339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390"/>
                <a:gridCol w="453390"/>
                <a:gridCol w="453390"/>
                <a:gridCol w="453390"/>
                <a:gridCol w="453390"/>
                <a:gridCol w="453390"/>
                <a:gridCol w="453390"/>
                <a:gridCol w="453390"/>
                <a:gridCol w="453390"/>
                <a:gridCol w="4533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</a:t>
                      </a:r>
                      <a:endParaRPr lang="en-US" dirty="0"/>
                    </a:p>
                  </a:txBody>
                  <a:tcPr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</a:t>
                      </a:r>
                      <a:endParaRPr lang="en-US" dirty="0"/>
                    </a:p>
                  </a:txBody>
                  <a:tcPr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</a:t>
                      </a:r>
                      <a:endParaRPr lang="en-US" dirty="0"/>
                    </a:p>
                  </a:txBody>
                  <a:tcPr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433176" y="3023446"/>
          <a:ext cx="94812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4061"/>
                <a:gridCol w="4740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</a:t>
                      </a:r>
                      <a:endParaRPr lang="en-US" dirty="0"/>
                    </a:p>
                  </a:txBody>
                  <a:tcPr>
                    <a:solidFill>
                      <a:srgbClr val="FF40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52</a:t>
                      </a:r>
                      <a:endParaRPr lang="en-US" dirty="0"/>
                    </a:p>
                  </a:txBody>
                  <a:tcPr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</a:t>
                      </a:r>
                      <a:endParaRPr lang="en-US" dirty="0"/>
                    </a:p>
                  </a:txBody>
                  <a:tcPr>
                    <a:solidFill>
                      <a:srgbClr val="FF40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Manual Operation 7"/>
          <p:cNvSpPr/>
          <p:nvPr/>
        </p:nvSpPr>
        <p:spPr>
          <a:xfrm>
            <a:off x="1261241" y="2848303"/>
            <a:ext cx="1755228" cy="1658503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cpu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38900" y="1900163"/>
            <a:ext cx="988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Memory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433176" y="2654114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Cache</a:t>
            </a:r>
            <a:endParaRPr lang="en-US" dirty="0"/>
          </a:p>
        </p:txBody>
      </p:sp>
      <p:cxnSp>
        <p:nvCxnSpPr>
          <p:cNvPr id="16" name="Curved Connector 15"/>
          <p:cNvCxnSpPr>
            <a:stCxn id="8" idx="3"/>
          </p:cNvCxnSpPr>
          <p:nvPr/>
        </p:nvCxnSpPr>
        <p:spPr>
          <a:xfrm>
            <a:off x="2840946" y="3677555"/>
            <a:ext cx="6887254" cy="272145"/>
          </a:xfrm>
          <a:prstGeom prst="curvedConnector3">
            <a:avLst/>
          </a:prstGeom>
          <a:ln w="476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329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Miss Service: 1) Choose byte to drop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438900" y="2281766"/>
          <a:ext cx="45339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390"/>
                <a:gridCol w="453390"/>
                <a:gridCol w="453390"/>
                <a:gridCol w="453390"/>
                <a:gridCol w="453390"/>
                <a:gridCol w="453390"/>
                <a:gridCol w="453390"/>
                <a:gridCol w="453390"/>
                <a:gridCol w="453390"/>
                <a:gridCol w="4533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</a:t>
                      </a:r>
                      <a:endParaRPr lang="en-US" dirty="0"/>
                    </a:p>
                  </a:txBody>
                  <a:tcPr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</a:t>
                      </a:r>
                      <a:endParaRPr lang="en-US" dirty="0"/>
                    </a:p>
                  </a:txBody>
                  <a:tcPr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</a:t>
                      </a:r>
                      <a:endParaRPr lang="en-US" dirty="0"/>
                    </a:p>
                  </a:txBody>
                  <a:tcPr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433176" y="3023446"/>
          <a:ext cx="94812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4061"/>
                <a:gridCol w="4740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</a:t>
                      </a:r>
                      <a:endParaRPr lang="en-US" dirty="0"/>
                    </a:p>
                  </a:txBody>
                  <a:tcPr>
                    <a:solidFill>
                      <a:srgbClr val="FF40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52</a:t>
                      </a:r>
                      <a:endParaRPr lang="en-US" dirty="0"/>
                    </a:p>
                  </a:txBody>
                  <a:tcPr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</a:t>
                      </a:r>
                      <a:endParaRPr lang="en-US" dirty="0"/>
                    </a:p>
                  </a:txBody>
                  <a:tcPr>
                    <a:solidFill>
                      <a:srgbClr val="FF40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Manual Operation 7"/>
          <p:cNvSpPr/>
          <p:nvPr/>
        </p:nvSpPr>
        <p:spPr>
          <a:xfrm>
            <a:off x="1261241" y="2848303"/>
            <a:ext cx="1755228" cy="1658503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cpu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38900" y="1900163"/>
            <a:ext cx="988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Memory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433176" y="2654114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Cache</a:t>
            </a:r>
            <a:endParaRPr lang="en-US" dirty="0"/>
          </a:p>
        </p:txBody>
      </p:sp>
      <p:cxnSp>
        <p:nvCxnSpPr>
          <p:cNvPr id="16" name="Curved Connector 15"/>
          <p:cNvCxnSpPr>
            <a:stCxn id="8" idx="3"/>
          </p:cNvCxnSpPr>
          <p:nvPr/>
        </p:nvCxnSpPr>
        <p:spPr>
          <a:xfrm>
            <a:off x="2840946" y="3677555"/>
            <a:ext cx="6887254" cy="272145"/>
          </a:xfrm>
          <a:prstGeom prst="curvedConnector3">
            <a:avLst/>
          </a:prstGeom>
          <a:ln w="476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4903735" y="3027018"/>
          <a:ext cx="4826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2600"/>
              </a:tblGrid>
              <a:tr h="329894">
                <a:tc>
                  <a:txBody>
                    <a:bodyPr/>
                    <a:lstStyle/>
                    <a:p>
                      <a:r>
                        <a:rPr lang="en-US" dirty="0" smtClean="0"/>
                        <a:t>67</a:t>
                      </a:r>
                      <a:endParaRPr lang="en-US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939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30797" y="217357"/>
            <a:ext cx="4886455" cy="1600200"/>
          </a:xfrm>
        </p:spPr>
        <p:txBody>
          <a:bodyPr>
            <a:noAutofit/>
          </a:bodyPr>
          <a:lstStyle/>
          <a:p>
            <a:pPr algn="ctr"/>
            <a:r>
              <a:rPr lang="en-US" sz="4400" dirty="0" smtClean="0"/>
              <a:t>Counting the words in a long text</a:t>
            </a:r>
            <a:endParaRPr lang="en-US" sz="4400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3" t="1996" r="373" b="5837"/>
          <a:stretch/>
        </p:blipFill>
        <p:spPr>
          <a:xfrm>
            <a:off x="6262480" y="63708"/>
            <a:ext cx="4545428" cy="6700128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826226" cy="3811588"/>
          </a:xfrm>
        </p:spPr>
        <p:txBody>
          <a:bodyPr>
            <a:norm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fi-FI" sz="3600" dirty="0"/>
              <a:t>218718</a:t>
            </a:r>
            <a:r>
              <a:rPr lang="en-US" sz="3600" dirty="0" smtClean="0"/>
              <a:t> words long</a:t>
            </a:r>
          </a:p>
          <a:p>
            <a:pPr marL="285750" indent="-285750">
              <a:buFont typeface="Arial" charset="0"/>
              <a:buChar char="•"/>
            </a:pPr>
            <a:r>
              <a:rPr lang="is-IS" sz="3600" dirty="0"/>
              <a:t>17150</a:t>
            </a:r>
            <a:r>
              <a:rPr lang="en-US" sz="3600" dirty="0" smtClean="0"/>
              <a:t> different words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600" dirty="0" smtClean="0"/>
              <a:t>How many times does each word occur?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2557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Miss Service: 2) write back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438900" y="2281766"/>
          <a:ext cx="45339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390"/>
                <a:gridCol w="453390"/>
                <a:gridCol w="453390"/>
                <a:gridCol w="453390"/>
                <a:gridCol w="453390"/>
                <a:gridCol w="453390"/>
                <a:gridCol w="453390"/>
                <a:gridCol w="453390"/>
                <a:gridCol w="453390"/>
                <a:gridCol w="4533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</a:t>
                      </a:r>
                      <a:endParaRPr lang="en-US" dirty="0"/>
                    </a:p>
                  </a:txBody>
                  <a:tcPr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</a:t>
                      </a:r>
                      <a:endParaRPr lang="en-US" dirty="0"/>
                    </a:p>
                  </a:txBody>
                  <a:tcPr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</a:t>
                      </a:r>
                      <a:endParaRPr lang="en-US" dirty="0"/>
                    </a:p>
                  </a:txBody>
                  <a:tcPr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433176" y="3023446"/>
          <a:ext cx="94812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4061"/>
                <a:gridCol w="4740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</a:t>
                      </a:r>
                      <a:endParaRPr lang="en-US" dirty="0"/>
                    </a:p>
                  </a:txBody>
                  <a:tcPr>
                    <a:solidFill>
                      <a:srgbClr val="FF40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52</a:t>
                      </a:r>
                      <a:endParaRPr lang="en-US" dirty="0"/>
                    </a:p>
                  </a:txBody>
                  <a:tcPr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</a:t>
                      </a:r>
                      <a:endParaRPr lang="en-US" dirty="0"/>
                    </a:p>
                  </a:txBody>
                  <a:tcPr>
                    <a:solidFill>
                      <a:srgbClr val="FF40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Manual Operation 7"/>
          <p:cNvSpPr/>
          <p:nvPr/>
        </p:nvSpPr>
        <p:spPr>
          <a:xfrm>
            <a:off x="1261241" y="2848303"/>
            <a:ext cx="1755228" cy="1658503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cpu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38900" y="1900163"/>
            <a:ext cx="988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Memory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433176" y="2654114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Cache</a:t>
            </a:r>
            <a:endParaRPr lang="en-US" dirty="0"/>
          </a:p>
        </p:txBody>
      </p:sp>
      <p:cxnSp>
        <p:nvCxnSpPr>
          <p:cNvPr id="16" name="Curved Connector 15"/>
          <p:cNvCxnSpPr>
            <a:stCxn id="8" idx="3"/>
          </p:cNvCxnSpPr>
          <p:nvPr/>
        </p:nvCxnSpPr>
        <p:spPr>
          <a:xfrm>
            <a:off x="2840946" y="3677555"/>
            <a:ext cx="6887254" cy="272145"/>
          </a:xfrm>
          <a:prstGeom prst="curvedConnector3">
            <a:avLst/>
          </a:prstGeom>
          <a:ln w="476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4907237" y="3027018"/>
          <a:ext cx="4826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2600"/>
              </a:tblGrid>
              <a:tr h="329894">
                <a:tc>
                  <a:txBody>
                    <a:bodyPr/>
                    <a:lstStyle/>
                    <a:p>
                      <a:r>
                        <a:rPr lang="en-US" dirty="0" smtClean="0"/>
                        <a:t>67</a:t>
                      </a:r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311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4.44444E-6 C 0.05442 0.18472 0.10885 0.36967 0.17278 0.4074 C 0.23658 0.4449 0.38645 0.21481 0.38645 0.21504 " pathEditMode="relative" rAng="0" ptsTypes="AAA">
                                      <p:cBhvr>
                                        <p:cTn id="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23" y="2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Miss Service: 3) Read In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438900" y="2281766"/>
          <a:ext cx="45339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390"/>
                <a:gridCol w="453390"/>
                <a:gridCol w="453390"/>
                <a:gridCol w="453390"/>
                <a:gridCol w="453390"/>
                <a:gridCol w="453390"/>
                <a:gridCol w="453390"/>
                <a:gridCol w="453390"/>
                <a:gridCol w="453390"/>
                <a:gridCol w="4533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</a:t>
                      </a:r>
                      <a:endParaRPr lang="en-US" dirty="0"/>
                    </a:p>
                  </a:txBody>
                  <a:tcPr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</a:t>
                      </a:r>
                      <a:endParaRPr lang="en-US" dirty="0"/>
                    </a:p>
                  </a:txBody>
                  <a:tcPr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</a:t>
                      </a:r>
                      <a:endParaRPr lang="en-US" dirty="0"/>
                    </a:p>
                  </a:txBody>
                  <a:tcPr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433176" y="3023446"/>
          <a:ext cx="94812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4061"/>
                <a:gridCol w="4740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</a:t>
                      </a:r>
                      <a:endParaRPr lang="en-US" dirty="0"/>
                    </a:p>
                  </a:txBody>
                  <a:tcPr>
                    <a:solidFill>
                      <a:srgbClr val="FF40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52</a:t>
                      </a:r>
                      <a:endParaRPr lang="en-US" dirty="0"/>
                    </a:p>
                  </a:txBody>
                  <a:tcPr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</a:t>
                      </a:r>
                      <a:endParaRPr lang="en-US" dirty="0"/>
                    </a:p>
                  </a:txBody>
                  <a:tcPr>
                    <a:solidFill>
                      <a:srgbClr val="FF40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Manual Operation 7"/>
          <p:cNvSpPr/>
          <p:nvPr/>
        </p:nvSpPr>
        <p:spPr>
          <a:xfrm>
            <a:off x="1261241" y="2848303"/>
            <a:ext cx="1755228" cy="1658503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cpu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38900" y="1900163"/>
            <a:ext cx="988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Memory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433176" y="2654114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Cache</a:t>
            </a:r>
            <a:endParaRPr lang="en-US" dirty="0"/>
          </a:p>
        </p:txBody>
      </p:sp>
      <p:cxnSp>
        <p:nvCxnSpPr>
          <p:cNvPr id="16" name="Curved Connector 15"/>
          <p:cNvCxnSpPr>
            <a:stCxn id="8" idx="3"/>
          </p:cNvCxnSpPr>
          <p:nvPr/>
        </p:nvCxnSpPr>
        <p:spPr>
          <a:xfrm>
            <a:off x="2840946" y="3677555"/>
            <a:ext cx="6887254" cy="272145"/>
          </a:xfrm>
          <a:prstGeom prst="curvedConnector3">
            <a:avLst/>
          </a:prstGeom>
          <a:ln w="476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9626600" y="3765126"/>
          <a:ext cx="4826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2600"/>
              </a:tblGrid>
              <a:tr h="329894">
                <a:tc>
                  <a:txBody>
                    <a:bodyPr/>
                    <a:lstStyle/>
                    <a:p>
                      <a:r>
                        <a:rPr lang="en-US" dirty="0" smtClean="0"/>
                        <a:t>47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116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5 -4.44444E-6 C -0.06562 -0.1625 -0.13191 -0.32453 -0.19714 -0.34259 C -0.26198 -0.36088 -0.38542 -0.10763 -0.38542 -0.10717 " pathEditMode="relative" rAng="0" ptsTypes="AAA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323" y="-17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Locality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cache is effective If most accesses are hits. </a:t>
            </a:r>
          </a:p>
          <a:p>
            <a:pPr lvl="1"/>
            <a:r>
              <a:rPr lang="en-US" dirty="0" smtClean="0"/>
              <a:t>Cache Hit Rate is high.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Temporal Locality</a:t>
            </a:r>
            <a:r>
              <a:rPr lang="en-US" dirty="0" smtClean="0"/>
              <a:t>: Multiple accesses to </a:t>
            </a:r>
            <a:r>
              <a:rPr lang="en-US" b="1" dirty="0" smtClean="0"/>
              <a:t>same</a:t>
            </a:r>
            <a:r>
              <a:rPr lang="en-US" dirty="0" smtClean="0"/>
              <a:t> address within a short time period</a:t>
            </a:r>
          </a:p>
        </p:txBody>
      </p:sp>
    </p:spTree>
    <p:extLst>
      <p:ext uri="{BB962C8B-B14F-4D97-AF65-F5344CB8AC3E}">
        <p14:creationId xmlns:p14="http://schemas.microsoft.com/office/powerpoint/2010/main" val="210082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locality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Spatial Locality</a:t>
            </a:r>
            <a:r>
              <a:rPr lang="en-US" dirty="0"/>
              <a:t>: Multiple accesses to close-together addresses in short time period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difference between two sums.</a:t>
            </a:r>
          </a:p>
          <a:p>
            <a:pPr lvl="1"/>
            <a:r>
              <a:rPr lang="en-US" dirty="0" smtClean="0"/>
              <a:t>Counting words by sorting</a:t>
            </a:r>
          </a:p>
          <a:p>
            <a:r>
              <a:rPr lang="en-US" dirty="0" smtClean="0"/>
              <a:t>Benefiting from spatial locality</a:t>
            </a:r>
          </a:p>
          <a:p>
            <a:pPr lvl="1"/>
            <a:r>
              <a:rPr lang="en-US" dirty="0" smtClean="0"/>
              <a:t>Memory is partitioned into </a:t>
            </a:r>
            <a:r>
              <a:rPr lang="en-US" b="1" dirty="0" smtClean="0">
                <a:solidFill>
                  <a:schemeClr val="accent1"/>
                </a:solidFill>
              </a:rPr>
              <a:t>Blocks/Lines </a:t>
            </a:r>
            <a:r>
              <a:rPr lang="en-US" dirty="0" smtClean="0"/>
              <a:t>rather than single bytes.</a:t>
            </a:r>
          </a:p>
          <a:p>
            <a:pPr lvl="1"/>
            <a:r>
              <a:rPr lang="en-US" dirty="0" smtClean="0"/>
              <a:t>Moving </a:t>
            </a:r>
            <a:r>
              <a:rPr lang="en-US" dirty="0"/>
              <a:t>a block of memory </a:t>
            </a:r>
            <a:r>
              <a:rPr lang="en-US" dirty="0" smtClean="0"/>
              <a:t>takes much less time than moving each byte individually.</a:t>
            </a:r>
            <a:endParaRPr lang="en-US" dirty="0"/>
          </a:p>
          <a:p>
            <a:pPr lvl="1"/>
            <a:r>
              <a:rPr lang="en-US" dirty="0" smtClean="0"/>
              <a:t>Memory locations that are close to each other are likely to fall in the same block.</a:t>
            </a:r>
          </a:p>
          <a:p>
            <a:pPr lvl="1"/>
            <a:r>
              <a:rPr lang="en-US" dirty="0" smtClean="0"/>
              <a:t>Resulting in more cache hits.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7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Cache: Lines / Blocks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728103"/>
              </p:ext>
            </p:extLst>
          </p:nvPr>
        </p:nvGraphicFramePr>
        <p:xfrm>
          <a:off x="6438900" y="2281766"/>
          <a:ext cx="45339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390"/>
                <a:gridCol w="453390"/>
                <a:gridCol w="453390"/>
                <a:gridCol w="453390"/>
                <a:gridCol w="453390"/>
                <a:gridCol w="453390"/>
                <a:gridCol w="453390"/>
                <a:gridCol w="453390"/>
                <a:gridCol w="453390"/>
                <a:gridCol w="4533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</a:t>
                      </a:r>
                      <a:endParaRPr lang="en-US" dirty="0"/>
                    </a:p>
                  </a:txBody>
                  <a:tcPr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</a:t>
                      </a:r>
                      <a:endParaRPr lang="en-US" dirty="0"/>
                    </a:p>
                  </a:txBody>
                  <a:tcPr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</a:t>
                      </a:r>
                      <a:endParaRPr lang="en-US" dirty="0"/>
                    </a:p>
                  </a:txBody>
                  <a:tcPr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256413"/>
              </p:ext>
            </p:extLst>
          </p:nvPr>
        </p:nvGraphicFramePr>
        <p:xfrm>
          <a:off x="4433176" y="3023446"/>
          <a:ext cx="94812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4061"/>
                <a:gridCol w="4740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</a:t>
                      </a:r>
                      <a:endParaRPr lang="en-US" dirty="0"/>
                    </a:p>
                  </a:txBody>
                  <a:tcPr>
                    <a:solidFill>
                      <a:srgbClr val="FF40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52</a:t>
                      </a:r>
                      <a:endParaRPr lang="en-US" dirty="0"/>
                    </a:p>
                  </a:txBody>
                  <a:tcPr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</a:t>
                      </a:r>
                      <a:endParaRPr lang="en-US" dirty="0"/>
                    </a:p>
                  </a:txBody>
                  <a:tcPr>
                    <a:solidFill>
                      <a:srgbClr val="FF40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Manual Operation 7"/>
          <p:cNvSpPr/>
          <p:nvPr/>
        </p:nvSpPr>
        <p:spPr>
          <a:xfrm>
            <a:off x="1261241" y="2848303"/>
            <a:ext cx="1755228" cy="1658503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cpu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38900" y="1900163"/>
            <a:ext cx="988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350818" y="2654114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Cache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36320" y="5248486"/>
            <a:ext cx="3898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Supports Spatial locality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8749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1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50" fill="hold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5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2" dur="4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3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Unsorted word count / poor locality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04565"/>
            <a:ext cx="10515600" cy="3272398"/>
          </a:xfrm>
        </p:spPr>
        <p:txBody>
          <a:bodyPr/>
          <a:lstStyle/>
          <a:p>
            <a:r>
              <a:rPr lang="en-US" dirty="0" smtClean="0"/>
              <a:t>Consider the memory access to the dictionary D:</a:t>
            </a:r>
          </a:p>
          <a:p>
            <a:r>
              <a:rPr lang="en-US" dirty="0" smtClean="0"/>
              <a:t>Count without sort:</a:t>
            </a:r>
            <a:br>
              <a:rPr lang="en-US" dirty="0" smtClean="0"/>
            </a:br>
            <a:r>
              <a:rPr lang="en-US" dirty="0" smtClean="0"/>
              <a:t>D[the]=12332,</a:t>
            </a:r>
            <a:r>
              <a:rPr lang="mr-IN" dirty="0" smtClean="0"/>
              <a:t>…</a:t>
            </a:r>
            <a:r>
              <a:rPr lang="en-US" dirty="0" smtClean="0"/>
              <a:t>,D[but]=943,</a:t>
            </a:r>
            <a:r>
              <a:rPr lang="mr-IN" dirty="0" smtClean="0"/>
              <a:t>………</a:t>
            </a:r>
            <a:r>
              <a:rPr lang="en-US" dirty="0" smtClean="0"/>
              <a:t>,D[vernacular]=10,</a:t>
            </a:r>
            <a:r>
              <a:rPr lang="mr-IN" dirty="0" smtClean="0"/>
              <a:t>………</a:t>
            </a:r>
            <a:r>
              <a:rPr lang="en-US" dirty="0" smtClean="0"/>
              <a:t>.....,D[for]=..</a:t>
            </a:r>
          </a:p>
          <a:p>
            <a:r>
              <a:rPr lang="en-US" dirty="0"/>
              <a:t>T</a:t>
            </a:r>
            <a:r>
              <a:rPr lang="en-US" dirty="0" smtClean="0"/>
              <a:t>emporal locality for very common words like “the”</a:t>
            </a:r>
          </a:p>
          <a:p>
            <a:r>
              <a:rPr lang="en-US" dirty="0" smtClean="0"/>
              <a:t>No spatial locality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039"/>
          <a:stretch/>
        </p:blipFill>
        <p:spPr>
          <a:xfrm>
            <a:off x="139201" y="1445209"/>
            <a:ext cx="10629900" cy="76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26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sorted word count / good locality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26466"/>
            <a:ext cx="10515600" cy="330741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Entries to D are added one at a time.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D[lines]=33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D[lines]=</a:t>
            </a:r>
            <a:r>
              <a:rPr lang="en-US" dirty="0" smtClean="0"/>
              <a:t>33, D[lingered]=5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D[lines]=33, D[lingered]=</a:t>
            </a:r>
            <a:r>
              <a:rPr lang="en-US" dirty="0" smtClean="0"/>
              <a:t>5, D[lingering]=8</a:t>
            </a:r>
          </a:p>
          <a:p>
            <a:pPr marL="0" indent="0">
              <a:buNone/>
            </a:pPr>
            <a:r>
              <a:rPr lang="en-US" dirty="0" smtClean="0"/>
              <a:t>Assuming new entries are added at the end, this gives spatial locality.</a:t>
            </a:r>
          </a:p>
          <a:p>
            <a:pPr marL="0" indent="0">
              <a:buNone/>
            </a:pPr>
            <a:r>
              <a:rPr lang="en-US" dirty="0" smtClean="0"/>
              <a:t>Spatial locality makes code run faster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93932"/>
            <a:ext cx="9880600" cy="1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971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Caching reduces storage latency by bringing relevant data close to the CPU.</a:t>
            </a:r>
          </a:p>
          <a:p>
            <a:r>
              <a:rPr lang="en-US" dirty="0" smtClean="0"/>
              <a:t>This requires that code exhibits access locality:</a:t>
            </a:r>
          </a:p>
          <a:p>
            <a:pPr lvl="1"/>
            <a:r>
              <a:rPr lang="en-US" dirty="0" smtClean="0"/>
              <a:t>Temporal locality: Accessing the same location multiple times</a:t>
            </a:r>
          </a:p>
          <a:p>
            <a:pPr lvl="1"/>
            <a:r>
              <a:rPr lang="en-US" dirty="0" smtClean="0"/>
              <a:t>Spatial locality: Accessing neighboring locations.</a:t>
            </a:r>
          </a:p>
        </p:txBody>
      </p:sp>
    </p:spTree>
    <p:extLst>
      <p:ext uri="{BB962C8B-B14F-4D97-AF65-F5344CB8AC3E}">
        <p14:creationId xmlns:p14="http://schemas.microsoft.com/office/powerpoint/2010/main" val="1152243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memory Hierarchy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80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Memory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 systems have a several levels storage types:</a:t>
            </a:r>
            <a:endParaRPr lang="en-US" dirty="0"/>
          </a:p>
          <a:p>
            <a:pPr lvl="1"/>
            <a:r>
              <a:rPr lang="en-US" dirty="0" smtClean="0"/>
              <a:t>Top of hierarchy: Small </a:t>
            </a:r>
            <a:r>
              <a:rPr lang="en-US" dirty="0"/>
              <a:t>and fast </a:t>
            </a:r>
            <a:r>
              <a:rPr lang="en-US" dirty="0" smtClean="0"/>
              <a:t>storage close </a:t>
            </a:r>
            <a:r>
              <a:rPr lang="en-US" dirty="0"/>
              <a:t>to CPU</a:t>
            </a:r>
          </a:p>
          <a:p>
            <a:pPr lvl="1"/>
            <a:r>
              <a:rPr lang="en-US" dirty="0" smtClean="0"/>
              <a:t>Bottom of Hierarchy: Large </a:t>
            </a:r>
            <a:r>
              <a:rPr lang="en-US" dirty="0"/>
              <a:t>and slow </a:t>
            </a:r>
            <a:r>
              <a:rPr lang="en-US" dirty="0" smtClean="0"/>
              <a:t>storage further </a:t>
            </a:r>
            <a:r>
              <a:rPr lang="en-US" dirty="0"/>
              <a:t>from </a:t>
            </a:r>
            <a:r>
              <a:rPr lang="en-US" dirty="0" smtClean="0"/>
              <a:t>CPU</a:t>
            </a:r>
          </a:p>
          <a:p>
            <a:r>
              <a:rPr lang="en-US" dirty="0" smtClean="0"/>
              <a:t>Caching is used to transfer data between different levels of the hierarchy.</a:t>
            </a:r>
          </a:p>
          <a:p>
            <a:r>
              <a:rPr lang="en-US" dirty="0"/>
              <a:t>P</a:t>
            </a:r>
            <a:r>
              <a:rPr lang="en-US" dirty="0" smtClean="0"/>
              <a:t>rogrammer / compiler is oblivious:</a:t>
            </a:r>
          </a:p>
          <a:p>
            <a:pPr lvl="1"/>
            <a:r>
              <a:rPr lang="en-US" dirty="0" smtClean="0"/>
              <a:t>The hardware provides an </a:t>
            </a:r>
            <a:r>
              <a:rPr lang="en-US" b="1" dirty="0" smtClean="0">
                <a:solidFill>
                  <a:srgbClr val="FF0000"/>
                </a:solidFill>
              </a:rPr>
              <a:t>abstraction </a:t>
            </a:r>
            <a:r>
              <a:rPr lang="en-US" dirty="0" smtClean="0"/>
              <a:t>: memory looks like like a single large array.</a:t>
            </a:r>
          </a:p>
          <a:p>
            <a:r>
              <a:rPr lang="en-US" dirty="0" smtClean="0"/>
              <a:t>But performance depends on program’s access pattern.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5070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Task: </a:t>
            </a:r>
            <a:r>
              <a:rPr lang="en-US" dirty="0" smtClean="0"/>
              <a:t>count the number of occurrences of each  word in very long text.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Input:</a:t>
            </a:r>
            <a:r>
              <a:rPr lang="en-US" dirty="0" smtClean="0"/>
              <a:t> Call </a:t>
            </a:r>
            <a:r>
              <a:rPr lang="en-US" dirty="0"/>
              <a:t>me Ishmael. Some years ago--never mind how long </a:t>
            </a:r>
            <a:r>
              <a:rPr lang="en-US" dirty="0" smtClean="0"/>
              <a:t>precisely—having little </a:t>
            </a:r>
            <a:r>
              <a:rPr lang="en-US" dirty="0"/>
              <a:t>or no money in my purse, and nothing </a:t>
            </a:r>
            <a:r>
              <a:rPr lang="en-US" dirty="0" smtClean="0"/>
              <a:t>particular </a:t>
            </a:r>
            <a:r>
              <a:rPr lang="en-US" dirty="0"/>
              <a:t>to interest me onshore, I thought I would </a:t>
            </a:r>
            <a:r>
              <a:rPr lang="en-US" dirty="0" smtClean="0"/>
              <a:t>sail 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en-US" dirty="0" smtClean="0"/>
              <a:t>Moby dick: about 1.3MByte</a:t>
            </a:r>
            <a:endParaRPr lang="en-US" dirty="0"/>
          </a:p>
          <a:p>
            <a:r>
              <a:rPr lang="en-US" dirty="0" smtClean="0"/>
              <a:t>Desired output:</a:t>
            </a:r>
          </a:p>
          <a:p>
            <a:pPr lvl="1"/>
            <a:r>
              <a:rPr lang="en-US" dirty="0" smtClean="0"/>
              <a:t>Call: 354</a:t>
            </a:r>
          </a:p>
          <a:p>
            <a:pPr lvl="1"/>
            <a:r>
              <a:rPr lang="en-US" dirty="0" smtClean="0"/>
              <a:t>Me: 53423</a:t>
            </a:r>
          </a:p>
          <a:p>
            <a:pPr lvl="1"/>
            <a:r>
              <a:rPr lang="en-US" dirty="0" smtClean="0"/>
              <a:t>Ismael: 1322</a:t>
            </a:r>
          </a:p>
          <a:p>
            <a:pPr lvl="1"/>
            <a:r>
              <a:rPr lang="mr-IN" dirty="0" smtClean="0"/>
              <a:t>…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566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Memory Hierarchy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261" y="1465451"/>
            <a:ext cx="7773692" cy="464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73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Computer clusters </a:t>
            </a:r>
            <a:br>
              <a:rPr lang="en-US" dirty="0" smtClean="0"/>
            </a:br>
            <a:r>
              <a:rPr lang="en-US" dirty="0" smtClean="0"/>
              <a:t>extend the memory hierarchy </a:t>
            </a:r>
            <a:endParaRPr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data processing cluster is simply many computers linked through an </a:t>
            </a:r>
            <a:r>
              <a:rPr lang="en-US" dirty="0" err="1" smtClean="0"/>
              <a:t>ethernet</a:t>
            </a:r>
            <a:r>
              <a:rPr lang="en-US" dirty="0" smtClean="0"/>
              <a:t> connection.</a:t>
            </a:r>
          </a:p>
          <a:p>
            <a:r>
              <a:rPr lang="en-US" dirty="0" smtClean="0"/>
              <a:t>Storage is shared </a:t>
            </a:r>
          </a:p>
          <a:p>
            <a:r>
              <a:rPr lang="en-US" dirty="0" smtClean="0"/>
              <a:t>Locality: Data to reside on the computer that will use it.</a:t>
            </a:r>
          </a:p>
          <a:p>
            <a:r>
              <a:rPr lang="en-US" dirty="0" smtClean="0"/>
              <a:t>“Caching” is replaced by “Shuffling”</a:t>
            </a:r>
          </a:p>
          <a:p>
            <a:r>
              <a:rPr lang="en-US" dirty="0" smtClean="0"/>
              <a:t>Abstraction is spark RDD.</a:t>
            </a:r>
          </a:p>
          <a:p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7082118" y="1825625"/>
            <a:ext cx="5109882" cy="4798529"/>
            <a:chOff x="5380316" y="1869982"/>
            <a:chExt cx="6233459" cy="5510383"/>
          </a:xfrm>
        </p:grpSpPr>
        <p:grpSp>
          <p:nvGrpSpPr>
            <p:cNvPr id="19" name="Group 18"/>
            <p:cNvGrpSpPr/>
            <p:nvPr/>
          </p:nvGrpSpPr>
          <p:grpSpPr>
            <a:xfrm>
              <a:off x="5380316" y="1869982"/>
              <a:ext cx="6233459" cy="4527359"/>
              <a:chOff x="2690905" y="1690688"/>
              <a:chExt cx="6233459" cy="4527359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90905" y="1690688"/>
                <a:ext cx="4252259" cy="2546159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43305" y="1843088"/>
                <a:ext cx="4252259" cy="2546159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95705" y="1995488"/>
                <a:ext cx="4252259" cy="2546159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48105" y="2147888"/>
                <a:ext cx="4252259" cy="2546159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00505" y="2300288"/>
                <a:ext cx="4252259" cy="2546159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52905" y="2452688"/>
                <a:ext cx="4252259" cy="2546159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05305" y="2605088"/>
                <a:ext cx="4252259" cy="2546159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57705" y="2757488"/>
                <a:ext cx="4252259" cy="2546159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10105" y="2909888"/>
                <a:ext cx="4252259" cy="2546159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62505" y="3062288"/>
                <a:ext cx="4252259" cy="2546159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14905" y="3214688"/>
                <a:ext cx="4252259" cy="2546159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7305" y="3367088"/>
                <a:ext cx="4252259" cy="2546159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19705" y="3519488"/>
                <a:ext cx="4252259" cy="2546159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72105" y="3671888"/>
                <a:ext cx="4252259" cy="2546159"/>
              </a:xfrm>
              <a:prstGeom prst="rect">
                <a:avLst/>
              </a:prstGeom>
            </p:spPr>
          </p:pic>
        </p:grpSp>
        <p:sp>
          <p:nvSpPr>
            <p:cNvPr id="20" name="Left-Right Arrow 19"/>
            <p:cNvSpPr/>
            <p:nvPr/>
          </p:nvSpPr>
          <p:spPr>
            <a:xfrm rot="2823650">
              <a:off x="3756211" y="4632637"/>
              <a:ext cx="4679577" cy="815879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Ethernet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0047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10370" y="2021596"/>
          <a:ext cx="11171259" cy="37391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35504"/>
                <a:gridCol w="1735504"/>
                <a:gridCol w="960426"/>
                <a:gridCol w="1347965"/>
                <a:gridCol w="1347965"/>
                <a:gridCol w="1347965"/>
                <a:gridCol w="1347965"/>
                <a:gridCol w="1347965"/>
              </a:tblGrid>
              <a:tr h="1363761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CPU (Registers)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L1</a:t>
                      </a:r>
                    </a:p>
                    <a:p>
                      <a:r>
                        <a:rPr lang="en-US" sz="2400" dirty="0" smtClean="0"/>
                        <a:t>Cache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L2</a:t>
                      </a:r>
                    </a:p>
                    <a:p>
                      <a:r>
                        <a:rPr lang="en-US" sz="2400" dirty="0" smtClean="0"/>
                        <a:t>Cache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L3</a:t>
                      </a:r>
                    </a:p>
                    <a:p>
                      <a:r>
                        <a:rPr lang="en-US" sz="2400" dirty="0" smtClean="0"/>
                        <a:t>Cache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Main</a:t>
                      </a:r>
                    </a:p>
                    <a:p>
                      <a:r>
                        <a:rPr lang="en-US" sz="2400" dirty="0" smtClean="0"/>
                        <a:t>Memory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Disk</a:t>
                      </a:r>
                    </a:p>
                    <a:p>
                      <a:r>
                        <a:rPr lang="en-US" sz="2400" dirty="0" smtClean="0"/>
                        <a:t>Storage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Local</a:t>
                      </a:r>
                      <a:r>
                        <a:rPr lang="en-US" sz="2400" baseline="0" dirty="0" smtClean="0"/>
                        <a:t> Area Network</a:t>
                      </a:r>
                      <a:endParaRPr lang="en-US" sz="24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94414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Size (bytes)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1KB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64KB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256KB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4MB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4-16GB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4-16TB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16TB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mr-IN" sz="2400" baseline="0" dirty="0" smtClean="0"/>
                        <a:t>–</a:t>
                      </a:r>
                      <a:r>
                        <a:rPr lang="en-US" sz="2400" baseline="0" dirty="0" smtClean="0"/>
                        <a:t> 10PB</a:t>
                      </a:r>
                      <a:endParaRPr lang="en-US" sz="24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71561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Latency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300ps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1ns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5ns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20ns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100ns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2-10ms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2-10ms</a:t>
                      </a:r>
                      <a:endParaRPr lang="en-US" sz="24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71561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Block</a:t>
                      </a:r>
                      <a:r>
                        <a:rPr lang="en-US" sz="2400" baseline="0" dirty="0" smtClean="0"/>
                        <a:t> size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64B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64B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64B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64B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32KB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64KB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1.5-64KB</a:t>
                      </a:r>
                      <a:endParaRPr lang="en-US" sz="24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</a:t>
            </a:r>
            <a:r>
              <a:rPr lang="en-US" sz="4000" dirty="0" smtClean="0"/>
              <a:t>izes and latencies in a typical memory hierarchy.</a:t>
            </a:r>
            <a:endParaRPr lang="en-US" sz="4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2286001" y="4711483"/>
            <a:ext cx="6891453" cy="292690"/>
            <a:chOff x="2286001" y="4711483"/>
            <a:chExt cx="6891453" cy="292690"/>
          </a:xfrm>
        </p:grpSpPr>
        <p:sp>
          <p:nvSpPr>
            <p:cNvPr id="10" name="Freeform 9"/>
            <p:cNvSpPr/>
            <p:nvPr/>
          </p:nvSpPr>
          <p:spPr>
            <a:xfrm>
              <a:off x="2286001" y="4711484"/>
              <a:ext cx="6005592" cy="292689"/>
            </a:xfrm>
            <a:custGeom>
              <a:avLst/>
              <a:gdLst>
                <a:gd name="connsiteX0" fmla="*/ 0 w 2634712"/>
                <a:gd name="connsiteY0" fmla="*/ 0 h 356475"/>
                <a:gd name="connsiteX1" fmla="*/ 1441343 w 2634712"/>
                <a:gd name="connsiteY1" fmla="*/ 356461 h 356475"/>
                <a:gd name="connsiteX2" fmla="*/ 2634712 w 2634712"/>
                <a:gd name="connsiteY2" fmla="*/ 15498 h 356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34712" h="356475">
                  <a:moveTo>
                    <a:pt x="0" y="0"/>
                  </a:moveTo>
                  <a:cubicBezTo>
                    <a:pt x="501112" y="176939"/>
                    <a:pt x="1002224" y="353878"/>
                    <a:pt x="1441343" y="356461"/>
                  </a:cubicBezTo>
                  <a:cubicBezTo>
                    <a:pt x="1880462" y="359044"/>
                    <a:pt x="2634712" y="15498"/>
                    <a:pt x="2634712" y="15498"/>
                  </a:cubicBezTo>
                </a:path>
              </a:pathLst>
            </a:custGeom>
            <a:noFill/>
            <a:ln w="41275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8291591" y="4711483"/>
              <a:ext cx="885863" cy="292689"/>
            </a:xfrm>
            <a:custGeom>
              <a:avLst/>
              <a:gdLst>
                <a:gd name="connsiteX0" fmla="*/ 0 w 2634712"/>
                <a:gd name="connsiteY0" fmla="*/ 0 h 356475"/>
                <a:gd name="connsiteX1" fmla="*/ 1441343 w 2634712"/>
                <a:gd name="connsiteY1" fmla="*/ 356461 h 356475"/>
                <a:gd name="connsiteX2" fmla="*/ 2634712 w 2634712"/>
                <a:gd name="connsiteY2" fmla="*/ 15498 h 356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34712" h="356475">
                  <a:moveTo>
                    <a:pt x="0" y="0"/>
                  </a:moveTo>
                  <a:cubicBezTo>
                    <a:pt x="501112" y="176939"/>
                    <a:pt x="1002224" y="353878"/>
                    <a:pt x="1441343" y="356461"/>
                  </a:cubicBezTo>
                  <a:cubicBezTo>
                    <a:pt x="1880462" y="359044"/>
                    <a:pt x="2634712" y="15498"/>
                    <a:pt x="2634712" y="15498"/>
                  </a:cubicBezTo>
                </a:path>
              </a:pathLst>
            </a:custGeom>
            <a:noFill/>
            <a:ln w="41275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805193" y="3891156"/>
            <a:ext cx="8011491" cy="356475"/>
            <a:chOff x="2805193" y="3891156"/>
            <a:chExt cx="8011491" cy="356475"/>
          </a:xfrm>
        </p:grpSpPr>
        <p:sp>
          <p:nvSpPr>
            <p:cNvPr id="7" name="Freeform 6"/>
            <p:cNvSpPr/>
            <p:nvPr/>
          </p:nvSpPr>
          <p:spPr>
            <a:xfrm>
              <a:off x="2805193" y="3891156"/>
              <a:ext cx="3766086" cy="356475"/>
            </a:xfrm>
            <a:custGeom>
              <a:avLst/>
              <a:gdLst>
                <a:gd name="connsiteX0" fmla="*/ 0 w 2634712"/>
                <a:gd name="connsiteY0" fmla="*/ 0 h 356475"/>
                <a:gd name="connsiteX1" fmla="*/ 1441343 w 2634712"/>
                <a:gd name="connsiteY1" fmla="*/ 356461 h 356475"/>
                <a:gd name="connsiteX2" fmla="*/ 2634712 w 2634712"/>
                <a:gd name="connsiteY2" fmla="*/ 15498 h 356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34712" h="356475">
                  <a:moveTo>
                    <a:pt x="0" y="0"/>
                  </a:moveTo>
                  <a:cubicBezTo>
                    <a:pt x="501112" y="176939"/>
                    <a:pt x="1002224" y="353878"/>
                    <a:pt x="1441343" y="356461"/>
                  </a:cubicBezTo>
                  <a:cubicBezTo>
                    <a:pt x="1880462" y="359044"/>
                    <a:pt x="2634712" y="15498"/>
                    <a:pt x="2634712" y="15498"/>
                  </a:cubicBezTo>
                </a:path>
              </a:pathLst>
            </a:custGeom>
            <a:noFill/>
            <a:ln w="41275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6571280" y="3891156"/>
              <a:ext cx="1720312" cy="356475"/>
            </a:xfrm>
            <a:custGeom>
              <a:avLst/>
              <a:gdLst>
                <a:gd name="connsiteX0" fmla="*/ 0 w 2634712"/>
                <a:gd name="connsiteY0" fmla="*/ 0 h 356475"/>
                <a:gd name="connsiteX1" fmla="*/ 1441343 w 2634712"/>
                <a:gd name="connsiteY1" fmla="*/ 356461 h 356475"/>
                <a:gd name="connsiteX2" fmla="*/ 2634712 w 2634712"/>
                <a:gd name="connsiteY2" fmla="*/ 15498 h 356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34712" h="356475">
                  <a:moveTo>
                    <a:pt x="0" y="0"/>
                  </a:moveTo>
                  <a:cubicBezTo>
                    <a:pt x="501112" y="176939"/>
                    <a:pt x="1002224" y="353878"/>
                    <a:pt x="1441343" y="356461"/>
                  </a:cubicBezTo>
                  <a:cubicBezTo>
                    <a:pt x="1880462" y="359044"/>
                    <a:pt x="2634712" y="15498"/>
                    <a:pt x="2634712" y="15498"/>
                  </a:cubicBezTo>
                </a:path>
              </a:pathLst>
            </a:custGeom>
            <a:noFill/>
            <a:ln w="41275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8291592" y="3891156"/>
              <a:ext cx="1565329" cy="356475"/>
            </a:xfrm>
            <a:custGeom>
              <a:avLst/>
              <a:gdLst>
                <a:gd name="connsiteX0" fmla="*/ 0 w 2634712"/>
                <a:gd name="connsiteY0" fmla="*/ 0 h 356475"/>
                <a:gd name="connsiteX1" fmla="*/ 1441343 w 2634712"/>
                <a:gd name="connsiteY1" fmla="*/ 356461 h 356475"/>
                <a:gd name="connsiteX2" fmla="*/ 2634712 w 2634712"/>
                <a:gd name="connsiteY2" fmla="*/ 15498 h 356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34712" h="356475">
                  <a:moveTo>
                    <a:pt x="0" y="0"/>
                  </a:moveTo>
                  <a:cubicBezTo>
                    <a:pt x="501112" y="176939"/>
                    <a:pt x="1002224" y="353878"/>
                    <a:pt x="1441343" y="356461"/>
                  </a:cubicBezTo>
                  <a:cubicBezTo>
                    <a:pt x="1880462" y="359044"/>
                    <a:pt x="2634712" y="15498"/>
                    <a:pt x="2634712" y="15498"/>
                  </a:cubicBezTo>
                </a:path>
              </a:pathLst>
            </a:custGeom>
            <a:noFill/>
            <a:ln w="41275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9856922" y="3891156"/>
              <a:ext cx="959762" cy="356475"/>
            </a:xfrm>
            <a:custGeom>
              <a:avLst/>
              <a:gdLst>
                <a:gd name="connsiteX0" fmla="*/ 0 w 2634712"/>
                <a:gd name="connsiteY0" fmla="*/ 0 h 356475"/>
                <a:gd name="connsiteX1" fmla="*/ 1441343 w 2634712"/>
                <a:gd name="connsiteY1" fmla="*/ 356461 h 356475"/>
                <a:gd name="connsiteX2" fmla="*/ 2634712 w 2634712"/>
                <a:gd name="connsiteY2" fmla="*/ 15498 h 356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34712" h="356475">
                  <a:moveTo>
                    <a:pt x="0" y="0"/>
                  </a:moveTo>
                  <a:cubicBezTo>
                    <a:pt x="501112" y="176939"/>
                    <a:pt x="1002224" y="353878"/>
                    <a:pt x="1441343" y="356461"/>
                  </a:cubicBezTo>
                  <a:cubicBezTo>
                    <a:pt x="1880462" y="359044"/>
                    <a:pt x="2634712" y="15498"/>
                    <a:pt x="2634712" y="15498"/>
                  </a:cubicBezTo>
                </a:path>
              </a:pathLst>
            </a:custGeom>
            <a:noFill/>
            <a:ln w="41275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1157530" y="3429491"/>
            <a:ext cx="92495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12 </a:t>
            </a:r>
            <a:r>
              <a:rPr lang="en-US" sz="1100" b="1" dirty="0" smtClean="0">
                <a:solidFill>
                  <a:srgbClr val="FF0000"/>
                </a:solidFill>
              </a:rPr>
              <a:t>orders of magnitude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157530" y="4352821"/>
            <a:ext cx="92495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6  </a:t>
            </a:r>
            <a:r>
              <a:rPr lang="en-US" sz="1100" b="1" dirty="0" smtClean="0">
                <a:solidFill>
                  <a:srgbClr val="FF0000"/>
                </a:solidFill>
              </a:rPr>
              <a:t>orders of magnitude</a:t>
            </a:r>
            <a:endParaRPr lang="en-US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987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 Hierarchy: combining storage banks with different latencies.</a:t>
            </a:r>
          </a:p>
          <a:p>
            <a:r>
              <a:rPr lang="en-US" dirty="0" smtClean="0"/>
              <a:t>Clusters: multiple computers, connected by </a:t>
            </a:r>
            <a:r>
              <a:rPr lang="en-US" dirty="0" err="1" smtClean="0"/>
              <a:t>ethernet</a:t>
            </a:r>
            <a:r>
              <a:rPr lang="en-US" dirty="0" smtClean="0"/>
              <a:t>, that share their storage.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103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short history of </a:t>
            </a:r>
            <a:r>
              <a:rPr lang="en-US" dirty="0" smtClean="0">
                <a:solidFill>
                  <a:srgbClr val="FF0000"/>
                </a:solidFill>
              </a:rPr>
              <a:t>affordable</a:t>
            </a:r>
            <a:r>
              <a:rPr lang="en-US" dirty="0" smtClean="0"/>
              <a:t> massive computing.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98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0757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9305"/>
          </a:xfrm>
        </p:spPr>
        <p:txBody>
          <a:bodyPr/>
          <a:lstStyle/>
          <a:p>
            <a:r>
              <a:rPr lang="en-US" dirty="0" smtClean="0"/>
              <a:t>Super computers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Cray, Deep Blue, Blue Gene 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en-US" dirty="0" smtClean="0"/>
              <a:t>Specialized hardware</a:t>
            </a:r>
          </a:p>
          <a:p>
            <a:r>
              <a:rPr lang="en-US" dirty="0" smtClean="0"/>
              <a:t>Very expensive </a:t>
            </a:r>
          </a:p>
          <a:p>
            <a:r>
              <a:rPr lang="en-US" dirty="0" smtClean="0"/>
              <a:t>created to solve </a:t>
            </a:r>
            <a:r>
              <a:rPr lang="en-US" b="1" dirty="0" smtClean="0">
                <a:solidFill>
                  <a:schemeClr val="accent1"/>
                </a:solidFill>
              </a:rPr>
              <a:t>specialized important problems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42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Centers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577242"/>
            <a:ext cx="9465277" cy="5322615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303" y="0"/>
            <a:ext cx="8163697" cy="5446352"/>
          </a:xfrm>
        </p:spPr>
      </p:pic>
    </p:spTree>
    <p:extLst>
      <p:ext uri="{BB962C8B-B14F-4D97-AF65-F5344CB8AC3E}">
        <p14:creationId xmlns:p14="http://schemas.microsoft.com/office/powerpoint/2010/main" val="17932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190" y="4115809"/>
            <a:ext cx="3599936" cy="240167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Centers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725311" y="154340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The physical aspect of ”the </a:t>
            </a:r>
            <a:r>
              <a:rPr lang="en-US" dirty="0" smtClean="0"/>
              <a:t>cloud”</a:t>
            </a:r>
          </a:p>
          <a:p>
            <a:r>
              <a:rPr lang="en-US" dirty="0" smtClean="0"/>
              <a:t>Collection of commodity computers</a:t>
            </a:r>
          </a:p>
          <a:p>
            <a:r>
              <a:rPr lang="en-US" dirty="0" smtClean="0"/>
              <a:t>VAST number of computers  (100,000’s)</a:t>
            </a:r>
          </a:p>
          <a:p>
            <a:r>
              <a:rPr lang="en-US" dirty="0" smtClean="0"/>
              <a:t>Created to provide computation for large and small organizations.</a:t>
            </a:r>
          </a:p>
          <a:p>
            <a:r>
              <a:rPr lang="en-US" dirty="0" smtClean="0"/>
              <a:t>Computation as a commodity.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38" y="4115809"/>
            <a:ext cx="4271319" cy="240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601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History: Google 2003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Larry Page and Sergey </a:t>
            </a:r>
            <a:r>
              <a:rPr lang="en-US" dirty="0" err="1" smtClean="0"/>
              <a:t>Brin</a:t>
            </a:r>
            <a:r>
              <a:rPr lang="en-US" dirty="0" smtClean="0"/>
              <a:t> develop a method for storing very large files on multiple </a:t>
            </a:r>
            <a:r>
              <a:rPr lang="en-US" dirty="0" smtClean="0">
                <a:solidFill>
                  <a:srgbClr val="FF0000"/>
                </a:solidFill>
              </a:rPr>
              <a:t>commodity</a:t>
            </a:r>
            <a:r>
              <a:rPr lang="en-US" dirty="0" smtClean="0"/>
              <a:t> computers.</a:t>
            </a:r>
          </a:p>
          <a:p>
            <a:r>
              <a:rPr lang="en-US" dirty="0" smtClean="0"/>
              <a:t>Each file is broken into fixed-size </a:t>
            </a:r>
            <a:r>
              <a:rPr lang="en-US" b="1" dirty="0" smtClean="0"/>
              <a:t>chunks.</a:t>
            </a:r>
          </a:p>
          <a:p>
            <a:r>
              <a:rPr lang="en-US" dirty="0" smtClean="0"/>
              <a:t>Each chunk is stored on multiple </a:t>
            </a:r>
            <a:r>
              <a:rPr lang="en-US" b="1" dirty="0" smtClean="0"/>
              <a:t>chunk servers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locations of the chunks is managed by the </a:t>
            </a:r>
            <a:r>
              <a:rPr lang="en-US" b="1" dirty="0" smtClean="0"/>
              <a:t>master</a:t>
            </a:r>
          </a:p>
        </p:txBody>
      </p:sp>
    </p:spTree>
    <p:extLst>
      <p:ext uri="{BB962C8B-B14F-4D97-AF65-F5344CB8AC3E}">
        <p14:creationId xmlns:p14="http://schemas.microsoft.com/office/powerpoint/2010/main" val="1614664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HDFS: Chunking files</a:t>
            </a:r>
            <a:endParaRPr lang="en-US" dirty="0"/>
          </a:p>
        </p:txBody>
      </p:sp>
      <p:sp>
        <p:nvSpPr>
          <p:cNvPr id="29" name="Folded Corner 28"/>
          <p:cNvSpPr/>
          <p:nvPr/>
        </p:nvSpPr>
        <p:spPr>
          <a:xfrm>
            <a:off x="1013238" y="2080442"/>
            <a:ext cx="1956485" cy="1005999"/>
          </a:xfrm>
          <a:prstGeom prst="foldedCorne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File 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3" name="Folded Corner 32"/>
          <p:cNvSpPr/>
          <p:nvPr/>
        </p:nvSpPr>
        <p:spPr>
          <a:xfrm>
            <a:off x="1013239" y="4097408"/>
            <a:ext cx="1956485" cy="1005999"/>
          </a:xfrm>
          <a:prstGeom prst="foldedCorner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File 2</a:t>
            </a:r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2969723" y="2080442"/>
            <a:ext cx="3126277" cy="3044712"/>
            <a:chOff x="2969723" y="2080442"/>
            <a:chExt cx="3126277" cy="3044712"/>
          </a:xfrm>
        </p:grpSpPr>
        <p:grpSp>
          <p:nvGrpSpPr>
            <p:cNvPr id="45" name="Group 44"/>
            <p:cNvGrpSpPr/>
            <p:nvPr/>
          </p:nvGrpSpPr>
          <p:grpSpPr>
            <a:xfrm>
              <a:off x="2969723" y="2080442"/>
              <a:ext cx="3126277" cy="3044712"/>
              <a:chOff x="2969723" y="2080442"/>
              <a:chExt cx="3126277" cy="3044712"/>
            </a:xfrm>
          </p:grpSpPr>
          <p:sp>
            <p:nvSpPr>
              <p:cNvPr id="12" name="Folded Corner 11"/>
              <p:cNvSpPr/>
              <p:nvPr/>
            </p:nvSpPr>
            <p:spPr>
              <a:xfrm>
                <a:off x="4139515" y="2080442"/>
                <a:ext cx="1956485" cy="504253"/>
              </a:xfrm>
              <a:prstGeom prst="foldedCorner">
                <a:avLst/>
              </a:prstGeom>
              <a:solidFill>
                <a:srgbClr val="F7C5B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File 1, Chunk 1</a:t>
                </a:r>
              </a:p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Folded Corner 12"/>
              <p:cNvSpPr/>
              <p:nvPr/>
            </p:nvSpPr>
            <p:spPr>
              <a:xfrm>
                <a:off x="4139515" y="2582188"/>
                <a:ext cx="1956485" cy="504253"/>
              </a:xfrm>
              <a:prstGeom prst="foldedCorner">
                <a:avLst/>
              </a:prstGeom>
              <a:solidFill>
                <a:srgbClr val="C6F3D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File 1, Chunk 2</a:t>
                </a:r>
              </a:p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Folded Corner 13"/>
              <p:cNvSpPr/>
              <p:nvPr/>
            </p:nvSpPr>
            <p:spPr>
              <a:xfrm>
                <a:off x="4133219" y="4113750"/>
                <a:ext cx="1956485" cy="504253"/>
              </a:xfrm>
              <a:prstGeom prst="foldedCorner">
                <a:avLst/>
              </a:prstGeom>
              <a:solidFill>
                <a:srgbClr val="E5D7F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File 2,</a:t>
                </a:r>
                <a:r>
                  <a:rPr 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sz="1400" dirty="0" smtClean="0">
                    <a:solidFill>
                      <a:schemeClr val="tx1"/>
                    </a:solidFill>
                  </a:rPr>
                  <a:t>Chunk 1</a:t>
                </a:r>
              </a:p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Folded Corner 14"/>
              <p:cNvSpPr/>
              <p:nvPr/>
            </p:nvSpPr>
            <p:spPr>
              <a:xfrm>
                <a:off x="4133219" y="4620901"/>
                <a:ext cx="1956485" cy="504253"/>
              </a:xfrm>
              <a:prstGeom prst="foldedCorner">
                <a:avLst/>
              </a:prstGeom>
              <a:solidFill>
                <a:srgbClr val="FFE6C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File 2, Chunk 2</a:t>
                </a:r>
              </a:p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" name="Straight Arrow Connector 6"/>
              <p:cNvCxnSpPr>
                <a:stCxn id="29" idx="3"/>
              </p:cNvCxnSpPr>
              <p:nvPr/>
            </p:nvCxnSpPr>
            <p:spPr>
              <a:xfrm>
                <a:off x="2969723" y="2583442"/>
                <a:ext cx="1163496" cy="415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>
                <a:off x="2969723" y="4610522"/>
                <a:ext cx="1163496" cy="415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/>
            <p:cNvSpPr txBox="1"/>
            <p:nvPr/>
          </p:nvSpPr>
          <p:spPr>
            <a:xfrm>
              <a:off x="3241399" y="2203692"/>
              <a:ext cx="620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Split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236442" y="4181210"/>
              <a:ext cx="620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Split</a:t>
              </a:r>
              <a:endParaRPr lang="en-US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089704" y="1891895"/>
            <a:ext cx="5412750" cy="3233259"/>
            <a:chOff x="6089704" y="1891895"/>
            <a:chExt cx="5412750" cy="3233259"/>
          </a:xfrm>
        </p:grpSpPr>
        <p:grpSp>
          <p:nvGrpSpPr>
            <p:cNvPr id="48" name="Group 47"/>
            <p:cNvGrpSpPr/>
            <p:nvPr/>
          </p:nvGrpSpPr>
          <p:grpSpPr>
            <a:xfrm>
              <a:off x="6089704" y="1891895"/>
              <a:ext cx="4616883" cy="3233259"/>
              <a:chOff x="6089704" y="1891895"/>
              <a:chExt cx="4616883" cy="3233259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6089704" y="1891895"/>
                <a:ext cx="4616883" cy="3233259"/>
                <a:chOff x="6089704" y="1891895"/>
                <a:chExt cx="4616883" cy="3233259"/>
              </a:xfrm>
            </p:grpSpPr>
            <p:sp>
              <p:nvSpPr>
                <p:cNvPr id="20" name="Folded Corner 19"/>
                <p:cNvSpPr/>
                <p:nvPr/>
              </p:nvSpPr>
              <p:spPr>
                <a:xfrm>
                  <a:off x="7180584" y="2080442"/>
                  <a:ext cx="1956485" cy="504253"/>
                </a:xfrm>
                <a:prstGeom prst="foldedCorner">
                  <a:avLst/>
                </a:prstGeom>
                <a:solidFill>
                  <a:srgbClr val="F7C5BE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File 1, Chunk 1</a:t>
                  </a:r>
                </a:p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Copy 1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Folded Corner 20"/>
                <p:cNvSpPr/>
                <p:nvPr/>
              </p:nvSpPr>
              <p:spPr>
                <a:xfrm>
                  <a:off x="7180584" y="2582188"/>
                  <a:ext cx="1956485" cy="504253"/>
                </a:xfrm>
                <a:prstGeom prst="foldedCorner">
                  <a:avLst/>
                </a:prstGeom>
                <a:solidFill>
                  <a:srgbClr val="C6F3D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File 1, Chunk 2</a:t>
                  </a:r>
                </a:p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Copy 1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Folded Corner 21"/>
                <p:cNvSpPr/>
                <p:nvPr/>
              </p:nvSpPr>
              <p:spPr>
                <a:xfrm>
                  <a:off x="7174288" y="4113750"/>
                  <a:ext cx="1956485" cy="504253"/>
                </a:xfrm>
                <a:prstGeom prst="foldedCorner">
                  <a:avLst/>
                </a:prstGeom>
                <a:solidFill>
                  <a:srgbClr val="E5D7F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File 2,</a:t>
                  </a:r>
                  <a:r>
                    <a:rPr lang="en-US" sz="14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sz="1400" dirty="0" smtClean="0">
                      <a:solidFill>
                        <a:schemeClr val="tx1"/>
                      </a:solidFill>
                    </a:rPr>
                    <a:t>Chunk 1</a:t>
                  </a:r>
                </a:p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Copy 1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Folded Corner 22"/>
                <p:cNvSpPr/>
                <p:nvPr/>
              </p:nvSpPr>
              <p:spPr>
                <a:xfrm>
                  <a:off x="7174288" y="4620901"/>
                  <a:ext cx="1956485" cy="504253"/>
                </a:xfrm>
                <a:prstGeom prst="foldedCorner">
                  <a:avLst/>
                </a:prstGeom>
                <a:solidFill>
                  <a:srgbClr val="FFE6C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File 2, Chunk 2</a:t>
                  </a:r>
                </a:p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Copy 1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5" name="Straight Arrow Connector 34"/>
                <p:cNvCxnSpPr/>
                <p:nvPr/>
              </p:nvCxnSpPr>
              <p:spPr>
                <a:xfrm>
                  <a:off x="6102296" y="2585517"/>
                  <a:ext cx="1071992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/>
                <p:cNvCxnSpPr/>
                <p:nvPr/>
              </p:nvCxnSpPr>
              <p:spPr>
                <a:xfrm>
                  <a:off x="6089704" y="4610522"/>
                  <a:ext cx="1071992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Folded Corner 24"/>
                <p:cNvSpPr/>
                <p:nvPr/>
              </p:nvSpPr>
              <p:spPr>
                <a:xfrm>
                  <a:off x="8750102" y="1891895"/>
                  <a:ext cx="1956485" cy="504253"/>
                </a:xfrm>
                <a:prstGeom prst="foldedCorner">
                  <a:avLst/>
                </a:prstGeom>
                <a:solidFill>
                  <a:srgbClr val="F7C5BE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File 1, Chunk 1</a:t>
                  </a:r>
                </a:p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Copy 2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Folded Corner 25"/>
                <p:cNvSpPr/>
                <p:nvPr/>
              </p:nvSpPr>
              <p:spPr>
                <a:xfrm>
                  <a:off x="8750102" y="2393641"/>
                  <a:ext cx="1956485" cy="504253"/>
                </a:xfrm>
                <a:prstGeom prst="foldedCorner">
                  <a:avLst/>
                </a:prstGeom>
                <a:solidFill>
                  <a:srgbClr val="C6F3D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File 1, Chunk 2</a:t>
                  </a:r>
                </a:p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Copy 2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Folded Corner 26"/>
                <p:cNvSpPr/>
                <p:nvPr/>
              </p:nvSpPr>
              <p:spPr>
                <a:xfrm>
                  <a:off x="8743806" y="3925203"/>
                  <a:ext cx="1956485" cy="504253"/>
                </a:xfrm>
                <a:prstGeom prst="foldedCorner">
                  <a:avLst/>
                </a:prstGeom>
                <a:solidFill>
                  <a:srgbClr val="E5D7F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File 2,</a:t>
                  </a:r>
                  <a:r>
                    <a:rPr lang="en-US" sz="14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sz="1400" dirty="0" smtClean="0">
                      <a:solidFill>
                        <a:schemeClr val="tx1"/>
                      </a:solidFill>
                    </a:rPr>
                    <a:t>Chunk 1</a:t>
                  </a:r>
                </a:p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Copy 2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Folded Corner 27"/>
                <p:cNvSpPr/>
                <p:nvPr/>
              </p:nvSpPr>
              <p:spPr>
                <a:xfrm>
                  <a:off x="8743806" y="4432354"/>
                  <a:ext cx="1956485" cy="504253"/>
                </a:xfrm>
                <a:prstGeom prst="foldedCorner">
                  <a:avLst/>
                </a:prstGeom>
                <a:solidFill>
                  <a:srgbClr val="FFE6C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File 2, Chunk 2</a:t>
                  </a:r>
                </a:p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Copy 2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7" name="Straight Arrow Connector 36"/>
                <p:cNvCxnSpPr/>
                <p:nvPr/>
              </p:nvCxnSpPr>
              <p:spPr>
                <a:xfrm flipV="1">
                  <a:off x="6102296" y="2388358"/>
                  <a:ext cx="2641510" cy="19383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/>
                <p:cNvCxnSpPr/>
                <p:nvPr/>
              </p:nvCxnSpPr>
              <p:spPr>
                <a:xfrm flipV="1">
                  <a:off x="6102296" y="4414273"/>
                  <a:ext cx="2641510" cy="19383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TextBox 41"/>
              <p:cNvSpPr txBox="1"/>
              <p:nvPr/>
            </p:nvSpPr>
            <p:spPr>
              <a:xfrm>
                <a:off x="6312001" y="2085472"/>
                <a:ext cx="6525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Copy</a:t>
                </a:r>
                <a:endParaRPr lang="en-US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6312001" y="4113750"/>
                <a:ext cx="6525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Copy</a:t>
                </a:r>
                <a:endParaRPr lang="en-US" dirty="0"/>
              </a:p>
            </p:txBody>
          </p:sp>
        </p:grpSp>
        <p:sp>
          <p:nvSpPr>
            <p:cNvPr id="50" name="Folded Corner 49"/>
            <p:cNvSpPr/>
            <p:nvPr/>
          </p:nvSpPr>
          <p:spPr>
            <a:xfrm>
              <a:off x="9545969" y="3019896"/>
              <a:ext cx="1956485" cy="504253"/>
            </a:xfrm>
            <a:prstGeom prst="foldedCorner">
              <a:avLst/>
            </a:prstGeom>
            <a:solidFill>
              <a:srgbClr val="C6F3D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File 1, Chunk 2</a:t>
              </a:r>
            </a:p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Copy 3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51" name="Straight Arrow Connector 50"/>
            <p:cNvCxnSpPr>
              <a:endCxn id="50" idx="1"/>
            </p:cNvCxnSpPr>
            <p:nvPr/>
          </p:nvCxnSpPr>
          <p:spPr>
            <a:xfrm>
              <a:off x="6089704" y="2610316"/>
              <a:ext cx="3456265" cy="66170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29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" y="1981359"/>
            <a:ext cx="8955622" cy="43498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518" y="1443567"/>
            <a:ext cx="10515600" cy="494242"/>
          </a:xfrm>
        </p:spPr>
        <p:txBody>
          <a:bodyPr/>
          <a:lstStyle/>
          <a:p>
            <a:r>
              <a:rPr lang="en-US" dirty="0" smtClean="0"/>
              <a:t>Iterate over words. Update counter for current word.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346960" y="3444240"/>
            <a:ext cx="2346960" cy="28448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949066" y="3754896"/>
            <a:ext cx="1744854" cy="26246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385030" y="4017365"/>
            <a:ext cx="1476781" cy="25096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387777" y="4556976"/>
            <a:ext cx="1474034" cy="32236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723869" y="5816220"/>
            <a:ext cx="3137942" cy="431122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05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HDFS: Distributing Chunks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394"/>
          <a:stretch/>
        </p:blipFill>
        <p:spPr>
          <a:xfrm>
            <a:off x="4658884" y="1381158"/>
            <a:ext cx="4620583" cy="4246452"/>
          </a:xfrm>
          <a:prstGeom prst="rect">
            <a:avLst/>
          </a:prstGeom>
        </p:spPr>
      </p:pic>
      <p:sp>
        <p:nvSpPr>
          <p:cNvPr id="20" name="Folded Corner 19"/>
          <p:cNvSpPr/>
          <p:nvPr/>
        </p:nvSpPr>
        <p:spPr>
          <a:xfrm>
            <a:off x="1059528" y="2792891"/>
            <a:ext cx="1383725" cy="356633"/>
          </a:xfrm>
          <a:prstGeom prst="foldedCorner">
            <a:avLst/>
          </a:prstGeom>
          <a:solidFill>
            <a:srgbClr val="F7C5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File 1, Chunk 1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Copy 1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" name="Folded Corner 20"/>
          <p:cNvSpPr/>
          <p:nvPr/>
        </p:nvSpPr>
        <p:spPr>
          <a:xfrm>
            <a:off x="1059528" y="3147751"/>
            <a:ext cx="1383725" cy="356633"/>
          </a:xfrm>
          <a:prstGeom prst="foldedCorner">
            <a:avLst/>
          </a:prstGeom>
          <a:solidFill>
            <a:srgbClr val="C6F3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File 1, Chunk 2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Copy 1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lded Corner 21"/>
          <p:cNvSpPr/>
          <p:nvPr/>
        </p:nvSpPr>
        <p:spPr>
          <a:xfrm>
            <a:off x="1055075" y="4230949"/>
            <a:ext cx="1383725" cy="356633"/>
          </a:xfrm>
          <a:prstGeom prst="foldedCorner">
            <a:avLst/>
          </a:prstGeom>
          <a:solidFill>
            <a:srgbClr val="E5D7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File 2,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Chunk 1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Copy 1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" name="Folded Corner 22"/>
          <p:cNvSpPr/>
          <p:nvPr/>
        </p:nvSpPr>
        <p:spPr>
          <a:xfrm>
            <a:off x="1055075" y="4589632"/>
            <a:ext cx="1383725" cy="356633"/>
          </a:xfrm>
          <a:prstGeom prst="foldedCorner">
            <a:avLst/>
          </a:prstGeom>
          <a:solidFill>
            <a:srgbClr val="FFE6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File 2, Chunk 2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Copy 1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" name="Folded Corner 24"/>
          <p:cNvSpPr/>
          <p:nvPr/>
        </p:nvSpPr>
        <p:spPr>
          <a:xfrm>
            <a:off x="2169570" y="2659541"/>
            <a:ext cx="1383725" cy="356633"/>
          </a:xfrm>
          <a:prstGeom prst="foldedCorner">
            <a:avLst/>
          </a:prstGeom>
          <a:solidFill>
            <a:srgbClr val="F7C5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File 1, Chunk 1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Copy 2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" name="Folded Corner 25"/>
          <p:cNvSpPr/>
          <p:nvPr/>
        </p:nvSpPr>
        <p:spPr>
          <a:xfrm>
            <a:off x="2169570" y="3014401"/>
            <a:ext cx="1383725" cy="356633"/>
          </a:xfrm>
          <a:prstGeom prst="foldedCorner">
            <a:avLst/>
          </a:prstGeom>
          <a:solidFill>
            <a:srgbClr val="C6F3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File 1, Chunk 2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Copy 2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" name="Folded Corner 26"/>
          <p:cNvSpPr/>
          <p:nvPr/>
        </p:nvSpPr>
        <p:spPr>
          <a:xfrm>
            <a:off x="2165117" y="4097599"/>
            <a:ext cx="1383725" cy="356633"/>
          </a:xfrm>
          <a:prstGeom prst="foldedCorner">
            <a:avLst/>
          </a:prstGeom>
          <a:solidFill>
            <a:srgbClr val="E5D7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File 2,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Chunk 1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Copy 2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" name="Folded Corner 27"/>
          <p:cNvSpPr/>
          <p:nvPr/>
        </p:nvSpPr>
        <p:spPr>
          <a:xfrm>
            <a:off x="2165117" y="4456282"/>
            <a:ext cx="1383725" cy="356633"/>
          </a:xfrm>
          <a:prstGeom prst="foldedCorner">
            <a:avLst/>
          </a:prstGeom>
          <a:solidFill>
            <a:srgbClr val="FFE6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File 2, Chunk 2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Copy 2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228622" y="35221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0" name="Folded Corner 29"/>
          <p:cNvSpPr/>
          <p:nvPr/>
        </p:nvSpPr>
        <p:spPr>
          <a:xfrm>
            <a:off x="2438800" y="3376944"/>
            <a:ext cx="1383725" cy="372749"/>
          </a:xfrm>
          <a:prstGeom prst="foldedCorner">
            <a:avLst/>
          </a:prstGeom>
          <a:solidFill>
            <a:srgbClr val="C6F3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File 1, Chunk 2</a:t>
            </a: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Copy 3</a:t>
            </a:r>
            <a:endParaRPr 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12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0.67773 -0.2009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80" y="-100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648 L 0.58671 0.0863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10" y="3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0625 L 0.67773 -0.045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41" y="-196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00671 L 0.58476 0.1838 " pathEditMode="relative" ptsTypes="AA">
                                      <p:cBhvr>
                                        <p:cTn id="1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0209 L 0.56354 -0.22106 " pathEditMode="relative" ptsTypes="AA">
                                      <p:cBhvr>
                                        <p:cTn id="1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0.00672 L 0.67435 -0.27453 " pathEditMode="relative" ptsTypes="AA">
                                      <p:cBhvr>
                                        <p:cTn id="2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82 -0.00347 L 0.58711 0.09792 " pathEditMode="relative" ptsTypes="AA">
                                      <p:cBhvr>
                                        <p:cTn id="2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0.00671 L 0.67812 -0.12222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932" y="-6458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55 0.01274 L 0.58607 0.1095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31" y="4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3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GFS/HDFS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Commodity Hardware: </a:t>
            </a:r>
            <a:r>
              <a:rPr lang="en-US" dirty="0" smtClean="0"/>
              <a:t>Low cost per byte of storage.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Locality:</a:t>
            </a:r>
            <a:r>
              <a:rPr lang="en-US" dirty="0" smtClean="0"/>
              <a:t> data stored close to CPU.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Redundancy:</a:t>
            </a:r>
            <a:r>
              <a:rPr lang="en-US" dirty="0" smtClean="0"/>
              <a:t> can recover from server failures.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Simple abstraction:</a:t>
            </a:r>
            <a:r>
              <a:rPr lang="en-US" dirty="0" smtClean="0"/>
              <a:t> looks to user like standard file system (files, directories, etc.) Chunk mechanism is hidden.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24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Redundancy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-279"/>
          <a:stretch/>
        </p:blipFill>
        <p:spPr>
          <a:xfrm>
            <a:off x="1418974" y="1690688"/>
            <a:ext cx="7171872" cy="424645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346223" y="3050503"/>
            <a:ext cx="3251200" cy="1368778"/>
          </a:xfrm>
          <a:prstGeom prst="rect">
            <a:avLst/>
          </a:prstGeom>
          <a:blipFill>
            <a:blip r:embed="rId3">
              <a:alphaModFix amt="54000"/>
            </a:blip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4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0981"/>
          </a:xfrm>
        </p:spPr>
        <p:txBody>
          <a:bodyPr/>
          <a:lstStyle/>
          <a:p>
            <a:r>
              <a:rPr lang="en-US" dirty="0" smtClean="0"/>
              <a:t>Parallelism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-279"/>
          <a:stretch/>
        </p:blipFill>
        <p:spPr>
          <a:xfrm>
            <a:off x="1099458" y="2260048"/>
            <a:ext cx="7171872" cy="424645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0977" y="1249278"/>
            <a:ext cx="20731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Assume File 1 contains a list of numbers.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05374" y="990530"/>
            <a:ext cx="2731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Serial computation: do everything on one computer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5567082" y="2204306"/>
            <a:ext cx="1761565" cy="915412"/>
          </a:xfrm>
          <a:prstGeom prst="rect">
            <a:avLst/>
          </a:prstGeom>
          <a:solidFill>
            <a:srgbClr val="FFFF00">
              <a:alpha val="50196"/>
            </a:srgbClr>
          </a:solidFill>
          <a:ln w="38100">
            <a:solidFill>
              <a:srgbClr val="2F528F">
                <a:alpha val="32941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71330" y="3783109"/>
            <a:ext cx="27319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Parallel method: process each chunk on a separate computer, then combine.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5629833" y="5140314"/>
            <a:ext cx="1591237" cy="448236"/>
          </a:xfrm>
          <a:prstGeom prst="rect">
            <a:avLst/>
          </a:prstGeom>
          <a:solidFill>
            <a:srgbClr val="FFFF00">
              <a:alpha val="50196"/>
            </a:srgbClr>
          </a:solidFill>
          <a:ln w="38100">
            <a:solidFill>
              <a:srgbClr val="2F528F">
                <a:alpha val="32941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29833" y="4103122"/>
            <a:ext cx="1591237" cy="448236"/>
          </a:xfrm>
          <a:prstGeom prst="rect">
            <a:avLst/>
          </a:prstGeom>
          <a:solidFill>
            <a:srgbClr val="FFFF00">
              <a:alpha val="50196"/>
            </a:srgbClr>
          </a:solidFill>
          <a:ln w="38100">
            <a:solidFill>
              <a:srgbClr val="2F528F">
                <a:alpha val="32941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835170" y="1219710"/>
            <a:ext cx="273871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Task:</a:t>
            </a:r>
          </a:p>
          <a:p>
            <a:r>
              <a:rPr lang="en-US" sz="2400" dirty="0"/>
              <a:t>Sum all of the numbers in file 1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4904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4" grpId="0" animBg="1"/>
      <p:bldP spid="7" grpId="0"/>
      <p:bldP spid="8" grpId="0" animBg="1"/>
      <p:bldP spid="9" grpId="0" animBg="1"/>
      <p:bldP spid="1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0981"/>
          </a:xfrm>
        </p:spPr>
        <p:txBody>
          <a:bodyPr/>
          <a:lstStyle/>
          <a:p>
            <a:r>
              <a:rPr lang="en-US" dirty="0" smtClean="0"/>
              <a:t>Locality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-279"/>
          <a:stretch/>
        </p:blipFill>
        <p:spPr>
          <a:xfrm>
            <a:off x="1099458" y="2260048"/>
            <a:ext cx="7171872" cy="424645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805952" y="536584"/>
            <a:ext cx="48185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Because of redundancy it is likely that at any moment there exists an available worker that contains the chunk the master wishes </a:t>
            </a:r>
            <a:r>
              <a:rPr lang="en-US" sz="2400" smtClean="0"/>
              <a:t>to process.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93873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Map-Reduce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HDFS is a </a:t>
            </a:r>
            <a:r>
              <a:rPr lang="en-US" b="1" dirty="0" smtClean="0">
                <a:solidFill>
                  <a:srgbClr val="FF0000"/>
                </a:solidFill>
              </a:rPr>
              <a:t>storage </a:t>
            </a:r>
            <a:r>
              <a:rPr lang="en-US" b="1" dirty="0" smtClean="0"/>
              <a:t>abstraction 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Map-Reduce</a:t>
            </a:r>
            <a:r>
              <a:rPr lang="en-US" dirty="0" smtClean="0"/>
              <a:t> is a </a:t>
            </a:r>
            <a:r>
              <a:rPr lang="en-US" b="1" dirty="0" smtClean="0">
                <a:solidFill>
                  <a:srgbClr val="FF0000"/>
                </a:solidFill>
              </a:rPr>
              <a:t>computation</a:t>
            </a:r>
            <a:r>
              <a:rPr lang="en-US" b="1" dirty="0" smtClean="0"/>
              <a:t> </a:t>
            </a:r>
            <a:r>
              <a:rPr lang="en-US" b="1" dirty="0"/>
              <a:t>abstraction </a:t>
            </a:r>
            <a:r>
              <a:rPr lang="en-US" dirty="0" smtClean="0"/>
              <a:t>that works well with HDFS</a:t>
            </a:r>
          </a:p>
          <a:p>
            <a:r>
              <a:rPr lang="en-US" dirty="0" smtClean="0"/>
              <a:t>Allows programmer to specify parallel computation without knowing how the hardware is organized.</a:t>
            </a:r>
          </a:p>
          <a:p>
            <a:r>
              <a:rPr lang="en-US" dirty="0" smtClean="0"/>
              <a:t>We will describe Map-Reduce, using Spark, in a later section.</a:t>
            </a:r>
          </a:p>
        </p:txBody>
      </p:sp>
    </p:spTree>
    <p:extLst>
      <p:ext uri="{BB962C8B-B14F-4D97-AF65-F5344CB8AC3E}">
        <p14:creationId xmlns:p14="http://schemas.microsoft.com/office/powerpoint/2010/main" val="916133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Developed by </a:t>
            </a:r>
            <a:r>
              <a:rPr lang="en-US" dirty="0" err="1" smtClean="0"/>
              <a:t>Matei</a:t>
            </a:r>
            <a:r>
              <a:rPr lang="en-US" dirty="0" smtClean="0"/>
              <a:t> </a:t>
            </a:r>
            <a:r>
              <a:rPr lang="en-US" dirty="0" err="1" smtClean="0"/>
              <a:t>Zaharia</a:t>
            </a:r>
            <a:r>
              <a:rPr lang="en-US" dirty="0" smtClean="0"/>
              <a:t> , </a:t>
            </a:r>
            <a:r>
              <a:rPr lang="en-US" dirty="0" err="1" smtClean="0"/>
              <a:t>amplab</a:t>
            </a:r>
            <a:r>
              <a:rPr lang="en-US" dirty="0" smtClean="0"/>
              <a:t>, 2014</a:t>
            </a:r>
          </a:p>
          <a:p>
            <a:r>
              <a:rPr lang="en-US" dirty="0" smtClean="0"/>
              <a:t>Hadoop uses shared </a:t>
            </a:r>
            <a:r>
              <a:rPr lang="en-US" b="1" dirty="0" smtClean="0">
                <a:solidFill>
                  <a:schemeClr val="accent1"/>
                </a:solidFill>
              </a:rPr>
              <a:t>file system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(disk)</a:t>
            </a:r>
          </a:p>
          <a:p>
            <a:r>
              <a:rPr lang="en-US" dirty="0" smtClean="0"/>
              <a:t>Spark uses shared </a:t>
            </a:r>
            <a:r>
              <a:rPr lang="en-US" b="1" dirty="0" smtClean="0">
                <a:solidFill>
                  <a:schemeClr val="accent1"/>
                </a:solidFill>
              </a:rPr>
              <a:t>memory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faster, lower latency.</a:t>
            </a:r>
          </a:p>
          <a:p>
            <a:r>
              <a:rPr lang="en-US" dirty="0" smtClean="0"/>
              <a:t>Will be used in this course</a:t>
            </a:r>
          </a:p>
          <a:p>
            <a:endParaRPr lang="en-US" dirty="0"/>
          </a:p>
          <a:p>
            <a:r>
              <a:rPr lang="en-US" dirty="0" smtClean="0"/>
              <a:t>Recall word count by sorting, </a:t>
            </a:r>
            <a:br>
              <a:rPr lang="en-US" dirty="0" smtClean="0"/>
            </a:br>
            <a:r>
              <a:rPr lang="en-US" dirty="0" smtClean="0"/>
              <a:t>we will redo it using map-reduce!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317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 data analysis is performed on large clusters of commodity computers.</a:t>
            </a:r>
          </a:p>
          <a:p>
            <a:r>
              <a:rPr lang="en-US" dirty="0" smtClean="0"/>
              <a:t>HDFS (Hadoop file system):  break down files to chunks, make copies, distribute randomly.</a:t>
            </a:r>
          </a:p>
          <a:p>
            <a:r>
              <a:rPr lang="en-US" dirty="0" smtClean="0"/>
              <a:t>Hadoop Map-Reduce: a computation abstraction that works well with HDFS</a:t>
            </a:r>
          </a:p>
          <a:p>
            <a:r>
              <a:rPr lang="en-US" dirty="0" smtClean="0"/>
              <a:t>Spark: Sharing </a:t>
            </a:r>
            <a:r>
              <a:rPr lang="en-US" b="1" dirty="0" smtClean="0"/>
              <a:t>memory</a:t>
            </a:r>
            <a:r>
              <a:rPr lang="en-US" dirty="0" smtClean="0"/>
              <a:t> instead of sharing </a:t>
            </a:r>
            <a:r>
              <a:rPr lang="en-US" b="1" dirty="0" smtClean="0"/>
              <a:t>disk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711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66" y="1511300"/>
            <a:ext cx="10629900" cy="1384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66" y="3197225"/>
            <a:ext cx="9880600" cy="16891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use a sorted list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43125" y="3529013"/>
            <a:ext cx="7232103" cy="300037"/>
          </a:xfrm>
          <a:prstGeom prst="rect">
            <a:avLst/>
          </a:prstGeom>
          <a:solidFill>
            <a:srgbClr val="4472C4">
              <a:alpha val="1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1170918" y="3529012"/>
            <a:ext cx="9486572" cy="960958"/>
            <a:chOff x="1170918" y="3529012"/>
            <a:chExt cx="9486572" cy="960958"/>
          </a:xfrm>
        </p:grpSpPr>
        <p:sp>
          <p:nvSpPr>
            <p:cNvPr id="9" name="Rectangle 8"/>
            <p:cNvSpPr/>
            <p:nvPr/>
          </p:nvSpPr>
          <p:spPr>
            <a:xfrm>
              <a:off x="1170918" y="3889896"/>
              <a:ext cx="9486572" cy="300037"/>
            </a:xfrm>
            <a:prstGeom prst="rect">
              <a:avLst/>
            </a:prstGeom>
            <a:solidFill>
              <a:srgbClr val="FF0000">
                <a:alpha val="1607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375228" y="3529012"/>
              <a:ext cx="1282262" cy="300037"/>
            </a:xfrm>
            <a:prstGeom prst="rect">
              <a:avLst/>
            </a:prstGeom>
            <a:solidFill>
              <a:srgbClr val="FF0000">
                <a:alpha val="1607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70918" y="4189933"/>
              <a:ext cx="2066268" cy="300037"/>
            </a:xfrm>
            <a:prstGeom prst="rect">
              <a:avLst/>
            </a:prstGeom>
            <a:solidFill>
              <a:srgbClr val="FF0000">
                <a:alpha val="1607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3237186" y="4189933"/>
            <a:ext cx="1240221" cy="300037"/>
          </a:xfrm>
          <a:prstGeom prst="rect">
            <a:avLst/>
          </a:prstGeom>
          <a:solidFill>
            <a:srgbClr val="00B050">
              <a:alpha val="1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477407" y="4181695"/>
            <a:ext cx="1923393" cy="300037"/>
          </a:xfrm>
          <a:prstGeom prst="rect">
            <a:avLst/>
          </a:prstGeom>
          <a:solidFill>
            <a:srgbClr val="FFFF00">
              <a:alpha val="1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400801" y="4173457"/>
            <a:ext cx="1156138" cy="300037"/>
          </a:xfrm>
          <a:prstGeom prst="rect">
            <a:avLst/>
          </a:prstGeom>
          <a:solidFill>
            <a:schemeClr val="accent2">
              <a:lumMod val="50000"/>
              <a:alpha val="16078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556939" y="4173457"/>
            <a:ext cx="1492468" cy="300037"/>
          </a:xfrm>
          <a:prstGeom prst="rect">
            <a:avLst/>
          </a:prstGeom>
          <a:solidFill>
            <a:srgbClr val="7030A0">
              <a:alpha val="1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170918" y="4521721"/>
            <a:ext cx="2980668" cy="300037"/>
          </a:xfrm>
          <a:prstGeom prst="rect">
            <a:avLst/>
          </a:prstGeom>
          <a:solidFill>
            <a:schemeClr val="accent2">
              <a:alpha val="16078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49407" y="4181694"/>
            <a:ext cx="1608083" cy="300037"/>
          </a:xfrm>
          <a:prstGeom prst="rect">
            <a:avLst/>
          </a:prstGeom>
          <a:solidFill>
            <a:schemeClr val="accent2">
              <a:alpha val="16078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151586" y="4505245"/>
            <a:ext cx="1902373" cy="300037"/>
          </a:xfrm>
          <a:prstGeom prst="rect">
            <a:avLst/>
          </a:prstGeom>
          <a:solidFill>
            <a:srgbClr val="7030A0">
              <a:alpha val="16078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913065" y="3132287"/>
            <a:ext cx="378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5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694019" y="3659063"/>
            <a:ext cx="378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15572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812" y="1264023"/>
            <a:ext cx="6604000" cy="5257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396145" y="320147"/>
            <a:ext cx="8753214" cy="58102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Sort-based solution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2451672" y="2841162"/>
            <a:ext cx="1421081" cy="27855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052481" y="3092823"/>
            <a:ext cx="1721224" cy="48409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307975" y="3792071"/>
            <a:ext cx="2608729" cy="87572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451672" y="1469327"/>
            <a:ext cx="1286610" cy="251896"/>
          </a:xfrm>
          <a:prstGeom prst="rect">
            <a:avLst/>
          </a:prstGeom>
          <a:solidFill>
            <a:srgbClr val="FFFF00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409176" y="1941248"/>
            <a:ext cx="1286610" cy="251896"/>
          </a:xfrm>
          <a:prstGeom prst="rect">
            <a:avLst/>
          </a:prstGeom>
          <a:solidFill>
            <a:srgbClr val="FFFF00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465119" y="4674849"/>
            <a:ext cx="1165586" cy="287115"/>
          </a:xfrm>
          <a:prstGeom prst="rect">
            <a:avLst/>
          </a:prstGeom>
          <a:solidFill>
            <a:srgbClr val="FFFF00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916704" y="5795682"/>
            <a:ext cx="914401" cy="234356"/>
          </a:xfrm>
          <a:prstGeom prst="rect">
            <a:avLst/>
          </a:prstGeom>
          <a:solidFill>
            <a:srgbClr val="FFC000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294528" y="5790321"/>
            <a:ext cx="1048871" cy="234356"/>
          </a:xfrm>
          <a:prstGeom prst="rect">
            <a:avLst/>
          </a:prstGeom>
          <a:solidFill>
            <a:srgbClr val="FFC000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397882" y="1716335"/>
            <a:ext cx="1945517" cy="27855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4448304" y="1695983"/>
            <a:ext cx="1324448" cy="3348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Sort words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4111480" y="2803812"/>
            <a:ext cx="2589637" cy="3348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Iterate over sorted list</a:t>
            </a: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4949680" y="3186412"/>
            <a:ext cx="4382579" cy="384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Count occurrences of same word</a:t>
            </a: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5916704" y="4027224"/>
            <a:ext cx="2810437" cy="384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Switch on word </a:t>
            </a:r>
            <a:r>
              <a:rPr lang="en-US" sz="2000" b="1" dirty="0" err="1" smtClean="0">
                <a:solidFill>
                  <a:srgbClr val="0070C0"/>
                </a:solidFill>
              </a:rPr>
              <a:t>boundry</a:t>
            </a:r>
            <a:endParaRPr lang="en-US" sz="2000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571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Sorting improves memory locality for word counting</a:t>
            </a:r>
          </a:p>
          <a:p>
            <a:r>
              <a:rPr lang="en-US" dirty="0" smtClean="0"/>
              <a:t>Improved memory locality reduces run-time</a:t>
            </a:r>
          </a:p>
          <a:p>
            <a:r>
              <a:rPr lang="en-US" dirty="0" smtClean="0"/>
              <a:t>Why? Because computer memory is organized in a hierarchy.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1684" y="48607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542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Storage Latency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Small and Fast vs. Large and Slow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0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613983" y="649711"/>
            <a:ext cx="2024743" cy="4540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 smtClean="0"/>
              <a:t>CPU</a:t>
            </a:r>
            <a:endParaRPr lang="en-US" sz="2800" dirty="0"/>
          </a:p>
        </p:txBody>
      </p:sp>
      <p:grpSp>
        <p:nvGrpSpPr>
          <p:cNvPr id="42" name="Group 41"/>
          <p:cNvGrpSpPr/>
          <p:nvPr/>
        </p:nvGrpSpPr>
        <p:grpSpPr>
          <a:xfrm>
            <a:off x="3493558" y="954272"/>
            <a:ext cx="8105055" cy="5055356"/>
            <a:chOff x="2274358" y="509722"/>
            <a:chExt cx="8105055" cy="5055356"/>
          </a:xfrm>
        </p:grpSpPr>
        <p:sp>
          <p:nvSpPr>
            <p:cNvPr id="2" name="Freeform 1"/>
            <p:cNvSpPr/>
            <p:nvPr/>
          </p:nvSpPr>
          <p:spPr>
            <a:xfrm>
              <a:off x="2274358" y="914400"/>
              <a:ext cx="8105055" cy="4173166"/>
            </a:xfrm>
            <a:custGeom>
              <a:avLst/>
              <a:gdLst>
                <a:gd name="connsiteX0" fmla="*/ 770399 w 8105055"/>
                <a:gd name="connsiteY0" fmla="*/ 0 h 4173166"/>
                <a:gd name="connsiteX1" fmla="*/ 6743182 w 8105055"/>
                <a:gd name="connsiteY1" fmla="*/ 535021 h 4173166"/>
                <a:gd name="connsiteX2" fmla="*/ 7122561 w 8105055"/>
                <a:gd name="connsiteY2" fmla="*/ 1809345 h 4173166"/>
                <a:gd name="connsiteX3" fmla="*/ 1003863 w 8105055"/>
                <a:gd name="connsiteY3" fmla="*/ 2052536 h 4173166"/>
                <a:gd name="connsiteX4" fmla="*/ 721761 w 8105055"/>
                <a:gd name="connsiteY4" fmla="*/ 3394953 h 4173166"/>
                <a:gd name="connsiteX5" fmla="*/ 8105055 w 8105055"/>
                <a:gd name="connsiteY5" fmla="*/ 4173166 h 4173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05055" h="4173166">
                  <a:moveTo>
                    <a:pt x="770399" y="0"/>
                  </a:moveTo>
                  <a:cubicBezTo>
                    <a:pt x="3227443" y="116732"/>
                    <a:pt x="5684488" y="233464"/>
                    <a:pt x="6743182" y="535021"/>
                  </a:cubicBezTo>
                  <a:cubicBezTo>
                    <a:pt x="7801876" y="836579"/>
                    <a:pt x="8079114" y="1556426"/>
                    <a:pt x="7122561" y="1809345"/>
                  </a:cubicBezTo>
                  <a:cubicBezTo>
                    <a:pt x="6166008" y="2062264"/>
                    <a:pt x="2070663" y="1788268"/>
                    <a:pt x="1003863" y="2052536"/>
                  </a:cubicBezTo>
                  <a:cubicBezTo>
                    <a:pt x="-62937" y="2316804"/>
                    <a:pt x="-461771" y="3041515"/>
                    <a:pt x="721761" y="3394953"/>
                  </a:cubicBezTo>
                  <a:cubicBezTo>
                    <a:pt x="1905293" y="3748391"/>
                    <a:pt x="8105055" y="4173166"/>
                    <a:pt x="8105055" y="4173166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 rot="205275">
              <a:off x="5161678" y="509722"/>
              <a:ext cx="20184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solidFill>
                    <a:srgbClr val="FF0000"/>
                  </a:solidFill>
                </a:rPr>
                <a:t>Storage</a:t>
              </a:r>
              <a:endParaRPr lang="en-US" sz="3600" dirty="0">
                <a:solidFill>
                  <a:srgbClr val="FF0000"/>
                </a:solidFill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 rot="16396240">
              <a:off x="3639858" y="429651"/>
              <a:ext cx="528320" cy="1718306"/>
              <a:chOff x="3893571" y="377375"/>
              <a:chExt cx="528320" cy="1718306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 rot="5149626" flipV="1">
                <a:off x="4142084" y="410031"/>
                <a:ext cx="31293" cy="52832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rot="5149626" flipV="1">
                <a:off x="4142084" y="972369"/>
                <a:ext cx="31293" cy="52832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5149626" flipV="1">
                <a:off x="4142084" y="1534707"/>
                <a:ext cx="31293" cy="52832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rot="5149626" flipV="1">
                <a:off x="4142084" y="1253538"/>
                <a:ext cx="31293" cy="52832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rot="5149626" flipV="1">
                <a:off x="4142084" y="691200"/>
                <a:ext cx="31293" cy="52832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rot="5149626" flipV="1">
                <a:off x="4142084" y="1815875"/>
                <a:ext cx="31293" cy="52832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rot="5149626" flipV="1">
                <a:off x="4142084" y="128862"/>
                <a:ext cx="31293" cy="52832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 rot="5400000">
              <a:off x="6036697" y="1692997"/>
              <a:ext cx="528320" cy="1718306"/>
              <a:chOff x="3893571" y="377375"/>
              <a:chExt cx="528320" cy="1718306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 rot="5149626" flipV="1">
                <a:off x="4142084" y="410031"/>
                <a:ext cx="31293" cy="52832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rot="5149626" flipV="1">
                <a:off x="4142084" y="972369"/>
                <a:ext cx="31293" cy="52832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rot="5149626" flipV="1">
                <a:off x="4142084" y="1534707"/>
                <a:ext cx="31293" cy="52832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rot="5149626" flipV="1">
                <a:off x="4142084" y="1253538"/>
                <a:ext cx="31293" cy="52832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rot="5149626" flipV="1">
                <a:off x="4142084" y="691200"/>
                <a:ext cx="31293" cy="52832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rot="5149626" flipV="1">
                <a:off x="4142084" y="1815875"/>
                <a:ext cx="31293" cy="52832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rot="5149626" flipV="1">
                <a:off x="4142084" y="128862"/>
                <a:ext cx="31293" cy="52832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 rot="16486455">
              <a:off x="8589230" y="4441765"/>
              <a:ext cx="528320" cy="1718306"/>
              <a:chOff x="3893571" y="377375"/>
              <a:chExt cx="528320" cy="1718306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 rot="5149626" flipV="1">
                <a:off x="4142084" y="410031"/>
                <a:ext cx="31293" cy="52832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rot="5149626" flipV="1">
                <a:off x="4142084" y="972369"/>
                <a:ext cx="31293" cy="52832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rot="5149626" flipV="1">
                <a:off x="4142084" y="1534707"/>
                <a:ext cx="31293" cy="52832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rot="5149626" flipV="1">
                <a:off x="4142084" y="1253538"/>
                <a:ext cx="31293" cy="52832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rot="5149626" flipV="1">
                <a:off x="4142084" y="691200"/>
                <a:ext cx="31293" cy="52832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rot="5149626" flipV="1">
                <a:off x="4142084" y="1815875"/>
                <a:ext cx="31293" cy="52832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rot="5149626" flipV="1">
                <a:off x="4142084" y="128862"/>
                <a:ext cx="31293" cy="52832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TextBox 4"/>
          <p:cNvSpPr txBox="1"/>
          <p:nvPr/>
        </p:nvSpPr>
        <p:spPr>
          <a:xfrm>
            <a:off x="5357606" y="1564781"/>
            <a:ext cx="266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</a:t>
            </a:r>
            <a:endParaRPr lang="en-US" sz="2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1044088" y="2270436"/>
            <a:ext cx="266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</a:t>
            </a:r>
            <a:endParaRPr lang="en-US" sz="2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9213592" y="5501310"/>
            <a:ext cx="266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</a:t>
            </a:r>
            <a:endParaRPr lang="en-US" sz="24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1317777" y="2270436"/>
            <a:ext cx="735108" cy="461665"/>
            <a:chOff x="1317777" y="2270436"/>
            <a:chExt cx="735108" cy="461665"/>
          </a:xfrm>
        </p:grpSpPr>
        <p:sp>
          <p:nvSpPr>
            <p:cNvPr id="46" name="TextBox 45"/>
            <p:cNvSpPr txBox="1"/>
            <p:nvPr/>
          </p:nvSpPr>
          <p:spPr>
            <a:xfrm>
              <a:off x="1317777" y="2270436"/>
              <a:ext cx="2668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=</a:t>
              </a:r>
              <a:endParaRPr lang="en-US" sz="24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785997" y="2270436"/>
              <a:ext cx="2668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*</a:t>
              </a:r>
              <a:endParaRPr lang="en-US" sz="2400" b="1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5352875" y="1564781"/>
            <a:ext cx="266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</a:t>
            </a:r>
            <a:endParaRPr lang="en-US" sz="2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1044088" y="2270436"/>
            <a:ext cx="266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</a:t>
            </a:r>
            <a:endParaRPr lang="en-US" sz="2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9201826" y="5501310"/>
            <a:ext cx="266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8624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6.25E-7 -0.00024 C -0.03607 -0.06968 -0.07174 -0.13889 -0.1237 -0.12593 C -0.17552 -0.11274 -0.3099 0.10393 -0.3099 0.10416 " pathEditMode="relative" rAng="0" ptsTypes="AAA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95" y="-1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3.33333E-6 1.85185E-6 C -0.09623 -0.09375 -0.1918 -0.18658 -0.2892 -0.26898 C -0.38633 -0.35139 -0.48959 -0.39931 -0.58789 -0.4706 " pathEditMode="relative" rAng="0" ptsTypes="AAA">
                                      <p:cBhvr>
                                        <p:cTn id="4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401" y="-23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83333E-6 4.81481E-6 C 0.12605 -0.04653 0.25222 -0.09283 0.33634 -0.08056 C 0.42058 -0.06806 0.4767 0.08241 0.50522 0.07454 " pathEditMode="relative" ptsTypes="AAA">
                                      <p:cBhvr>
                                        <p:cTn id="6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/>
      <p:bldP spid="5" grpId="1"/>
      <p:bldP spid="5" grpId="3"/>
      <p:bldP spid="44" grpId="0"/>
      <p:bldP spid="44" grpId="1"/>
      <p:bldP spid="45" grpId="0"/>
      <p:bldP spid="45" grpId="1"/>
      <p:bldP spid="45" grpId="2"/>
      <p:bldP spid="48" grpId="0"/>
      <p:bldP spid="49" grpId="0"/>
      <p:bldP spid="5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2179</Words>
  <Application>Microsoft Macintosh PowerPoint</Application>
  <PresentationFormat>Widescreen</PresentationFormat>
  <Paragraphs>985</Paragraphs>
  <Slides>47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Calibri Light</vt:lpstr>
      <vt:lpstr>Mangal</vt:lpstr>
      <vt:lpstr>Office Theme</vt:lpstr>
      <vt:lpstr>Storage Locality and counting words</vt:lpstr>
      <vt:lpstr>Counting the words in a long text</vt:lpstr>
      <vt:lpstr>Task: count the number of occurrences of each  word in very long text.</vt:lpstr>
      <vt:lpstr>Simple solution</vt:lpstr>
      <vt:lpstr>Lets use a sorted list</vt:lpstr>
      <vt:lpstr>Sort-based solution</vt:lpstr>
      <vt:lpstr>Summary</vt:lpstr>
      <vt:lpstr>Storage Latency</vt:lpstr>
      <vt:lpstr>PowerPoint Presentation</vt:lpstr>
      <vt:lpstr>Latencies</vt:lpstr>
      <vt:lpstr>PowerPoint Presentation</vt:lpstr>
      <vt:lpstr>PowerPoint Presentation</vt:lpstr>
      <vt:lpstr>Summary</vt:lpstr>
      <vt:lpstr>Caches and the Memory Hierarchy </vt:lpstr>
      <vt:lpstr>Latency, size and price of computer memory</vt:lpstr>
      <vt:lpstr>Cache: The basic idea</vt:lpstr>
      <vt:lpstr>Cache Hit</vt:lpstr>
      <vt:lpstr>Cache Miss</vt:lpstr>
      <vt:lpstr>Cache Miss Service: 1) Choose byte to drop</vt:lpstr>
      <vt:lpstr>Cache Miss Service: 2) write back</vt:lpstr>
      <vt:lpstr>Cache Miss Service: 3) Read In</vt:lpstr>
      <vt:lpstr>Access Locality</vt:lpstr>
      <vt:lpstr>Spatial locality</vt:lpstr>
      <vt:lpstr>Cache: Lines / Blocks</vt:lpstr>
      <vt:lpstr>Unsorted word count / poor locality</vt:lpstr>
      <vt:lpstr>sorted word count / good locality</vt:lpstr>
      <vt:lpstr>Summary</vt:lpstr>
      <vt:lpstr>The memory Hierarchy</vt:lpstr>
      <vt:lpstr>The Memory Hierarchy</vt:lpstr>
      <vt:lpstr>The Memory Hierarchy</vt:lpstr>
      <vt:lpstr>Computer clusters  extend the memory hierarchy </vt:lpstr>
      <vt:lpstr>Sizes and latencies in a typical memory hierarchy.</vt:lpstr>
      <vt:lpstr>Summary</vt:lpstr>
      <vt:lpstr>A short history of affordable massive computing.</vt:lpstr>
      <vt:lpstr>Super computers</vt:lpstr>
      <vt:lpstr>Data Centers</vt:lpstr>
      <vt:lpstr>Data Centers</vt:lpstr>
      <vt:lpstr>Making History: Google 2003</vt:lpstr>
      <vt:lpstr>HDFS: Chunking files</vt:lpstr>
      <vt:lpstr>HDFS: Distributing Chunks</vt:lpstr>
      <vt:lpstr>Properties of GFS/HDFS</vt:lpstr>
      <vt:lpstr>Redundancy</vt:lpstr>
      <vt:lpstr>Parallelism</vt:lpstr>
      <vt:lpstr>Locality</vt:lpstr>
      <vt:lpstr>Map-Reduce</vt:lpstr>
      <vt:lpstr>Spark</vt:lpstr>
      <vt:lpstr>Summary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Latency</dc:title>
  <dc:creator>yoav freund</dc:creator>
  <cp:lastModifiedBy>yoav freund</cp:lastModifiedBy>
  <cp:revision>29</cp:revision>
  <cp:lastPrinted>2017-04-07T23:18:19Z</cp:lastPrinted>
  <dcterms:created xsi:type="dcterms:W3CDTF">2017-01-29T22:46:25Z</dcterms:created>
  <dcterms:modified xsi:type="dcterms:W3CDTF">2017-04-07T23:18:49Z</dcterms:modified>
</cp:coreProperties>
</file>