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gUjFyOIOR4VEe66ff9QrZ5fPx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dsyamuzu@ug.edu.gh | dsyamuzu@well.ox.ac.uk</a:t>
            </a:r>
            <a:endParaRPr/>
          </a:p>
        </p:txBody>
      </p:sp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" type="body"/>
          </p:nvPr>
        </p:nvSpPr>
        <p:spPr>
          <a:xfrm>
            <a:off x="1537856" y="215900"/>
            <a:ext cx="8977744" cy="34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4"/>
          <p:cNvSpPr/>
          <p:nvPr>
            <p:ph idx="2" type="pic"/>
          </p:nvPr>
        </p:nvSpPr>
        <p:spPr>
          <a:xfrm>
            <a:off x="2302627" y="673331"/>
            <a:ext cx="7464829" cy="3549534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4"/>
          <p:cNvSpPr txBox="1"/>
          <p:nvPr>
            <p:ph idx="3" type="body"/>
          </p:nvPr>
        </p:nvSpPr>
        <p:spPr>
          <a:xfrm>
            <a:off x="2211186" y="4471988"/>
            <a:ext cx="7556703" cy="315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6000"/>
              </a:buClr>
              <a:buSzPts val="2400"/>
              <a:buNone/>
              <a:defRPr>
                <a:solidFill>
                  <a:srgbClr val="7F6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"/>
          <p:cNvSpPr/>
          <p:nvPr/>
        </p:nvSpPr>
        <p:spPr>
          <a:xfrm>
            <a:off x="10223770" y="4640094"/>
            <a:ext cx="494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11697940" y="6216824"/>
            <a:ext cx="436304" cy="438572"/>
          </a:xfrm>
          <a:prstGeom prst="ellipse">
            <a:avLst/>
          </a:prstGeom>
          <a:noFill/>
          <a:ln cap="flat" cmpd="sng" w="38100">
            <a:solidFill>
              <a:srgbClr val="0000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11673519" y="6246437"/>
            <a:ext cx="494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s-ES" sz="1800" u="none" cap="none" strike="noStrik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1" i="0" sz="2100" u="none" cap="none" strike="noStrik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idx="1" type="body"/>
          </p:nvPr>
        </p:nvSpPr>
        <p:spPr>
          <a:xfrm>
            <a:off x="-1" y="1078444"/>
            <a:ext cx="12191999" cy="1436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rPr b="1" lang="es-ES" sz="4500"/>
              <a:t>NGS workflows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4500"/>
              <a:buNone/>
            </a:pPr>
            <a:r>
              <a:rPr b="1" lang="es-ES" sz="4500">
                <a:solidFill>
                  <a:srgbClr val="FFC000"/>
                </a:solidFill>
              </a:rPr>
              <a:t>Massively parallel sequencing of Plasmodium</a:t>
            </a:r>
            <a:endParaRPr b="1" sz="4500">
              <a:solidFill>
                <a:srgbClr val="FFC000"/>
              </a:solidFill>
            </a:endParaRPr>
          </a:p>
        </p:txBody>
      </p:sp>
      <p:sp>
        <p:nvSpPr>
          <p:cNvPr id="99" name="Google Shape;99;p1"/>
          <p:cNvSpPr txBox="1"/>
          <p:nvPr>
            <p:ph idx="3" type="body"/>
          </p:nvPr>
        </p:nvSpPr>
        <p:spPr>
          <a:xfrm>
            <a:off x="1573882" y="3085213"/>
            <a:ext cx="9671901" cy="1150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330"/>
              <a:buNone/>
            </a:pPr>
            <a:r>
              <a:rPr b="1" lang="es-ES" sz="3330">
                <a:solidFill>
                  <a:srgbClr val="BF9000"/>
                </a:solidFill>
                <a:latin typeface="Trebuchet MS"/>
                <a:ea typeface="Trebuchet MS"/>
                <a:cs typeface="Trebuchet MS"/>
                <a:sym typeface="Trebuchet MS"/>
              </a:rPr>
              <a:t>Workshop</a:t>
            </a:r>
            <a:r>
              <a:rPr b="1" lang="es-ES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28</a:t>
            </a:r>
            <a:r>
              <a:rPr b="1" baseline="30000" lang="es-ES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b="1" lang="es-ES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November 2022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b="1" lang="es-ES" sz="27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Abidjan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t/>
            </a: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Reference genomes variant identification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288758" y="1262067"/>
            <a:ext cx="11693975" cy="5575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genomes are key component of NGS experiments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of filtered reads to a reference genome enables variant (SNPs) identification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reference genome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Plasmodium falciparum 3D7 reference genome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genomes are version controlled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Mis-aligning sequences identify structural variations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Deletions, insertions, duplication etc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and analysis of RNA sequence data provides information about gene expression changes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i="1" lang="es-E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 novo </a:t>
            </a:r>
            <a:r>
              <a:rPr lang="es-E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assembly of filtered reads without a reference genome </a:t>
            </a:r>
            <a:endParaRPr i="1"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Reading list 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Schuster 2008. Next-generation sequencing transforms today’s biology.</a:t>
            </a:r>
            <a:r>
              <a:rPr i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Nature Methods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- 5, 16 - 18 (2008). Published online: 19 December 2007; | doi:10.1038/nmeth1156.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Mardis ER. 2008. Next-generation DNA sequencing methods. Annu Rev Genomics Hum Genet. 2008;9:387-402. Review.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Mardis ER. 2008. The impact of next-generation sequencing technology on genetics.Trends Genet. 2008 Mar;24(3):133-41. Epub 2008 Feb 11. Review.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Shendure and Ji. 2008 Next-generation DNA sequencing. Nat Biotechnol. 2008 Oct;26(10):1135-45.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Wheeler DA et al. 2008. The complete genome of an individual by massively parallel DBA sequencing. Nature. 2008 Apr 17;452(7189):872-6.</a:t>
            </a:r>
            <a:endParaRPr/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Questions ?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3898232" y="2983832"/>
            <a:ext cx="5999747" cy="142774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you, Merci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Learning objectives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41476" y="1128027"/>
            <a:ext cx="11693976" cy="3718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major components of a typical (e.g Illumina) NGS workflow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the data is acquired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role of PCR (or otherwise) in malaria NGS </a:t>
            </a:r>
            <a:endParaRPr/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for pitfalls </a:t>
            </a:r>
            <a:endParaRPr/>
          </a:p>
          <a:p>
            <a:pPr indent="-457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minimize chances for error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Grasp the application of NGS in Biomedical research particularly malaria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Illumina sequencing workflows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2067832" y="2250283"/>
            <a:ext cx="3125774" cy="818697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0" i="0" lang="es-E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 preparation</a:t>
            </a: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41476" y="1128026"/>
            <a:ext cx="87321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4 main steps in a massively parallel sequencing  workflow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2844656" y="3079007"/>
            <a:ext cx="3125774" cy="897068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generation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630719" y="3996128"/>
            <a:ext cx="3125774" cy="778838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Sequencing 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4235304" y="4774966"/>
            <a:ext cx="3125774" cy="778838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 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504945" y="1551442"/>
            <a:ext cx="8558844" cy="818697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collection and preparation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-parasitemia, gDNA extraction sources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Essentials of library preparation</a:t>
            </a:r>
            <a:endParaRPr/>
          </a:p>
        </p:txBody>
      </p:sp>
      <p:pic>
        <p:nvPicPr>
          <p:cNvPr descr="NGS Tutorials | Bioinformatics tutorials and more" id="122" name="Google Shape;122;p4"/>
          <p:cNvPicPr preferRelativeResize="0"/>
          <p:nvPr/>
        </p:nvPicPr>
        <p:blipFill rotWithShape="1">
          <a:blip r:embed="rId3">
            <a:alphaModFix/>
          </a:blip>
          <a:srcRect b="33050" l="7132" r="6171" t="9364"/>
          <a:stretch/>
        </p:blipFill>
        <p:spPr>
          <a:xfrm>
            <a:off x="1395662" y="1253467"/>
            <a:ext cx="8775033" cy="3767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4"/>
          <p:cNvGrpSpPr/>
          <p:nvPr/>
        </p:nvGrpSpPr>
        <p:grpSpPr>
          <a:xfrm>
            <a:off x="3761772" y="1134319"/>
            <a:ext cx="5069712" cy="1238491"/>
            <a:chOff x="3761772" y="1134319"/>
            <a:chExt cx="5069712" cy="1238491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6377651" y="1875605"/>
              <a:ext cx="2453833" cy="497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3761772" y="1134319"/>
              <a:ext cx="2176041" cy="5324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2261937" y="5231757"/>
            <a:ext cx="2558005" cy="98384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P5 &amp; P7 oligos on either ends of a library for clustering 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018311" y="5225220"/>
            <a:ext cx="2558005" cy="98384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1 &amp; Index 2 unique barcodes oligos for sample multiplexing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098648" y="5225220"/>
            <a:ext cx="2558005" cy="983848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381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1 &amp; Read 2 binding regions for sequencing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3224463" y="6497053"/>
            <a:ext cx="53901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 to Illumina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iSeq 3000/4000 Flowcell"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37996" r="37621" t="0"/>
          <a:stretch/>
        </p:blipFill>
        <p:spPr>
          <a:xfrm>
            <a:off x="10828423" y="1778000"/>
            <a:ext cx="930442" cy="3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0667391" y="1323973"/>
            <a:ext cx="1001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 Potential pitfalls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752353" y="1354238"/>
            <a:ext cx="1042899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 is an effective DNA amplification process but not perfect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library preps, PCR can introduce preferential amplification of certain fragments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amounts of starting DNA results in jackpotting due to low complexity of the fragment population ( 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Plasmodium spp)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reads with exact start/stop alignments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errors by the polymerase may lead to false positive results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substitution occurs in early PCR cycles, error appears as a true variant (</a:t>
            </a:r>
            <a:r>
              <a:rPr b="0" i="1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situ mutations)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substitution occurs in later PCR cycles, error typically is drowned out by correctly copied fragments in the amplification cluster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Cluster generation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288758" y="1456328"/>
            <a:ext cx="745957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cluster is group of similar fragments clonally amplified closely together in tiny spot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formation is a type of PCR (“bridge amplification”)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introduce bias in a genome with unbalanced G + C content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typical examples is the AT-rich genome of Plasmodium resulting in low sequencing coverage at certain loci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21114" r="42278" t="2574"/>
          <a:stretch/>
        </p:blipFill>
        <p:spPr>
          <a:xfrm>
            <a:off x="7972925" y="1456328"/>
            <a:ext cx="3072063" cy="35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Sequence by synthesis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88759" y="1262067"/>
            <a:ext cx="3930316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NGS platforms perform sequencing millions of small fragments of DNA or cDNA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library fragment hybridizes with the P5 &amp; P7 primers to undergo bridged amplification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Fluorescently labelled nucleotides are used to synthesize a complementary strand for each fragment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3592" y="1262067"/>
            <a:ext cx="7638669" cy="458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5727032" y="5342021"/>
            <a:ext cx="39944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fluorescent emission of each cluster is imaged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Sequence by synthesis – Data acquisition</a:t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229" y="1138989"/>
            <a:ext cx="7638669" cy="45800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presents the steps involved in Next Generation Sequencing: Library preparation and amplification, sequencing, and data analysis are the three important steps involved in NGS. The data analysis involves base calling, read alignment, variant identification, and variant annotation" id="159" name="Google Shape;159;p8"/>
          <p:cNvPicPr preferRelativeResize="0"/>
          <p:nvPr/>
        </p:nvPicPr>
        <p:blipFill rotWithShape="1">
          <a:blip r:embed="rId4">
            <a:alphaModFix/>
          </a:blip>
          <a:srcRect b="1" l="0" r="72225" t="87319"/>
          <a:stretch/>
        </p:blipFill>
        <p:spPr>
          <a:xfrm>
            <a:off x="8161465" y="2483677"/>
            <a:ext cx="3389500" cy="175143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8350898" y="4616533"/>
            <a:ext cx="3416968" cy="6737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fluorescent emission of each cluster is imaged 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4652212" y="5579805"/>
            <a:ext cx="5213684" cy="10937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fluorescent emission wavelengths &amp; intensities are extracted and used to identify the sequence of interest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s-ES" sz="3600"/>
              <a:t>Data Analysis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288758" y="1262067"/>
            <a:ext cx="11693975" cy="50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(QC) is a key integral part of NGS workflows from library prep to sequencing and data analysis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million to billions of reads obtained have to QC’ed using specialized software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Filtered for quality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Amplicon size 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s-E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Agreement between paired ends (paired end sequencing)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that pass quality filters are assembled and align to a </a:t>
            </a:r>
            <a:r>
              <a:rPr b="1"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genome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2021-11-05T21:56:07Z</dcterms:created>
  <dc:creator>Lucas Amenga- Etego</dc:creator>
</cp:coreProperties>
</file>