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gUjFyOIOR4VEe66ff9QrZ5fPxlI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5"/>
  </p:normalViewPr>
  <p:slideViewPr>
    <p:cSldViewPr snapToGrid="0">
      <p:cViewPr varScale="1">
        <p:scale>
          <a:sx n="119" d="100"/>
          <a:sy n="119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dsyamuzu@ug.edu.gh | dsyamuzu@well.ox.ac.uk</a:t>
            </a:r>
            <a:endParaRPr/>
          </a:p>
        </p:txBody>
      </p:sp>
      <p:sp>
        <p:nvSpPr>
          <p:cNvPr id="96" name="Google Shape;96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" name="Google Shape;13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" name="Google Shape;1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body" idx="1"/>
          </p:nvPr>
        </p:nvSpPr>
        <p:spPr>
          <a:xfrm>
            <a:off x="1537856" y="215900"/>
            <a:ext cx="8977744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>
            <a:spLocks noGrp="1"/>
          </p:cNvSpPr>
          <p:nvPr>
            <p:ph type="pic" idx="2"/>
          </p:nvPr>
        </p:nvSpPr>
        <p:spPr>
          <a:xfrm>
            <a:off x="2302627" y="673331"/>
            <a:ext cx="7464829" cy="3549534"/>
          </a:xfrm>
          <a:prstGeom prst="rect">
            <a:avLst/>
          </a:prstGeom>
          <a:noFill/>
          <a:ln>
            <a:noFill/>
          </a:ln>
        </p:spPr>
      </p:sp>
      <p:sp>
        <p:nvSpPr>
          <p:cNvPr id="18" name="Google Shape;18;p14"/>
          <p:cNvSpPr txBox="1">
            <a:spLocks noGrp="1"/>
          </p:cNvSpPr>
          <p:nvPr>
            <p:ph type="body" idx="3"/>
          </p:nvPr>
        </p:nvSpPr>
        <p:spPr>
          <a:xfrm>
            <a:off x="2211186" y="4471988"/>
            <a:ext cx="7556703" cy="3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F6000"/>
              </a:buClr>
              <a:buSzPts val="2400"/>
              <a:buNone/>
              <a:defRPr>
                <a:solidFill>
                  <a:srgbClr val="7F6000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1" name="Google Shape;71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4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4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24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5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6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26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5"/>
          <p:cNvSpPr txBox="1">
            <a:spLocks noGrp="1"/>
          </p:cNvSpPr>
          <p:nvPr>
            <p:ph type="body" idx="1"/>
          </p:nvPr>
        </p:nvSpPr>
        <p:spPr>
          <a:xfrm>
            <a:off x="288758" y="319000"/>
            <a:ext cx="11693976" cy="438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15"/>
          <p:cNvSpPr/>
          <p:nvPr/>
        </p:nvSpPr>
        <p:spPr>
          <a:xfrm>
            <a:off x="10223770" y="4640094"/>
            <a:ext cx="49466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8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21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15"/>
          <p:cNvSpPr/>
          <p:nvPr/>
        </p:nvSpPr>
        <p:spPr>
          <a:xfrm>
            <a:off x="11697940" y="6216824"/>
            <a:ext cx="436304" cy="438572"/>
          </a:xfrm>
          <a:prstGeom prst="ellipse">
            <a:avLst/>
          </a:prstGeom>
          <a:noFill/>
          <a:ln w="38100" cap="flat" cmpd="sng">
            <a:solidFill>
              <a:srgbClr val="00009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15"/>
          <p:cNvSpPr/>
          <p:nvPr/>
        </p:nvSpPr>
        <p:spPr>
          <a:xfrm>
            <a:off x="11673519" y="6246437"/>
            <a:ext cx="49466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800" b="1" i="0" u="none" strike="noStrike" cap="none">
                <a:solidFill>
                  <a:srgbClr val="000099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2100" b="1" i="0" u="none" strike="noStrike" cap="none">
              <a:solidFill>
                <a:srgbClr val="000099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7" name="Google Shape;27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"/>
          <p:cNvSpPr txBox="1">
            <a:spLocks noGrp="1"/>
          </p:cNvSpPr>
          <p:nvPr>
            <p:ph type="body" idx="1"/>
          </p:nvPr>
        </p:nvSpPr>
        <p:spPr>
          <a:xfrm>
            <a:off x="-1" y="1078444"/>
            <a:ext cx="12191999" cy="1436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None/>
            </a:pPr>
            <a:r>
              <a:rPr lang="es-ES" sz="4500" b="1"/>
              <a:t>NGS workflows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C000"/>
              </a:buClr>
              <a:buSzPts val="4500"/>
              <a:buNone/>
            </a:pPr>
            <a:r>
              <a:rPr lang="es-ES" sz="4500" b="1">
                <a:solidFill>
                  <a:srgbClr val="FFC000"/>
                </a:solidFill>
              </a:rPr>
              <a:t>Massively parallel sequencing of Plasmodium</a:t>
            </a:r>
            <a:endParaRPr sz="4500" b="1">
              <a:solidFill>
                <a:srgbClr val="FFC000"/>
              </a:solidFill>
            </a:endParaRPr>
          </a:p>
        </p:txBody>
      </p:sp>
      <p:sp>
        <p:nvSpPr>
          <p:cNvPr id="99" name="Google Shape;99;p1"/>
          <p:cNvSpPr txBox="1">
            <a:spLocks noGrp="1"/>
          </p:cNvSpPr>
          <p:nvPr>
            <p:ph type="body" idx="3"/>
          </p:nvPr>
        </p:nvSpPr>
        <p:spPr>
          <a:xfrm>
            <a:off x="1573882" y="3085213"/>
            <a:ext cx="9671901" cy="1150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ts val="3330"/>
              <a:buNone/>
            </a:pPr>
            <a:r>
              <a:rPr lang="es-ES" sz="3330" b="1">
                <a:solidFill>
                  <a:srgbClr val="BF9000"/>
                </a:solidFill>
                <a:latin typeface="Trebuchet MS"/>
                <a:ea typeface="Trebuchet MS"/>
                <a:cs typeface="Trebuchet MS"/>
                <a:sym typeface="Trebuchet MS"/>
              </a:rPr>
              <a:t>Workshop</a:t>
            </a:r>
            <a:r>
              <a:rPr lang="es-ES" sz="27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28</a:t>
            </a:r>
            <a:r>
              <a:rPr lang="es-ES" sz="2700" b="1" baseline="300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th</a:t>
            </a:r>
            <a:r>
              <a:rPr lang="es-ES" sz="27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 November 2022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700"/>
              <a:buNone/>
            </a:pPr>
            <a:r>
              <a:rPr lang="es-ES" sz="2700" b="1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Abidjan</a:t>
            </a: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None/>
            </a:pPr>
            <a:endParaRPr sz="27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"/>
          <p:cNvSpPr txBox="1">
            <a:spLocks noGrp="1"/>
          </p:cNvSpPr>
          <p:nvPr>
            <p:ph type="body" idx="1"/>
          </p:nvPr>
        </p:nvSpPr>
        <p:spPr>
          <a:xfrm>
            <a:off x="288758" y="319000"/>
            <a:ext cx="11693976" cy="438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s-ES" sz="3600" b="1"/>
              <a:t>Reference genomes variant identification</a:t>
            </a:r>
            <a:endParaRPr/>
          </a:p>
        </p:txBody>
      </p:sp>
      <p:sp>
        <p:nvSpPr>
          <p:cNvPr id="173" name="Google Shape;173;p10"/>
          <p:cNvSpPr txBox="1"/>
          <p:nvPr/>
        </p:nvSpPr>
        <p:spPr>
          <a:xfrm>
            <a:off x="288758" y="1262067"/>
            <a:ext cx="11693975" cy="5575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 genomes are key component of NGS experiments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Alignment of filtered reads to a reference genome enables variant (SNPs) identification</a:t>
            </a:r>
            <a:endParaRPr/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Human reference genome</a:t>
            </a:r>
            <a:endParaRPr/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Plasmodium falciparum 3D7 reference genome</a:t>
            </a:r>
            <a:endParaRPr/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 genomes are version controlled 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Mis-aligning sequences identify structural variations</a:t>
            </a:r>
            <a:endParaRPr/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Deletions, insertions, duplication etc 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Alignment and analysis of RNA sequence data provides information about gene expression changes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Noto Sans Symbols"/>
              <a:buChar char="❖"/>
            </a:pPr>
            <a:r>
              <a:rPr lang="es-ES" sz="2400" i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De novo </a:t>
            </a:r>
            <a:r>
              <a:rPr lang="es-E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assembly of filtered reads without a reference genome </a:t>
            </a:r>
            <a:endParaRPr sz="2400" i="1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1"/>
          <p:cNvSpPr txBox="1">
            <a:spLocks noGrp="1"/>
          </p:cNvSpPr>
          <p:nvPr>
            <p:ph type="body" idx="1"/>
          </p:nvPr>
        </p:nvSpPr>
        <p:spPr>
          <a:xfrm>
            <a:off x="288758" y="319000"/>
            <a:ext cx="11693976" cy="438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s-ES" sz="3600" b="1"/>
              <a:t>Reading list </a:t>
            </a:r>
            <a:endParaRPr/>
          </a:p>
        </p:txBody>
      </p:sp>
      <p:sp>
        <p:nvSpPr>
          <p:cNvPr id="179" name="Google Shape;179;p11"/>
          <p:cNvSpPr txBox="1"/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Schuster 2008. Next-generation sequencing transforms today’s biology.</a:t>
            </a:r>
            <a:r>
              <a:rPr lang="es-ES" sz="2000" i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Nature Methods</a:t>
            </a: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- 5, 16 - 18 (2008). Published online: 19 December 2007; | doi:10.1038/nmeth1156.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Mardis ER. 2008. Next-generation DNA sequencing methods. Annu Rev Genomics Hum Genet. 2008;9:387-402. Review.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Mardis ER. 2008. The impact of next-generation sequencing technology on genetics.Trends Genet. 2008 Mar;24(3):133-41. Epub 2008 Feb 11. Review.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Shendure and Ji. 2008 Next-generation DNA sequencing. Nat Biotechnol. 2008 Oct;26(10):1135-45.</a:t>
            </a:r>
            <a:endParaRPr/>
          </a:p>
          <a:p>
            <a:pPr marL="2286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s-E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Wheeler DA et al. 2008. The complete genome of an individual by massively parallel DBA sequencing. Nature. 2008 Apr 17;452(7189):872-6.</a:t>
            </a:r>
            <a:endParaRPr/>
          </a:p>
          <a:p>
            <a:pPr marL="228600" marR="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"/>
          <p:cNvSpPr txBox="1">
            <a:spLocks noGrp="1"/>
          </p:cNvSpPr>
          <p:nvPr>
            <p:ph type="body" idx="1"/>
          </p:nvPr>
        </p:nvSpPr>
        <p:spPr>
          <a:xfrm>
            <a:off x="288758" y="319000"/>
            <a:ext cx="11693976" cy="438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s-ES" sz="3600" b="1"/>
              <a:t>Questions ?</a:t>
            </a:r>
            <a:endParaRPr/>
          </a:p>
        </p:txBody>
      </p:sp>
      <p:sp>
        <p:nvSpPr>
          <p:cNvPr id="185" name="Google Shape;185;p12"/>
          <p:cNvSpPr/>
          <p:nvPr/>
        </p:nvSpPr>
        <p:spPr>
          <a:xfrm>
            <a:off x="3898232" y="2983832"/>
            <a:ext cx="5999747" cy="142774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Thank you, Merci   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"/>
          <p:cNvSpPr txBox="1">
            <a:spLocks noGrp="1"/>
          </p:cNvSpPr>
          <p:nvPr>
            <p:ph type="body" idx="1"/>
          </p:nvPr>
        </p:nvSpPr>
        <p:spPr>
          <a:xfrm>
            <a:off x="288758" y="319000"/>
            <a:ext cx="11693976" cy="438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s-ES" sz="3600" b="1"/>
              <a:t>Learning objectives</a:t>
            </a:r>
            <a:endParaRPr/>
          </a:p>
        </p:txBody>
      </p:sp>
      <p:sp>
        <p:nvSpPr>
          <p:cNvPr id="105" name="Google Shape;105;p2"/>
          <p:cNvSpPr txBox="1"/>
          <p:nvPr/>
        </p:nvSpPr>
        <p:spPr>
          <a:xfrm>
            <a:off x="41476" y="1128027"/>
            <a:ext cx="11693976" cy="3718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the major components of a typical (e.g Illumina) NGS workflow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how the data is acquired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Understand the role of PCR (or otherwise) in malaria NGS </a:t>
            </a:r>
            <a:endParaRPr/>
          </a:p>
          <a:p>
            <a:pPr marL="1371600" marR="0" lvl="2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Potential for pitfalls </a:t>
            </a:r>
            <a:endParaRPr/>
          </a:p>
          <a:p>
            <a:pPr marL="1371600" marR="0" lvl="2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to minimize chances for error</a:t>
            </a:r>
            <a:endParaRPr/>
          </a:p>
          <a:p>
            <a:pPr marL="457200" marR="0" lvl="0" indent="-457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s-E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Grasp the application of NGS in Biomedical research particularly malaria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body" idx="1"/>
          </p:nvPr>
        </p:nvSpPr>
        <p:spPr>
          <a:xfrm>
            <a:off x="288758" y="319000"/>
            <a:ext cx="11693976" cy="438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s-ES" sz="3600" b="1"/>
              <a:t>Illumina sequencing workflows</a:t>
            </a:r>
            <a:endParaRPr/>
          </a:p>
        </p:txBody>
      </p:sp>
      <p:sp>
        <p:nvSpPr>
          <p:cNvPr id="111" name="Google Shape;111;p3"/>
          <p:cNvSpPr/>
          <p:nvPr/>
        </p:nvSpPr>
        <p:spPr>
          <a:xfrm>
            <a:off x="2067832" y="2250283"/>
            <a:ext cx="3125774" cy="818697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r>
              <a:rPr lang="es-E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s-ES" sz="2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Library preparation</a:t>
            </a:r>
            <a:r>
              <a:rPr lang="es-E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12" name="Google Shape;112;p3"/>
          <p:cNvSpPr txBox="1"/>
          <p:nvPr/>
        </p:nvSpPr>
        <p:spPr>
          <a:xfrm>
            <a:off x="41476" y="1128026"/>
            <a:ext cx="873213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4 main steps in a massively parallel sequencing  workflow</a:t>
            </a:r>
            <a:endParaRPr/>
          </a:p>
        </p:txBody>
      </p:sp>
      <p:sp>
        <p:nvSpPr>
          <p:cNvPr id="113" name="Google Shape;113;p3"/>
          <p:cNvSpPr/>
          <p:nvPr/>
        </p:nvSpPr>
        <p:spPr>
          <a:xfrm>
            <a:off x="2844656" y="3079007"/>
            <a:ext cx="3125774" cy="897068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Cluster generation</a:t>
            </a: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14" name="Google Shape;114;p3"/>
          <p:cNvSpPr/>
          <p:nvPr/>
        </p:nvSpPr>
        <p:spPr>
          <a:xfrm>
            <a:off x="3630719" y="3996128"/>
            <a:ext cx="3125774" cy="778838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Sequencing </a:t>
            </a: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15" name="Google Shape;115;p3"/>
          <p:cNvSpPr/>
          <p:nvPr/>
        </p:nvSpPr>
        <p:spPr>
          <a:xfrm>
            <a:off x="4235304" y="4774966"/>
            <a:ext cx="3125774" cy="778838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analysis </a:t>
            </a: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116" name="Google Shape;116;p3"/>
          <p:cNvSpPr/>
          <p:nvPr/>
        </p:nvSpPr>
        <p:spPr>
          <a:xfrm>
            <a:off x="504945" y="1551442"/>
            <a:ext cx="8558844" cy="818697"/>
          </a:xfrm>
          <a:prstGeom prst="homePlate">
            <a:avLst>
              <a:gd name="adj" fmla="val 50000"/>
            </a:avLst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Sample collection and preparation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-parasitemia, gDNA extraction sources</a:t>
            </a: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"/>
          <p:cNvSpPr txBox="1">
            <a:spLocks noGrp="1"/>
          </p:cNvSpPr>
          <p:nvPr>
            <p:ph type="body" idx="1"/>
          </p:nvPr>
        </p:nvSpPr>
        <p:spPr>
          <a:xfrm>
            <a:off x="288758" y="319000"/>
            <a:ext cx="11693976" cy="438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s-ES" sz="3600" b="1"/>
              <a:t>Essentials of library preparation</a:t>
            </a:r>
            <a:endParaRPr/>
          </a:p>
        </p:txBody>
      </p:sp>
      <p:pic>
        <p:nvPicPr>
          <p:cNvPr id="122" name="Google Shape;122;p4" descr="NGS Tutorials | Bioinformatics tutorials and more"/>
          <p:cNvPicPr preferRelativeResize="0"/>
          <p:nvPr/>
        </p:nvPicPr>
        <p:blipFill rotWithShape="1">
          <a:blip r:embed="rId3">
            <a:alphaModFix/>
          </a:blip>
          <a:srcRect l="7132" t="9364" r="6171" b="33050"/>
          <a:stretch/>
        </p:blipFill>
        <p:spPr>
          <a:xfrm>
            <a:off x="1395662" y="1253467"/>
            <a:ext cx="8775033" cy="376771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3" name="Google Shape;123;p4"/>
          <p:cNvGrpSpPr/>
          <p:nvPr/>
        </p:nvGrpSpPr>
        <p:grpSpPr>
          <a:xfrm>
            <a:off x="3761772" y="1134319"/>
            <a:ext cx="5069712" cy="1238491"/>
            <a:chOff x="3761772" y="1134319"/>
            <a:chExt cx="5069712" cy="1238491"/>
          </a:xfrm>
        </p:grpSpPr>
        <p:sp>
          <p:nvSpPr>
            <p:cNvPr id="124" name="Google Shape;124;p4"/>
            <p:cNvSpPr txBox="1"/>
            <p:nvPr/>
          </p:nvSpPr>
          <p:spPr>
            <a:xfrm>
              <a:off x="6377651" y="1875605"/>
              <a:ext cx="2453833" cy="49720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5" name="Google Shape;125;p4"/>
            <p:cNvSpPr txBox="1"/>
            <p:nvPr/>
          </p:nvSpPr>
          <p:spPr>
            <a:xfrm>
              <a:off x="3761772" y="1134319"/>
              <a:ext cx="2176041" cy="532435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6" name="Google Shape;126;p4"/>
          <p:cNvSpPr/>
          <p:nvPr/>
        </p:nvSpPr>
        <p:spPr>
          <a:xfrm>
            <a:off x="2261937" y="5231757"/>
            <a:ext cx="2558005" cy="98384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P5 &amp; P7 oligos on either ends of a library for clustering </a:t>
            </a:r>
            <a:endParaRPr/>
          </a:p>
        </p:txBody>
      </p:sp>
      <p:sp>
        <p:nvSpPr>
          <p:cNvPr id="127" name="Google Shape;127;p4"/>
          <p:cNvSpPr/>
          <p:nvPr/>
        </p:nvSpPr>
        <p:spPr>
          <a:xfrm>
            <a:off x="8018311" y="5225220"/>
            <a:ext cx="2558005" cy="98384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Index 1 &amp; Index 2 unique barcodes oligos for sample multiplexing</a:t>
            </a:r>
            <a:endParaRPr/>
          </a:p>
        </p:txBody>
      </p:sp>
      <p:sp>
        <p:nvSpPr>
          <p:cNvPr id="128" name="Google Shape;128;p4"/>
          <p:cNvSpPr/>
          <p:nvPr/>
        </p:nvSpPr>
        <p:spPr>
          <a:xfrm>
            <a:off x="5098648" y="5225220"/>
            <a:ext cx="2558005" cy="983848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38100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Read 1 &amp; Read 2 binding regions for sequencing</a:t>
            </a:r>
            <a:endParaRPr/>
          </a:p>
        </p:txBody>
      </p:sp>
      <p:sp>
        <p:nvSpPr>
          <p:cNvPr id="129" name="Google Shape;129;p4"/>
          <p:cNvSpPr txBox="1"/>
          <p:nvPr/>
        </p:nvSpPr>
        <p:spPr>
          <a:xfrm>
            <a:off x="3224463" y="6497053"/>
            <a:ext cx="539014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credit to Illumina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0" name="Google Shape;130;p4" descr="HiSeq 3000/4000 Flowcell"/>
          <p:cNvPicPr preferRelativeResize="0"/>
          <p:nvPr/>
        </p:nvPicPr>
        <p:blipFill rotWithShape="1">
          <a:blip r:embed="rId4">
            <a:alphaModFix/>
          </a:blip>
          <a:srcRect l="37996" r="37621"/>
          <a:stretch/>
        </p:blipFill>
        <p:spPr>
          <a:xfrm>
            <a:off x="10828423" y="1778000"/>
            <a:ext cx="930442" cy="330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4"/>
          <p:cNvSpPr txBox="1"/>
          <p:nvPr/>
        </p:nvSpPr>
        <p:spPr>
          <a:xfrm>
            <a:off x="10667391" y="1323973"/>
            <a:ext cx="10013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Flow cell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"/>
          <p:cNvSpPr txBox="1">
            <a:spLocks noGrp="1"/>
          </p:cNvSpPr>
          <p:nvPr>
            <p:ph type="body" idx="1"/>
          </p:nvPr>
        </p:nvSpPr>
        <p:spPr>
          <a:xfrm>
            <a:off x="288758" y="319000"/>
            <a:ext cx="11693976" cy="438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s-ES" sz="3600" b="1"/>
              <a:t> Potential pitfalls</a:t>
            </a:r>
            <a:endParaRPr/>
          </a:p>
        </p:txBody>
      </p:sp>
      <p:sp>
        <p:nvSpPr>
          <p:cNvPr id="137" name="Google Shape;137;p5"/>
          <p:cNvSpPr txBox="1"/>
          <p:nvPr/>
        </p:nvSpPr>
        <p:spPr>
          <a:xfrm>
            <a:off x="752353" y="1354238"/>
            <a:ext cx="10428994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PCR is an effective DNA amplification process but not perfect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library preps, PCR can introduce preferential amplification of certain fragments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Low amounts of starting DNA results in jackpotting due to low complexity of the fragment population ( </a:t>
            </a:r>
            <a:r>
              <a:rPr lang="es-E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Plasmodium spp)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Duplicate reads with exact start/stop alignments</a:t>
            </a:r>
            <a:endParaRPr/>
          </a:p>
          <a:p>
            <a:pPr marL="342900" marR="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Substitution errors by the polymerase may lead to false positive results</a:t>
            </a:r>
            <a:endParaRPr/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substitution occurs in early PCR cycles, error appears as a true variant (</a:t>
            </a:r>
            <a:r>
              <a:rPr lang="es-ES" sz="2400" b="0" i="1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situ mutations)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00100" marR="0" lvl="1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substitution occurs in later PCR cycles, error typically is drowned out by correctly copied fragments in the amplification cluster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6"/>
          <p:cNvSpPr txBox="1">
            <a:spLocks noGrp="1"/>
          </p:cNvSpPr>
          <p:nvPr>
            <p:ph type="body" idx="1"/>
          </p:nvPr>
        </p:nvSpPr>
        <p:spPr>
          <a:xfrm>
            <a:off x="288758" y="319000"/>
            <a:ext cx="11693976" cy="438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s-ES" sz="3600" b="1"/>
              <a:t>Cluster generation</a:t>
            </a:r>
            <a:endParaRPr/>
          </a:p>
        </p:txBody>
      </p:sp>
      <p:sp>
        <p:nvSpPr>
          <p:cNvPr id="143" name="Google Shape;143;p6"/>
          <p:cNvSpPr txBox="1"/>
          <p:nvPr/>
        </p:nvSpPr>
        <p:spPr>
          <a:xfrm>
            <a:off x="288758" y="1456328"/>
            <a:ext cx="7459578" cy="4401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cluster is group of similar fragments clonally amplified closely together in tiny spot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Cluster formation is a type of PCR (“bridge amplification”)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introduce bias in a genome with unbalanced G + C content</a:t>
            </a:r>
            <a:endParaRPr/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</a:pPr>
            <a:r>
              <a:rPr lang="es-E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typical examples is the AT-rich genome of Plasmodium resulting in low sequencing coverage at certain loci</a:t>
            </a:r>
            <a:endParaRPr/>
          </a:p>
          <a:p>
            <a:pPr marL="457200" marR="0" lvl="0" indent="-2794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</a:pP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4" name="Google Shape;144;p6"/>
          <p:cNvPicPr preferRelativeResize="0"/>
          <p:nvPr/>
        </p:nvPicPr>
        <p:blipFill rotWithShape="1">
          <a:blip r:embed="rId3">
            <a:alphaModFix/>
          </a:blip>
          <a:srcRect l="21114" t="2574" r="42278"/>
          <a:stretch/>
        </p:blipFill>
        <p:spPr>
          <a:xfrm>
            <a:off x="7972925" y="1456328"/>
            <a:ext cx="3072063" cy="3584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7"/>
          <p:cNvSpPr txBox="1">
            <a:spLocks noGrp="1"/>
          </p:cNvSpPr>
          <p:nvPr>
            <p:ph type="body" idx="1"/>
          </p:nvPr>
        </p:nvSpPr>
        <p:spPr>
          <a:xfrm>
            <a:off x="288758" y="319000"/>
            <a:ext cx="11693976" cy="438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s-ES" sz="3600" b="1"/>
              <a:t>Sequence by synthesis</a:t>
            </a:r>
            <a:endParaRPr/>
          </a:p>
        </p:txBody>
      </p:sp>
      <p:sp>
        <p:nvSpPr>
          <p:cNvPr id="150" name="Google Shape;150;p7"/>
          <p:cNvSpPr txBox="1"/>
          <p:nvPr/>
        </p:nvSpPr>
        <p:spPr>
          <a:xfrm>
            <a:off x="288759" y="1262067"/>
            <a:ext cx="3930316" cy="4893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 NGS platforms perform sequencing millions of small fragments of DNA or cDNA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library fragment hybridizes with the P5 &amp; P7 primers to undergo bridged amplification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Fluorescently labelled nucleotides are used to synthesize a complementary strand for each fragment</a:t>
            </a:r>
            <a:endParaRPr sz="2400">
              <a:solidFill>
                <a:srgbClr val="C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3592" y="1262067"/>
            <a:ext cx="7638669" cy="458002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7"/>
          <p:cNvSpPr txBox="1"/>
          <p:nvPr/>
        </p:nvSpPr>
        <p:spPr>
          <a:xfrm>
            <a:off x="5727032" y="5342021"/>
            <a:ext cx="399448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fluorescent emission of each cluster is imaged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8"/>
          <p:cNvSpPr txBox="1">
            <a:spLocks noGrp="1"/>
          </p:cNvSpPr>
          <p:nvPr>
            <p:ph type="body" idx="1"/>
          </p:nvPr>
        </p:nvSpPr>
        <p:spPr>
          <a:xfrm>
            <a:off x="288758" y="319000"/>
            <a:ext cx="11693976" cy="438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s-ES" sz="3600" b="1"/>
              <a:t>Sequence by synthesis – Data acquisition</a:t>
            </a:r>
            <a:endParaRPr/>
          </a:p>
        </p:txBody>
      </p:sp>
      <p:pic>
        <p:nvPicPr>
          <p:cNvPr id="158" name="Google Shape;158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2229" y="1138989"/>
            <a:ext cx="7638669" cy="45800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8" descr="Represents the steps involved in Next Generation Sequencing: Library preparation and amplification, sequencing, and data analysis are the three important steps involved in NGS. The data analysis involves base calling, read alignment, variant identification, and variant annotation"/>
          <p:cNvPicPr preferRelativeResize="0"/>
          <p:nvPr/>
        </p:nvPicPr>
        <p:blipFill rotWithShape="1">
          <a:blip r:embed="rId4">
            <a:alphaModFix/>
          </a:blip>
          <a:srcRect t="87319" r="72225" b="1"/>
          <a:stretch/>
        </p:blipFill>
        <p:spPr>
          <a:xfrm>
            <a:off x="8161465" y="2483677"/>
            <a:ext cx="3389500" cy="1751439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8"/>
          <p:cNvSpPr/>
          <p:nvPr/>
        </p:nvSpPr>
        <p:spPr>
          <a:xfrm>
            <a:off x="8350898" y="4616533"/>
            <a:ext cx="3416968" cy="673769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fluorescent emission of each cluster is imaged </a:t>
            </a:r>
            <a:endParaRPr/>
          </a:p>
        </p:txBody>
      </p:sp>
      <p:sp>
        <p:nvSpPr>
          <p:cNvPr id="161" name="Google Shape;161;p8"/>
          <p:cNvSpPr/>
          <p:nvPr/>
        </p:nvSpPr>
        <p:spPr>
          <a:xfrm>
            <a:off x="4652212" y="5579805"/>
            <a:ext cx="5213684" cy="1093712"/>
          </a:xfrm>
          <a:prstGeom prst="rect">
            <a:avLst/>
          </a:prstGeom>
          <a:solidFill>
            <a:schemeClr val="accent1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The fluorescent emission wavelengths &amp; intensities are extracted and used to identify the sequence of interest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9"/>
          <p:cNvSpPr txBox="1">
            <a:spLocks noGrp="1"/>
          </p:cNvSpPr>
          <p:nvPr>
            <p:ph type="body" idx="1"/>
          </p:nvPr>
        </p:nvSpPr>
        <p:spPr>
          <a:xfrm>
            <a:off x="288758" y="319000"/>
            <a:ext cx="11693976" cy="4385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None/>
            </a:pPr>
            <a:r>
              <a:rPr lang="es-ES" sz="3600" b="1"/>
              <a:t>Data Analysis</a:t>
            </a:r>
            <a:endParaRPr/>
          </a:p>
        </p:txBody>
      </p:sp>
      <p:sp>
        <p:nvSpPr>
          <p:cNvPr id="167" name="Google Shape;167;p9"/>
          <p:cNvSpPr txBox="1"/>
          <p:nvPr/>
        </p:nvSpPr>
        <p:spPr>
          <a:xfrm>
            <a:off x="288758" y="1262067"/>
            <a:ext cx="11693975" cy="5021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Quality control (QC) is a key integral part of NGS workflows from library prep to sequencing and data analysis</a:t>
            </a:r>
            <a:endParaRPr/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million to billions of reads obtained have to QC’ed using specialized software</a:t>
            </a:r>
            <a:endParaRPr/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Filtered for quality</a:t>
            </a:r>
            <a:endParaRPr/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Amplicon size </a:t>
            </a:r>
            <a:endParaRPr/>
          </a:p>
          <a:p>
            <a:pPr marL="800100" marR="0" lvl="1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s-E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Agreement between paired ends (paired end sequencing)</a:t>
            </a:r>
            <a:endParaRPr/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429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lang="es-E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Reads that pass quality filters are assembled and align to a </a:t>
            </a:r>
            <a:r>
              <a:rPr lang="es-ES" sz="24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 genome</a:t>
            </a:r>
            <a:endParaRPr/>
          </a:p>
          <a:p>
            <a:pPr marL="457200" marR="0" lvl="1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681</Words>
  <Application>Microsoft Macintosh PowerPoint</Application>
  <PresentationFormat>Widescreen</PresentationFormat>
  <Paragraphs>91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Noto Sans Symbols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Lucas Amenga- Etego</dc:creator>
  <cp:lastModifiedBy>Perceval Maturure</cp:lastModifiedBy>
  <cp:revision>1</cp:revision>
  <dcterms:created xsi:type="dcterms:W3CDTF">2021-11-05T21:56:07Z</dcterms:created>
  <dcterms:modified xsi:type="dcterms:W3CDTF">2022-11-29T19:57:15Z</dcterms:modified>
</cp:coreProperties>
</file>