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706" r:id="rId3"/>
    <p:sldId id="740" r:id="rId4"/>
    <p:sldId id="741" r:id="rId5"/>
    <p:sldId id="748" r:id="rId6"/>
    <p:sldId id="742" r:id="rId7"/>
    <p:sldId id="743" r:id="rId8"/>
    <p:sldId id="739" r:id="rId9"/>
    <p:sldId id="744" r:id="rId10"/>
    <p:sldId id="745" r:id="rId11"/>
    <p:sldId id="747" r:id="rId12"/>
    <p:sldId id="746" r:id="rId13"/>
    <p:sldId id="715" r:id="rId14"/>
  </p:sldIdLst>
  <p:sldSz cx="12192000" cy="6858000"/>
  <p:notesSz cx="6858000" cy="9144000"/>
  <p:defaultTextStyle>
    <a:defPPr>
      <a:defRPr lang="en-G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9"/>
    <p:restoredTop sz="94648"/>
  </p:normalViewPr>
  <p:slideViewPr>
    <p:cSldViewPr snapToGrid="0" snapToObjects="1">
      <p:cViewPr varScale="1">
        <p:scale>
          <a:sx n="117" d="100"/>
          <a:sy n="117" d="100"/>
        </p:scale>
        <p:origin x="2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2C8868-33B6-1640-8A4B-6BA98F72531D}" type="datetimeFigureOut">
              <a:rPr lang="en-GH" smtClean="0"/>
              <a:t>29/11/2022</a:t>
            </a:fld>
            <a:endParaRPr lang="en-G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65E37-A849-F44D-9771-E90A160FDFF5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345471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dsyamuzu@ug.edu.gh | dsyamuzu@well.ox.ac.uk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89F30-F63E-4129-ABC1-6AF3F1B4D4B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378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49C8A-F598-0448-8E0C-038FE6600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65C759-697A-AC47-9AA6-8CEF4123E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AB74C-371C-0440-AB61-304ABEBA8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B493-FC65-AE46-8EBF-34B43588B50C}" type="datetimeFigureOut">
              <a:rPr lang="en-GH" smtClean="0"/>
              <a:t>29/11/2022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62CD3-63A8-B64D-B5B5-CD2AE880A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20C5-83A6-C34F-9F18-A7985E5A4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7A74-6053-6942-844B-E6D21884DDA8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46003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1FD09-A0CF-444D-BCB3-95C26AC69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46FFE-D4E7-434F-8090-87FDBD7E3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1724C-00B3-7842-8CD3-B1C5C7F26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B493-FC65-AE46-8EBF-34B43588B50C}" type="datetimeFigureOut">
              <a:rPr lang="en-GH" smtClean="0"/>
              <a:t>29/11/2022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7ED30-57FB-E442-A9D9-B8653D470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4A8E5-676B-0D4F-8C74-E99514CBF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7A74-6053-6942-844B-E6D21884DDA8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452793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BD065C-1960-AB4C-A479-F879F9C44E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44615F-8039-984C-A38F-A8A4A19C6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9904D-CB31-1944-8B49-4A9CDCE90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B493-FC65-AE46-8EBF-34B43588B50C}" type="datetimeFigureOut">
              <a:rPr lang="en-GH" smtClean="0"/>
              <a:t>29/11/2022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C2560-0911-F84D-9824-AEE03E933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391D0-9F73-E548-A464-B6DA4202E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7A74-6053-6942-844B-E6D21884DDA8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152111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5CFB4C-66A8-401B-84D9-B1AFD50ADC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37856" y="215900"/>
            <a:ext cx="8977744" cy="349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E8BC712-8A74-4F29-8C14-080E41124FF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302627" y="673331"/>
            <a:ext cx="7464829" cy="35495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D19178F-4E4B-484E-B098-32CB860222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11186" y="4471988"/>
            <a:ext cx="7556703" cy="315912"/>
          </a:xfrm>
          <a:prstGeom prst="rect">
            <a:avLst/>
          </a:prstGeom>
        </p:spPr>
        <p:txBody>
          <a:bodyPr/>
          <a:lstStyle>
            <a:lvl2pPr marL="457189" indent="0">
              <a:buNone/>
              <a:defRPr>
                <a:solidFill>
                  <a:schemeClr val="accent4">
                    <a:lumMod val="50000"/>
                  </a:schemeClr>
                </a:solidFill>
                <a:latin typeface="Trebuchet MS" panose="020B0603020202020204" pitchFamily="34" charset="0"/>
              </a:defRPr>
            </a:lvl2pPr>
          </a:lstStyle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9744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A9A3590-2C66-4011-B14C-5FCBDADA65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8758" y="319000"/>
            <a:ext cx="11693976" cy="43857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solidFill>
                  <a:schemeClr val="bg1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2" name="Rectangle 1"/>
          <p:cNvSpPr/>
          <p:nvPr userDrawn="1"/>
        </p:nvSpPr>
        <p:spPr>
          <a:xfrm>
            <a:off x="10223770" y="4640094"/>
            <a:ext cx="494669" cy="369332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 algn="ctr"/>
            <a:fld id="{BBC9483B-BDD4-4A7E-B111-A803DB8C21C6}" type="slidenum">
              <a:rPr lang="en-US" altLang="en-US" sz="1800" b="1" smtClean="0">
                <a:solidFill>
                  <a:schemeClr val="bg1"/>
                </a:solidFill>
              </a:rPr>
              <a:pPr algn="ctr"/>
              <a:t>‹#›</a:t>
            </a:fld>
            <a:endParaRPr lang="en-GB" sz="2100" b="1" dirty="0">
              <a:solidFill>
                <a:schemeClr val="bg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AC963CD-7A90-487A-9438-539D54F10B21}"/>
              </a:ext>
            </a:extLst>
          </p:cNvPr>
          <p:cNvSpPr/>
          <p:nvPr userDrawn="1"/>
        </p:nvSpPr>
        <p:spPr>
          <a:xfrm>
            <a:off x="11697940" y="6216824"/>
            <a:ext cx="436304" cy="438572"/>
          </a:xfrm>
          <a:prstGeom prst="ellipse">
            <a:avLst/>
          </a:prstGeom>
          <a:noFill/>
          <a:ln w="38100"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34885B-D24C-4CF2-B601-C1C2C9978C28}"/>
              </a:ext>
            </a:extLst>
          </p:cNvPr>
          <p:cNvSpPr/>
          <p:nvPr userDrawn="1"/>
        </p:nvSpPr>
        <p:spPr>
          <a:xfrm>
            <a:off x="11673519" y="6246437"/>
            <a:ext cx="494669" cy="369332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 algn="ctr"/>
            <a:fld id="{BBC9483B-BDD4-4A7E-B111-A803DB8C21C6}" type="slidenum">
              <a:rPr lang="en-US" altLang="en-US" sz="18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pPr algn="ctr"/>
              <a:t>‹#›</a:t>
            </a:fld>
            <a:endParaRPr lang="en-GB" sz="2100" b="1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3653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A1F97-FB90-9A4B-82A1-73A8C6AF7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90412-07DF-8946-8EC7-55C718079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92C89-7A1A-B640-8E63-C339E241A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B493-FC65-AE46-8EBF-34B43588B50C}" type="datetimeFigureOut">
              <a:rPr lang="en-GH" smtClean="0"/>
              <a:t>29/11/2022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B2D6D-7E8B-6D40-9926-E4DF38AC8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B2D17-74D2-C148-B034-A7B65315C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7A74-6053-6942-844B-E6D21884DDA8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900733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0A2F4-428E-424D-8284-A1878CD13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0D91C-3A79-6447-8669-3B8668CDE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81101-A342-3748-B558-723E02E49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B493-FC65-AE46-8EBF-34B43588B50C}" type="datetimeFigureOut">
              <a:rPr lang="en-GH" smtClean="0"/>
              <a:t>29/11/2022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D50A9-C4BC-034D-BADE-DDC6CCA6C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13F80-4B77-D244-A7FF-E5E246345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7A74-6053-6942-844B-E6D21884DDA8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7380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CF47B-4BC4-2E4E-B0CA-04B8279B0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DF9AF-F213-5048-BB36-18BABE17AF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FAC3D-AB61-1049-A9A8-D892B5C8A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D8E444-F3C5-7A4C-AFAA-732A1F191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B493-FC65-AE46-8EBF-34B43588B50C}" type="datetimeFigureOut">
              <a:rPr lang="en-GH" smtClean="0"/>
              <a:t>29/11/2022</a:t>
            </a:fld>
            <a:endParaRPr lang="en-G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8CECA-C3A9-2E48-A523-AE43D99D5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34DBD-4D45-6840-AB59-4DAFECBF6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7A74-6053-6942-844B-E6D21884DDA8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730486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BCD85-2D46-C945-8AE3-1934E2239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49FAD-DDC8-124C-96A1-668B59BE7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AF605-531B-684E-9FF0-EB3EAD7FB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9A457A-1041-5F4F-8464-9C66037E1F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E51B97-0346-644C-8CDC-3672E8F687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0A9099-A3E2-6F4B-BF50-C40B05D30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B493-FC65-AE46-8EBF-34B43588B50C}" type="datetimeFigureOut">
              <a:rPr lang="en-GH" smtClean="0"/>
              <a:t>29/11/2022</a:t>
            </a:fld>
            <a:endParaRPr lang="en-G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4BE211-F19B-3B47-BF66-81AE0C7A5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DC17BA-1EC9-AC45-A317-8AD72BCE5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7A74-6053-6942-844B-E6D21884DDA8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265768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B2163-6B55-2B47-9645-4E07803CF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7A00A1-0C08-524D-836E-A8F30F2E3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B493-FC65-AE46-8EBF-34B43588B50C}" type="datetimeFigureOut">
              <a:rPr lang="en-GH" smtClean="0"/>
              <a:t>29/11/2022</a:t>
            </a:fld>
            <a:endParaRPr lang="en-G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314280-75FE-DE4D-A805-B251DAA8D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28C060-9A74-284F-A2E9-80187029D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7A74-6053-6942-844B-E6D21884DDA8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103236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B38A21-718E-704E-B6C8-F427A5D91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B493-FC65-AE46-8EBF-34B43588B50C}" type="datetimeFigureOut">
              <a:rPr lang="en-GH" smtClean="0"/>
              <a:t>29/11/2022</a:t>
            </a:fld>
            <a:endParaRPr lang="en-G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3C8C90-F5FC-924B-86AC-99B1C9149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B3415-0E77-D140-9CFF-13CFB5663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7A74-6053-6942-844B-E6D21884DDA8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007647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368A4-60B6-D54D-B31A-3D659EAA5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A9194-2F78-7C46-8459-5120EAFA1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1A998-2C61-884C-8145-D81DF2927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B0350-140C-4747-A5B0-60A864861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B493-FC65-AE46-8EBF-34B43588B50C}" type="datetimeFigureOut">
              <a:rPr lang="en-GH" smtClean="0"/>
              <a:t>29/11/2022</a:t>
            </a:fld>
            <a:endParaRPr lang="en-G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696E2-ACCE-044A-B901-7FFF2562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73C62-89A4-C244-A80B-FA3B56305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7A74-6053-6942-844B-E6D21884DDA8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37640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B382D-7C3E-9F4F-AA95-EED24ABF9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2E700E-96C6-034B-88C1-FD3AE18224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4FCBD1-163B-F94B-A149-C2EA56EB4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081DD9-576C-2748-99AA-D2E7329DD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7B493-FC65-AE46-8EBF-34B43588B50C}" type="datetimeFigureOut">
              <a:rPr lang="en-GH" smtClean="0"/>
              <a:t>29/11/2022</a:t>
            </a:fld>
            <a:endParaRPr lang="en-G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C56B0-43C8-E547-B0A4-2A0A002E6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48BE7-642F-5E44-8E2E-A49F08B4E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07A74-6053-6942-844B-E6D21884DDA8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81820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B3D7C1-878F-694D-AE5C-DE9CA4760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A706D-F6BA-B449-8C34-6764ABBE2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EDD97-6988-4446-8EBA-6E5F893792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7B493-FC65-AE46-8EBF-34B43588B50C}" type="datetimeFigureOut">
              <a:rPr lang="en-GH" smtClean="0"/>
              <a:t>29/11/2022</a:t>
            </a:fld>
            <a:endParaRPr lang="en-G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4D48B-D58B-924D-AD3A-2CC8FA1669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15B96-2C33-744F-AF33-9A55A0EC9D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07A74-6053-6942-844B-E6D21884DDA8}" type="slidenum">
              <a:rPr lang="en-GH" smtClean="0"/>
              <a:t>‹#›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531879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79ED8D-E55C-45B1-BE09-43675C50DB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" y="1078444"/>
            <a:ext cx="12191999" cy="1436156"/>
          </a:xfrm>
        </p:spPr>
        <p:txBody>
          <a:bodyPr>
            <a:normAutofit lnSpcReduction="10000"/>
          </a:bodyPr>
          <a:lstStyle/>
          <a:p>
            <a:pPr algn="ctr"/>
            <a:r>
              <a:rPr lang="en-GB" sz="4500" b="1" dirty="0"/>
              <a:t>Antimalarial drug resistance:</a:t>
            </a:r>
          </a:p>
          <a:p>
            <a:pPr algn="ctr"/>
            <a:r>
              <a:rPr lang="en-GB" sz="4500" b="1" dirty="0">
                <a:solidFill>
                  <a:srgbClr val="FF0000"/>
                </a:solidFill>
              </a:rPr>
              <a:t>Use case for surveillance</a:t>
            </a:r>
            <a:endParaRPr lang="en-US" sz="4500" b="1" dirty="0">
              <a:solidFill>
                <a:srgbClr val="FF000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2B5C0-78AB-AD45-A046-A31F84515F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73882" y="3085213"/>
            <a:ext cx="9671901" cy="1150632"/>
          </a:xfrm>
        </p:spPr>
        <p:txBody>
          <a:bodyPr anchor="ctr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700" b="1" dirty="0">
                <a:solidFill>
                  <a:schemeClr val="bg1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29</a:t>
            </a:r>
            <a:r>
              <a:rPr lang="en-US" sz="2700" b="1" baseline="30000" dirty="0">
                <a:solidFill>
                  <a:schemeClr val="bg1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th</a:t>
            </a:r>
            <a:r>
              <a:rPr lang="en-US" sz="2700" b="1" dirty="0">
                <a:solidFill>
                  <a:schemeClr val="bg1"/>
                </a:solidFill>
                <a:latin typeface="Trebuchet MS" panose="020B0603020202020204" pitchFamily="34" charset="0"/>
                <a:cs typeface="Arial" panose="020B0604020202020204" pitchFamily="34" charset="0"/>
              </a:rPr>
              <a:t> August 2022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endParaRPr lang="en-GB" sz="2700" dirty="0">
              <a:solidFill>
                <a:schemeClr val="bg1"/>
              </a:solidFill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589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885F6D-E444-4C14-9F34-79D4D49B3F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600" b="1" dirty="0"/>
              <a:t>Haplotype combinations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CB522D6-BAF1-4C4A-BC85-AA118AC83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464547"/>
              </p:ext>
            </p:extLst>
          </p:nvPr>
        </p:nvGraphicFramePr>
        <p:xfrm>
          <a:off x="2152892" y="1446836"/>
          <a:ext cx="7118429" cy="3756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3700">
                  <a:extLst>
                    <a:ext uri="{9D8B030D-6E8A-4147-A177-3AD203B41FA5}">
                      <a16:colId xmlns:a16="http://schemas.microsoft.com/office/drawing/2014/main" val="1763492304"/>
                    </a:ext>
                  </a:extLst>
                </a:gridCol>
                <a:gridCol w="663700">
                  <a:extLst>
                    <a:ext uri="{9D8B030D-6E8A-4147-A177-3AD203B41FA5}">
                      <a16:colId xmlns:a16="http://schemas.microsoft.com/office/drawing/2014/main" val="3058971602"/>
                    </a:ext>
                  </a:extLst>
                </a:gridCol>
                <a:gridCol w="533579">
                  <a:extLst>
                    <a:ext uri="{9D8B030D-6E8A-4147-A177-3AD203B41FA5}">
                      <a16:colId xmlns:a16="http://schemas.microsoft.com/office/drawing/2014/main" val="907199703"/>
                    </a:ext>
                  </a:extLst>
                </a:gridCol>
                <a:gridCol w="225494">
                  <a:extLst>
                    <a:ext uri="{9D8B030D-6E8A-4147-A177-3AD203B41FA5}">
                      <a16:colId xmlns:a16="http://schemas.microsoft.com/office/drawing/2014/main" val="469366838"/>
                    </a:ext>
                  </a:extLst>
                </a:gridCol>
                <a:gridCol w="308085">
                  <a:extLst>
                    <a:ext uri="{9D8B030D-6E8A-4147-A177-3AD203B41FA5}">
                      <a16:colId xmlns:a16="http://schemas.microsoft.com/office/drawing/2014/main" val="4282220441"/>
                    </a:ext>
                  </a:extLst>
                </a:gridCol>
                <a:gridCol w="423889">
                  <a:extLst>
                    <a:ext uri="{9D8B030D-6E8A-4147-A177-3AD203B41FA5}">
                      <a16:colId xmlns:a16="http://schemas.microsoft.com/office/drawing/2014/main" val="1293460295"/>
                    </a:ext>
                  </a:extLst>
                </a:gridCol>
                <a:gridCol w="1684104">
                  <a:extLst>
                    <a:ext uri="{9D8B030D-6E8A-4147-A177-3AD203B41FA5}">
                      <a16:colId xmlns:a16="http://schemas.microsoft.com/office/drawing/2014/main" val="2405111155"/>
                    </a:ext>
                  </a:extLst>
                </a:gridCol>
                <a:gridCol w="2615878">
                  <a:extLst>
                    <a:ext uri="{9D8B030D-6E8A-4147-A177-3AD203B41FA5}">
                      <a16:colId xmlns:a16="http://schemas.microsoft.com/office/drawing/2014/main" val="3633571714"/>
                    </a:ext>
                  </a:extLst>
                </a:gridCol>
              </a:tblGrid>
              <a:tr h="470763">
                <a:tc gridSpan="7">
                  <a:txBody>
                    <a:bodyPr/>
                    <a:lstStyle/>
                    <a:p>
                      <a:pPr algn="ctr"/>
                      <a:endParaRPr lang="en-US" sz="1400" dirty="0">
                        <a:effectLst/>
                      </a:endParaRPr>
                    </a:p>
                    <a:p>
                      <a:pPr algn="ctr"/>
                      <a:r>
                        <a:rPr lang="en-US" sz="1400" dirty="0" err="1">
                          <a:effectLst/>
                        </a:rPr>
                        <a:t>PfDHFR</a:t>
                      </a:r>
                      <a:r>
                        <a:rPr lang="en-US" sz="1400" dirty="0">
                          <a:effectLst/>
                        </a:rPr>
                        <a:t> position and encoded amino acid</a:t>
                      </a:r>
                    </a:p>
                  </a:txBody>
                  <a:tcPr marL="67990" marR="67990" marT="0" marB="0"/>
                </a:tc>
                <a:tc hMerge="1">
                  <a:txBody>
                    <a:bodyPr/>
                    <a:lstStyle/>
                    <a:p>
                      <a:endParaRPr lang="en-G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effectLst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effectLst/>
                      </a:endParaRPr>
                    </a:p>
                  </a:txBody>
                  <a:tcPr marL="67990" marR="67990" marT="0" marB="0"/>
                </a:tc>
                <a:extLst>
                  <a:ext uri="{0D108BD9-81ED-4DB2-BD59-A6C34878D82A}">
                    <a16:rowId xmlns:a16="http://schemas.microsoft.com/office/drawing/2014/main" val="427125710"/>
                  </a:ext>
                </a:extLst>
              </a:tr>
              <a:tr h="40003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51</a:t>
                      </a:r>
                      <a:endParaRPr lang="en-GH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59</a:t>
                      </a:r>
                      <a:endParaRPr lang="en-GH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7990" marR="6799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108</a:t>
                      </a:r>
                      <a:endParaRPr lang="en-GH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7990" marR="67990" marT="0" marB="0"/>
                </a:tc>
                <a:tc hMerge="1"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164</a:t>
                      </a:r>
                      <a:endParaRPr lang="en-GH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7990" marR="6799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164</a:t>
                      </a:r>
                      <a:endParaRPr lang="en-GH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7990" marR="67990" marT="0" marB="0"/>
                </a:tc>
                <a:tc hMerge="1"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GH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Haplotype</a:t>
                      </a:r>
                      <a:endParaRPr lang="en-GH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H" sz="12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Phenotype</a:t>
                      </a:r>
                    </a:p>
                  </a:txBody>
                  <a:tcPr marL="67990" marR="67990" marT="0" marB="0"/>
                </a:tc>
                <a:extLst>
                  <a:ext uri="{0D108BD9-81ED-4DB2-BD59-A6C34878D82A}">
                    <a16:rowId xmlns:a16="http://schemas.microsoft.com/office/drawing/2014/main" val="2491679316"/>
                  </a:ext>
                </a:extLst>
              </a:tr>
              <a:tr h="201755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N</a:t>
                      </a:r>
                      <a:endParaRPr lang="en-G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C</a:t>
                      </a:r>
                      <a:endParaRPr lang="en-G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7990" marR="6799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</a:t>
                      </a:r>
                      <a:endParaRPr lang="en-G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7990" marR="67990" marT="0" marB="0"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I</a:t>
                      </a:r>
                      <a:endParaRPr lang="en-G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7990" marR="6799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I</a:t>
                      </a:r>
                      <a:endParaRPr lang="en-G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7990" marR="67990" marT="0" marB="0"/>
                </a:tc>
                <a:tc hMerge="1"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 </a:t>
                      </a:r>
                      <a:endParaRPr lang="en-G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NCSI </a:t>
                      </a:r>
                      <a:endParaRPr lang="en-GH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H" sz="12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Wild-type (sensitive)</a:t>
                      </a:r>
                    </a:p>
                  </a:txBody>
                  <a:tcPr marL="67990" marR="67990" marT="0" marB="0"/>
                </a:tc>
                <a:extLst>
                  <a:ext uri="{0D108BD9-81ED-4DB2-BD59-A6C34878D82A}">
                    <a16:rowId xmlns:a16="http://schemas.microsoft.com/office/drawing/2014/main" val="68604596"/>
                  </a:ext>
                </a:extLst>
              </a:tr>
              <a:tr h="201755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I</a:t>
                      </a:r>
                      <a:endParaRPr lang="en-G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R</a:t>
                      </a:r>
                      <a:endParaRPr lang="en-G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7990" marR="6799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N</a:t>
                      </a:r>
                      <a:endParaRPr lang="en-G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7990" marR="67990" marT="0" marB="0"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I</a:t>
                      </a:r>
                      <a:endParaRPr lang="en-G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7990" marR="6799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I</a:t>
                      </a:r>
                      <a:endParaRPr lang="en-G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7990" marR="67990" marT="0" marB="0"/>
                </a:tc>
                <a:tc hMerge="1"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 </a:t>
                      </a:r>
                      <a:endParaRPr lang="en-G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IRNI</a:t>
                      </a:r>
                      <a:endParaRPr lang="en-GH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H" sz="12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Triple resistant</a:t>
                      </a:r>
                    </a:p>
                  </a:txBody>
                  <a:tcPr marL="67990" marR="67990" marT="0" marB="0"/>
                </a:tc>
                <a:extLst>
                  <a:ext uri="{0D108BD9-81ED-4DB2-BD59-A6C34878D82A}">
                    <a16:rowId xmlns:a16="http://schemas.microsoft.com/office/drawing/2014/main" val="2694383079"/>
                  </a:ext>
                </a:extLst>
              </a:tr>
              <a:tr h="201755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N</a:t>
                      </a:r>
                      <a:endParaRPr lang="en-G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R</a:t>
                      </a:r>
                      <a:endParaRPr lang="en-G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7990" marR="6799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N</a:t>
                      </a:r>
                      <a:endParaRPr lang="en-G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7990" marR="67990" marT="0" marB="0"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I</a:t>
                      </a:r>
                      <a:endParaRPr lang="en-G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7990" marR="6799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I</a:t>
                      </a:r>
                      <a:endParaRPr lang="en-G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7990" marR="67990" marT="0" marB="0"/>
                </a:tc>
                <a:tc hMerge="1"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 </a:t>
                      </a:r>
                      <a:endParaRPr lang="en-G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NRNI</a:t>
                      </a:r>
                      <a:endParaRPr lang="en-GH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GH" sz="12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ouble resistant</a:t>
                      </a:r>
                    </a:p>
                  </a:txBody>
                  <a:tcPr marL="67990" marR="67990" marT="0" marB="0"/>
                </a:tc>
                <a:extLst>
                  <a:ext uri="{0D108BD9-81ED-4DB2-BD59-A6C34878D82A}">
                    <a16:rowId xmlns:a16="http://schemas.microsoft.com/office/drawing/2014/main" val="1299572570"/>
                  </a:ext>
                </a:extLst>
              </a:tr>
              <a:tr h="2017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I</a:t>
                      </a:r>
                      <a:endParaRPr lang="en-GH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C</a:t>
                      </a:r>
                      <a:endParaRPr lang="en-G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7990" marR="6799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N</a:t>
                      </a:r>
                      <a:endParaRPr lang="en-GH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7990" marR="67990" marT="0" marB="0"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I</a:t>
                      </a:r>
                      <a:endParaRPr lang="en-G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7990" marR="6799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I</a:t>
                      </a:r>
                      <a:endParaRPr lang="en-GH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7990" marR="67990" marT="0" marB="0"/>
                </a:tc>
                <a:tc hMerge="1"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 </a:t>
                      </a:r>
                      <a:endParaRPr lang="en-G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ICNI</a:t>
                      </a:r>
                      <a:endParaRPr lang="en-GH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GH" sz="12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ouble resistant</a:t>
                      </a:r>
                    </a:p>
                  </a:txBody>
                  <a:tcPr marL="67990" marR="67990" marT="0" marB="0"/>
                </a:tc>
                <a:extLst>
                  <a:ext uri="{0D108BD9-81ED-4DB2-BD59-A6C34878D82A}">
                    <a16:rowId xmlns:a16="http://schemas.microsoft.com/office/drawing/2014/main" val="3408286226"/>
                  </a:ext>
                </a:extLst>
              </a:tr>
              <a:tr h="201755">
                <a:tc>
                  <a:txBody>
                    <a:bodyPr/>
                    <a:lstStyle/>
                    <a:p>
                      <a:pPr algn="ctr"/>
                      <a:r>
                        <a:rPr lang="en-GH" sz="12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I</a:t>
                      </a: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H" sz="12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 marL="67990" marR="6799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H" sz="12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N</a:t>
                      </a:r>
                    </a:p>
                  </a:txBody>
                  <a:tcPr marL="67990" marR="67990" marT="0" marB="0"/>
                </a:tc>
                <a:tc hMerge="1">
                  <a:txBody>
                    <a:bodyPr/>
                    <a:lstStyle/>
                    <a:p>
                      <a:endParaRPr lang="en-G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H" sz="12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L</a:t>
                      </a:r>
                    </a:p>
                  </a:txBody>
                  <a:tcPr marL="67990" marR="67990" marT="0" marB="0"/>
                </a:tc>
                <a:tc hMerge="1">
                  <a:txBody>
                    <a:bodyPr/>
                    <a:lstStyle/>
                    <a:p>
                      <a:endParaRPr lang="en-G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H" sz="12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IRNL</a:t>
                      </a: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Q</a:t>
                      </a:r>
                      <a:r>
                        <a:rPr lang="en-GH" sz="12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uadruple resistant</a:t>
                      </a:r>
                    </a:p>
                  </a:txBody>
                  <a:tcPr marL="67990" marR="67990" marT="0" marB="0"/>
                </a:tc>
                <a:extLst>
                  <a:ext uri="{0D108BD9-81ED-4DB2-BD59-A6C34878D82A}">
                    <a16:rowId xmlns:a16="http://schemas.microsoft.com/office/drawing/2014/main" val="1277305775"/>
                  </a:ext>
                </a:extLst>
              </a:tr>
              <a:tr h="400037">
                <a:tc gridSpan="7"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effectLst/>
                        </a:rPr>
                        <a:t>PfDHPS</a:t>
                      </a:r>
                      <a:r>
                        <a:rPr lang="en-US" sz="1400" dirty="0">
                          <a:effectLst/>
                        </a:rPr>
                        <a:t> position and encoded amino acid</a:t>
                      </a:r>
                    </a:p>
                  </a:txBody>
                  <a:tcPr marL="67990" marR="67990" marT="0" marB="0"/>
                </a:tc>
                <a:tc hMerge="1">
                  <a:txBody>
                    <a:bodyPr/>
                    <a:lstStyle/>
                    <a:p>
                      <a:endParaRPr lang="en-G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effectLst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effectLst/>
                      </a:endParaRPr>
                    </a:p>
                  </a:txBody>
                  <a:tcPr marL="67990" marR="67990" marT="0" marB="0"/>
                </a:tc>
                <a:extLst>
                  <a:ext uri="{0D108BD9-81ED-4DB2-BD59-A6C34878D82A}">
                    <a16:rowId xmlns:a16="http://schemas.microsoft.com/office/drawing/2014/main" val="3118847140"/>
                  </a:ext>
                </a:extLst>
              </a:tr>
              <a:tr h="266818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436</a:t>
                      </a:r>
                      <a:endParaRPr lang="en-G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437</a:t>
                      </a:r>
                      <a:endParaRPr lang="en-G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540</a:t>
                      </a:r>
                      <a:endParaRPr lang="en-G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7990" marR="6799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581</a:t>
                      </a:r>
                      <a:endParaRPr lang="en-G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7990" marR="6799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G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613</a:t>
                      </a:r>
                      <a:endParaRPr lang="en-G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H" sz="12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Haplotype</a:t>
                      </a: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H" sz="12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Phenotype</a:t>
                      </a:r>
                    </a:p>
                  </a:txBody>
                  <a:tcPr marL="67990" marR="67990" marT="0" marB="0"/>
                </a:tc>
                <a:extLst>
                  <a:ext uri="{0D108BD9-81ED-4DB2-BD59-A6C34878D82A}">
                    <a16:rowId xmlns:a16="http://schemas.microsoft.com/office/drawing/2014/main" val="1535605846"/>
                  </a:ext>
                </a:extLst>
              </a:tr>
              <a:tr h="201755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</a:t>
                      </a:r>
                      <a:endParaRPr lang="en-G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A</a:t>
                      </a:r>
                      <a:endParaRPr lang="en-G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K</a:t>
                      </a:r>
                      <a:endParaRPr lang="en-G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7990" marR="6799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A</a:t>
                      </a:r>
                      <a:endParaRPr lang="en-G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7990" marR="6799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G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A</a:t>
                      </a:r>
                      <a:endParaRPr lang="en-G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H" sz="12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SAKAA</a:t>
                      </a: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H" sz="12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Wild-type (sensitive)</a:t>
                      </a:r>
                    </a:p>
                  </a:txBody>
                  <a:tcPr marL="67990" marR="67990" marT="0" marB="0"/>
                </a:tc>
                <a:extLst>
                  <a:ext uri="{0D108BD9-81ED-4DB2-BD59-A6C34878D82A}">
                    <a16:rowId xmlns:a16="http://schemas.microsoft.com/office/drawing/2014/main" val="475898337"/>
                  </a:ext>
                </a:extLst>
              </a:tr>
              <a:tr h="201755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A</a:t>
                      </a:r>
                      <a:endParaRPr lang="en-G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A</a:t>
                      </a:r>
                      <a:endParaRPr lang="en-G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K</a:t>
                      </a:r>
                      <a:endParaRPr lang="en-G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7990" marR="6799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A</a:t>
                      </a:r>
                      <a:endParaRPr lang="en-G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7990" marR="6799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G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</a:t>
                      </a:r>
                      <a:endParaRPr lang="en-G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H" sz="12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AAKAS</a:t>
                      </a: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GH" sz="12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ouble mutant</a:t>
                      </a:r>
                    </a:p>
                  </a:txBody>
                  <a:tcPr marL="67990" marR="67990" marT="0" marB="0"/>
                </a:tc>
                <a:extLst>
                  <a:ext uri="{0D108BD9-81ED-4DB2-BD59-A6C34878D82A}">
                    <a16:rowId xmlns:a16="http://schemas.microsoft.com/office/drawing/2014/main" val="3812144250"/>
                  </a:ext>
                </a:extLst>
              </a:tr>
              <a:tr h="201755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A</a:t>
                      </a:r>
                      <a:endParaRPr lang="en-G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G</a:t>
                      </a:r>
                      <a:endParaRPr lang="en-G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K</a:t>
                      </a:r>
                      <a:endParaRPr lang="en-G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7990" marR="6799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A</a:t>
                      </a:r>
                      <a:endParaRPr lang="en-G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7990" marR="6799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G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A</a:t>
                      </a:r>
                      <a:endParaRPr lang="en-G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H" sz="12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AGKAA</a:t>
                      </a: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GH" sz="12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ouble mutant</a:t>
                      </a:r>
                    </a:p>
                  </a:txBody>
                  <a:tcPr marL="67990" marR="67990" marT="0" marB="0"/>
                </a:tc>
                <a:extLst>
                  <a:ext uri="{0D108BD9-81ED-4DB2-BD59-A6C34878D82A}">
                    <a16:rowId xmlns:a16="http://schemas.microsoft.com/office/drawing/2014/main" val="1891527700"/>
                  </a:ext>
                </a:extLst>
              </a:tr>
              <a:tr h="201755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</a:t>
                      </a:r>
                      <a:endParaRPr lang="en-G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G</a:t>
                      </a:r>
                      <a:endParaRPr lang="en-G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K</a:t>
                      </a:r>
                      <a:endParaRPr lang="en-G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7990" marR="6799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A</a:t>
                      </a:r>
                      <a:endParaRPr lang="en-G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7990" marR="6799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G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</a:t>
                      </a:r>
                      <a:endParaRPr lang="en-G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H" sz="12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SGKAS</a:t>
                      </a: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GH" sz="12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ouble mutant</a:t>
                      </a:r>
                    </a:p>
                  </a:txBody>
                  <a:tcPr marL="67990" marR="67990" marT="0" marB="0"/>
                </a:tc>
                <a:extLst>
                  <a:ext uri="{0D108BD9-81ED-4DB2-BD59-A6C34878D82A}">
                    <a16:rowId xmlns:a16="http://schemas.microsoft.com/office/drawing/2014/main" val="2820112477"/>
                  </a:ext>
                </a:extLst>
              </a:tr>
              <a:tr h="201755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A</a:t>
                      </a:r>
                      <a:endParaRPr lang="en-G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G</a:t>
                      </a:r>
                      <a:endParaRPr lang="en-GH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K</a:t>
                      </a:r>
                      <a:endParaRPr lang="en-G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7990" marR="6799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G</a:t>
                      </a:r>
                      <a:endParaRPr lang="en-G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7990" marR="6799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G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</a:t>
                      </a:r>
                      <a:endParaRPr lang="en-G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H" sz="12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AGKGS</a:t>
                      </a: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GH" sz="12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riple mutant</a:t>
                      </a:r>
                    </a:p>
                  </a:txBody>
                  <a:tcPr marL="67990" marR="67990" marT="0" marB="0"/>
                </a:tc>
                <a:extLst>
                  <a:ext uri="{0D108BD9-81ED-4DB2-BD59-A6C34878D82A}">
                    <a16:rowId xmlns:a16="http://schemas.microsoft.com/office/drawing/2014/main" val="2035588084"/>
                  </a:ext>
                </a:extLst>
              </a:tr>
              <a:tr h="2017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A</a:t>
                      </a:r>
                      <a:endParaRPr lang="en-GH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G</a:t>
                      </a:r>
                      <a:endParaRPr lang="en-GH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E</a:t>
                      </a:r>
                      <a:endParaRPr lang="en-GH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7990" marR="6799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H" sz="12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G</a:t>
                      </a:r>
                    </a:p>
                  </a:txBody>
                  <a:tcPr marL="67990" marR="67990" marT="0" marB="0"/>
                </a:tc>
                <a:tc hMerge="1">
                  <a:txBody>
                    <a:bodyPr/>
                    <a:lstStyle/>
                    <a:p>
                      <a:pPr algn="ctr"/>
                      <a:endParaRPr lang="en-G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S</a:t>
                      </a:r>
                      <a:endParaRPr lang="en-G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H" sz="12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AGEGS</a:t>
                      </a:r>
                    </a:p>
                  </a:txBody>
                  <a:tcPr marL="67990" marR="6799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Q</a:t>
                      </a:r>
                      <a:r>
                        <a:rPr lang="en-GH" sz="12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uintuple mutant</a:t>
                      </a:r>
                    </a:p>
                  </a:txBody>
                  <a:tcPr marL="67990" marR="67990" marT="0" marB="0"/>
                </a:tc>
                <a:extLst>
                  <a:ext uri="{0D108BD9-81ED-4DB2-BD59-A6C34878D82A}">
                    <a16:rowId xmlns:a16="http://schemas.microsoft.com/office/drawing/2014/main" val="655001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7786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885F6D-E444-4C14-9F34-79D4D49B3F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600" b="1" dirty="0"/>
              <a:t>ART resistance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82AE87-094C-F592-7D5E-49007965C66E}"/>
              </a:ext>
            </a:extLst>
          </p:cNvPr>
          <p:cNvSpPr txBox="1"/>
          <p:nvPr/>
        </p:nvSpPr>
        <p:spPr>
          <a:xfrm>
            <a:off x="462987" y="1269940"/>
            <a:ext cx="649339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u="sng" dirty="0" err="1"/>
              <a:t>Pf</a:t>
            </a:r>
            <a:r>
              <a:rPr lang="en-GB" sz="1800" b="1" u="sng" dirty="0"/>
              <a:t> </a:t>
            </a:r>
            <a:r>
              <a:rPr lang="en-GB" b="1" i="1" u="sng" dirty="0" err="1"/>
              <a:t>Kelch</a:t>
            </a:r>
            <a:r>
              <a:rPr lang="en-GB" b="1" i="1" u="sng" dirty="0"/>
              <a:t> 13 gene</a:t>
            </a:r>
            <a:r>
              <a:rPr lang="en-GB" sz="1800" b="1" u="sng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ART-resistance in south-east Asia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Growing evidence of </a:t>
            </a:r>
            <a:r>
              <a:rPr lang="en-GB" b="1" i="1" u="sng" dirty="0"/>
              <a:t>partial resistance </a:t>
            </a:r>
            <a:r>
              <a:rPr lang="en-GB" dirty="0"/>
              <a:t>in Africa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/>
              <a:t>Epicentre is East Africa great lakes region and horn of Africa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77DA25A-A4B2-08B8-8BDC-C43AEE7606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237698"/>
              </p:ext>
            </p:extLst>
          </p:nvPr>
        </p:nvGraphicFramePr>
        <p:xfrm>
          <a:off x="7141580" y="1090056"/>
          <a:ext cx="3784921" cy="463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787">
                  <a:extLst>
                    <a:ext uri="{9D8B030D-6E8A-4147-A177-3AD203B41FA5}">
                      <a16:colId xmlns:a16="http://schemas.microsoft.com/office/drawing/2014/main" val="779194524"/>
                    </a:ext>
                  </a:extLst>
                </a:gridCol>
                <a:gridCol w="2412134">
                  <a:extLst>
                    <a:ext uri="{9D8B030D-6E8A-4147-A177-3AD203B41FA5}">
                      <a16:colId xmlns:a16="http://schemas.microsoft.com/office/drawing/2014/main" val="3279043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H" sz="1400" dirty="0"/>
                        <a:t>Markers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H" sz="1400" dirty="0"/>
                        <a:t> status classification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081654"/>
                  </a:ext>
                </a:extLst>
              </a:tr>
              <a:tr h="271448">
                <a:tc>
                  <a:txBody>
                    <a:bodyPr/>
                    <a:lstStyle/>
                    <a:p>
                      <a:r>
                        <a:rPr lang="en-GH" sz="1400" dirty="0"/>
                        <a:t>P441L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C</a:t>
                      </a:r>
                      <a:r>
                        <a:rPr lang="en-GH" sz="1400" dirty="0"/>
                        <a:t>andidate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815788"/>
                  </a:ext>
                </a:extLst>
              </a:tr>
              <a:tr h="163418">
                <a:tc>
                  <a:txBody>
                    <a:bodyPr/>
                    <a:lstStyle/>
                    <a:p>
                      <a:r>
                        <a:rPr lang="en-GH" sz="1400" dirty="0">
                          <a:solidFill>
                            <a:schemeClr val="tx1"/>
                          </a:solidFill>
                        </a:rPr>
                        <a:t>F446I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C</a:t>
                      </a:r>
                      <a:r>
                        <a:rPr lang="en-GH" sz="1400" dirty="0"/>
                        <a:t>andidate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908988"/>
                  </a:ext>
                </a:extLst>
              </a:tr>
              <a:tr h="240582">
                <a:tc>
                  <a:txBody>
                    <a:bodyPr/>
                    <a:lstStyle/>
                    <a:p>
                      <a:r>
                        <a:rPr lang="en-GH" sz="1400" dirty="0"/>
                        <a:t>G449A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C</a:t>
                      </a:r>
                      <a:r>
                        <a:rPr lang="en-GH" sz="1400" dirty="0"/>
                        <a:t>andidate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207550"/>
                  </a:ext>
                </a:extLst>
              </a:tr>
              <a:tr h="213575">
                <a:tc>
                  <a:txBody>
                    <a:bodyPr/>
                    <a:lstStyle/>
                    <a:p>
                      <a:r>
                        <a:rPr lang="en-GH" sz="1400" dirty="0"/>
                        <a:t>N458Y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C</a:t>
                      </a:r>
                      <a:r>
                        <a:rPr lang="en-GH" sz="1400" dirty="0"/>
                        <a:t>andidate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769420"/>
                  </a:ext>
                </a:extLst>
              </a:tr>
              <a:tr h="302314">
                <a:tc>
                  <a:txBody>
                    <a:bodyPr/>
                    <a:lstStyle/>
                    <a:p>
                      <a:r>
                        <a:rPr lang="en-GH" sz="1400" dirty="0"/>
                        <a:t>Y493H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V</a:t>
                      </a:r>
                      <a:r>
                        <a:rPr lang="en-GH" sz="1400" dirty="0"/>
                        <a:t>alidated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446837"/>
                  </a:ext>
                </a:extLst>
              </a:tr>
              <a:tr h="229008">
                <a:tc>
                  <a:txBody>
                    <a:bodyPr/>
                    <a:lstStyle/>
                    <a:p>
                      <a:r>
                        <a:rPr lang="en-GH" sz="1400" dirty="0"/>
                        <a:t>R539T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V</a:t>
                      </a:r>
                      <a:r>
                        <a:rPr lang="en-GH" sz="1400" dirty="0"/>
                        <a:t>alidated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775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H" sz="1400" dirty="0"/>
                        <a:t>I543L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V</a:t>
                      </a:r>
                      <a:r>
                        <a:rPr lang="en-GH" sz="1400" dirty="0"/>
                        <a:t>alidated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047264"/>
                  </a:ext>
                </a:extLst>
              </a:tr>
              <a:tr h="221291">
                <a:tc>
                  <a:txBody>
                    <a:bodyPr/>
                    <a:lstStyle/>
                    <a:p>
                      <a:r>
                        <a:rPr lang="en-GH" sz="1400" dirty="0"/>
                        <a:t>P553L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H" sz="1400" dirty="0"/>
                        <a:t>candidate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658345"/>
                  </a:ext>
                </a:extLst>
              </a:tr>
              <a:tr h="252157">
                <a:tc>
                  <a:txBody>
                    <a:bodyPr/>
                    <a:lstStyle/>
                    <a:p>
                      <a:r>
                        <a:rPr lang="en-GH" sz="1400" dirty="0">
                          <a:solidFill>
                            <a:srgbClr val="FF0000"/>
                          </a:solidFill>
                        </a:rPr>
                        <a:t>R561H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H" sz="1400" dirty="0"/>
                        <a:t>validated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985244"/>
                  </a:ext>
                </a:extLst>
              </a:tr>
              <a:tr h="271448">
                <a:tc>
                  <a:txBody>
                    <a:bodyPr/>
                    <a:lstStyle/>
                    <a:p>
                      <a:r>
                        <a:rPr lang="en-GH" sz="1400" dirty="0">
                          <a:solidFill>
                            <a:schemeClr val="tx1"/>
                          </a:solidFill>
                        </a:rPr>
                        <a:t>V568G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</a:t>
                      </a:r>
                      <a:r>
                        <a:rPr lang="en-GH" sz="1400" dirty="0"/>
                        <a:t>andidate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93589"/>
                  </a:ext>
                </a:extLst>
              </a:tr>
              <a:tr h="256015">
                <a:tc>
                  <a:txBody>
                    <a:bodyPr/>
                    <a:lstStyle/>
                    <a:p>
                      <a:r>
                        <a:rPr lang="en-GH" sz="1400" dirty="0">
                          <a:solidFill>
                            <a:schemeClr val="tx1"/>
                          </a:solidFill>
                        </a:rPr>
                        <a:t>P574L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</a:t>
                      </a:r>
                      <a:r>
                        <a:rPr lang="en-GH" sz="1400" dirty="0"/>
                        <a:t>andidate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547135"/>
                  </a:ext>
                </a:extLst>
              </a:tr>
              <a:tr h="263732">
                <a:tc>
                  <a:txBody>
                    <a:bodyPr/>
                    <a:lstStyle/>
                    <a:p>
                      <a:r>
                        <a:rPr lang="en-GH" sz="1400" dirty="0">
                          <a:solidFill>
                            <a:srgbClr val="FF0000"/>
                          </a:solidFill>
                        </a:rPr>
                        <a:t>A578S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C</a:t>
                      </a:r>
                      <a:r>
                        <a:rPr lang="en-GH" sz="1400" dirty="0"/>
                        <a:t>andidate (not associated)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532182"/>
                  </a:ext>
                </a:extLst>
              </a:tr>
              <a:tr h="261246">
                <a:tc>
                  <a:txBody>
                    <a:bodyPr/>
                    <a:lstStyle/>
                    <a:p>
                      <a:r>
                        <a:rPr lang="en-GH" sz="1400" dirty="0">
                          <a:solidFill>
                            <a:srgbClr val="00B0F0"/>
                          </a:solidFill>
                        </a:rPr>
                        <a:t>C580Y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V</a:t>
                      </a:r>
                      <a:r>
                        <a:rPr lang="en-GH" sz="1400" dirty="0"/>
                        <a:t>alidated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186828"/>
                  </a:ext>
                </a:extLst>
              </a:tr>
              <a:tr h="225150">
                <a:tc>
                  <a:txBody>
                    <a:bodyPr/>
                    <a:lstStyle/>
                    <a:p>
                      <a:r>
                        <a:rPr lang="en-GH" sz="1400" dirty="0">
                          <a:solidFill>
                            <a:srgbClr val="FF0000"/>
                          </a:solidFill>
                        </a:rPr>
                        <a:t>A675V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H" sz="1400" dirty="0"/>
                        <a:t>Candidate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203506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EEBCF098-F073-424C-84B5-EFEBB888E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28" y="2747268"/>
            <a:ext cx="5502318" cy="302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615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885F6D-E444-4C14-9F34-79D4D49B3F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600" b="1" dirty="0"/>
              <a:t>Molecular surveillance of malaria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527850-1312-F6B1-2752-69D2CDCCC40A}"/>
              </a:ext>
            </a:extLst>
          </p:cNvPr>
          <p:cNvSpPr txBox="1"/>
          <p:nvPr/>
        </p:nvSpPr>
        <p:spPr>
          <a:xfrm>
            <a:off x="288758" y="1868806"/>
            <a:ext cx="56606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Temporal prevalence of resistance markers</a:t>
            </a:r>
            <a:endParaRPr lang="en-GH" sz="24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H" sz="2400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0ABE34C-8327-0F1D-4D59-7B5451E0CC2E}"/>
              </a:ext>
            </a:extLst>
          </p:cNvPr>
          <p:cNvSpPr/>
          <p:nvPr/>
        </p:nvSpPr>
        <p:spPr>
          <a:xfrm>
            <a:off x="2986269" y="1139569"/>
            <a:ext cx="5220182" cy="486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Use cases</a:t>
            </a:r>
            <a:endParaRPr lang="en-GH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D907DD-001B-143E-3EFB-615905A5AA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06"/>
          <a:stretch/>
        </p:blipFill>
        <p:spPr>
          <a:xfrm>
            <a:off x="6242614" y="2007703"/>
            <a:ext cx="4822557" cy="28701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F7BBD6-C271-A0EF-842A-426B221B7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649" y="2347977"/>
            <a:ext cx="3566731" cy="35667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8F0600D-0542-FCAF-E87D-F59231CC7115}"/>
              </a:ext>
            </a:extLst>
          </p:cNvPr>
          <p:cNvSpPr txBox="1"/>
          <p:nvPr/>
        </p:nvSpPr>
        <p:spPr>
          <a:xfrm>
            <a:off x="3716590" y="3429000"/>
            <a:ext cx="1363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</a:t>
            </a:r>
            <a:r>
              <a:rPr lang="en-GH" dirty="0"/>
              <a:t>fmdr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52ECB7-88B5-7FCC-EEDF-2EEF80F142B2}"/>
              </a:ext>
            </a:extLst>
          </p:cNvPr>
          <p:cNvSpPr txBox="1"/>
          <p:nvPr/>
        </p:nvSpPr>
        <p:spPr>
          <a:xfrm>
            <a:off x="4489453" y="4748935"/>
            <a:ext cx="61625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GH" sz="2400" dirty="0"/>
              <a:t>Drug resistance surveillance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S</a:t>
            </a:r>
            <a:r>
              <a:rPr lang="en-GH" sz="2400" dirty="0"/>
              <a:t>ampling over time for trends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H" sz="2400" dirty="0"/>
              <a:t>Multiple locations for epidemiology </a:t>
            </a:r>
          </a:p>
          <a:p>
            <a:endParaRPr lang="en-GH" sz="2400" dirty="0"/>
          </a:p>
        </p:txBody>
      </p:sp>
    </p:spTree>
    <p:extLst>
      <p:ext uri="{BB962C8B-B14F-4D97-AF65-F5344CB8AC3E}">
        <p14:creationId xmlns:p14="http://schemas.microsoft.com/office/powerpoint/2010/main" val="4048948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4,110,433 Coffee cup Images, Stock Photos &amp; Vectors ...">
            <a:extLst>
              <a:ext uri="{FF2B5EF4-FFF2-40B4-BE49-F238E27FC236}">
                <a16:creationId xmlns:a16="http://schemas.microsoft.com/office/drawing/2014/main" id="{0B004038-7FC7-BB8C-5906-6D2CC95218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97"/>
          <a:stretch/>
        </p:blipFill>
        <p:spPr bwMode="auto">
          <a:xfrm>
            <a:off x="4445000" y="1651000"/>
            <a:ext cx="3302000" cy="331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C049009-FE54-84F1-6B7F-8D1FD7421A89}"/>
              </a:ext>
            </a:extLst>
          </p:cNvPr>
          <p:cNvSpPr txBox="1"/>
          <p:nvPr/>
        </p:nvSpPr>
        <p:spPr>
          <a:xfrm>
            <a:off x="4811843" y="794479"/>
            <a:ext cx="2935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H" dirty="0"/>
              <a:t>Merci, Question sil vous plait</a:t>
            </a:r>
          </a:p>
        </p:txBody>
      </p:sp>
    </p:spTree>
    <p:extLst>
      <p:ext uri="{BB962C8B-B14F-4D97-AF65-F5344CB8AC3E}">
        <p14:creationId xmlns:p14="http://schemas.microsoft.com/office/powerpoint/2010/main" val="472090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885F6D-E444-4C14-9F34-79D4D49B3F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600" b="1" dirty="0"/>
              <a:t>What is drug resistance?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527850-1312-F6B1-2752-69D2CDCCC40A}"/>
              </a:ext>
            </a:extLst>
          </p:cNvPr>
          <p:cNvSpPr txBox="1"/>
          <p:nvPr/>
        </p:nvSpPr>
        <p:spPr>
          <a:xfrm>
            <a:off x="840129" y="1324796"/>
            <a:ext cx="770198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ü"/>
            </a:pPr>
            <a:r>
              <a:rPr lang="en-GH" sz="2400" dirty="0">
                <a:solidFill>
                  <a:srgbClr val="FF0000"/>
                </a:solidFill>
              </a:rPr>
              <a:t>Antimalarial drug resistance </a:t>
            </a:r>
            <a:r>
              <a:rPr lang="en-GH" sz="2400" dirty="0"/>
              <a:t>is the ability of Plasmodium spp to survive and/or mulitply in the presence of therapeutic or higher dose of drug 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GH" sz="2400" dirty="0"/>
              <a:t>The emergence of drug resistance in Plasmodium spp depends on several factors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GB" sz="2400" dirty="0"/>
              <a:t>T</a:t>
            </a:r>
            <a:r>
              <a:rPr lang="en-GH" sz="2400" dirty="0"/>
              <a:t>hese factor include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GB" sz="2400" dirty="0"/>
              <a:t>t</a:t>
            </a:r>
            <a:r>
              <a:rPr lang="en-GH" sz="2400" dirty="0"/>
              <a:t>he mutation rate of the parasite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GB" sz="2400" dirty="0"/>
              <a:t>t</a:t>
            </a:r>
            <a:r>
              <a:rPr lang="en-GH" sz="2400" dirty="0"/>
              <a:t>he fitness cost associated with the resistance mutation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GH" sz="2400" dirty="0"/>
              <a:t>the overall parasite load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GB" sz="2400" dirty="0"/>
              <a:t>t</a:t>
            </a:r>
            <a:r>
              <a:rPr lang="en-GH" sz="2400" dirty="0"/>
              <a:t>he treatment compliance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GB" sz="2400" dirty="0"/>
              <a:t>t</a:t>
            </a:r>
            <a:r>
              <a:rPr lang="en-GH" sz="2400" dirty="0"/>
              <a:t>he strength of drug selection </a:t>
            </a:r>
          </a:p>
          <a:p>
            <a:pPr marL="1371600" lvl="2" indent="-457200">
              <a:buFont typeface="+mj-lt"/>
              <a:buAutoNum type="arabicParenR"/>
            </a:pPr>
            <a:endParaRPr lang="en-GH" sz="2400" dirty="0"/>
          </a:p>
          <a:p>
            <a:pPr marL="1257300" lvl="2" indent="-342900">
              <a:buFont typeface="Wingdings" pitchFamily="2" charset="2"/>
              <a:buChar char="ü"/>
            </a:pPr>
            <a:endParaRPr lang="en-GH" sz="2400" dirty="0"/>
          </a:p>
        </p:txBody>
      </p:sp>
      <p:pic>
        <p:nvPicPr>
          <p:cNvPr id="1026" name="Picture 2" descr="Plasmodium falciparum | Scientists Against Malaria">
            <a:extLst>
              <a:ext uri="{FF2B5EF4-FFF2-40B4-BE49-F238E27FC236}">
                <a16:creationId xmlns:a16="http://schemas.microsoft.com/office/drawing/2014/main" id="{B84BE948-04B6-40FD-2299-391740C40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740" y="1944547"/>
            <a:ext cx="3551910" cy="298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129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885F6D-E444-4C14-9F34-79D4D49B3F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600" b="1" dirty="0"/>
              <a:t>Drug resistance mechanisms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527850-1312-F6B1-2752-69D2CDCCC40A}"/>
              </a:ext>
            </a:extLst>
          </p:cNvPr>
          <p:cNvSpPr txBox="1"/>
          <p:nvPr/>
        </p:nvSpPr>
        <p:spPr>
          <a:xfrm>
            <a:off x="747531" y="1216260"/>
            <a:ext cx="813025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H" sz="2400" dirty="0">
                <a:solidFill>
                  <a:srgbClr val="FF0000"/>
                </a:solidFill>
              </a:rPr>
              <a:t>Chloroquine resistance (CQ):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</a:t>
            </a:r>
            <a:r>
              <a:rPr lang="en-GH" sz="2400" dirty="0"/>
              <a:t>ncreased capacity (40-50x) of </a:t>
            </a:r>
            <a:r>
              <a:rPr lang="en-GH" sz="2400" i="1" dirty="0"/>
              <a:t>Plasmodium falciparum </a:t>
            </a:r>
            <a:r>
              <a:rPr lang="en-GH" sz="2400" dirty="0"/>
              <a:t>to expel CQ out of the digestive food vacoule (DV).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H" sz="2400" dirty="0"/>
              <a:t>Mediated by CQ resistance transport (</a:t>
            </a:r>
            <a:r>
              <a:rPr lang="en-GH" sz="2400" dirty="0">
                <a:solidFill>
                  <a:srgbClr val="FF0000"/>
                </a:solidFill>
              </a:rPr>
              <a:t>PfCRT</a:t>
            </a:r>
            <a:r>
              <a:rPr lang="en-GH" sz="2400" dirty="0"/>
              <a:t>)</a:t>
            </a:r>
          </a:p>
          <a:p>
            <a:r>
              <a:rPr lang="en-GB" sz="2400" dirty="0">
                <a:solidFill>
                  <a:srgbClr val="FF0000"/>
                </a:solidFill>
              </a:rPr>
              <a:t>A</a:t>
            </a:r>
            <a:r>
              <a:rPr lang="en-GH" sz="2400" dirty="0">
                <a:solidFill>
                  <a:srgbClr val="FF0000"/>
                </a:solidFill>
              </a:rPr>
              <a:t>modiaquine (AQ),Lumefantrine (LM), Mefloquine (M),</a:t>
            </a:r>
          </a:p>
          <a:p>
            <a:r>
              <a:rPr lang="en-GH" sz="2400" dirty="0">
                <a:solidFill>
                  <a:srgbClr val="FF0000"/>
                </a:solidFill>
              </a:rPr>
              <a:t>Piperaquine (PQ):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H" sz="2400" dirty="0"/>
              <a:t>Similar mechanism of increased capacity to efflux of drug out of the DV.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H" sz="2400" dirty="0"/>
              <a:t>Mediated by the multi-drug resistance transporter 1 (</a:t>
            </a:r>
            <a:r>
              <a:rPr lang="en-GH" sz="2400" dirty="0">
                <a:solidFill>
                  <a:srgbClr val="FF0000"/>
                </a:solidFill>
              </a:rPr>
              <a:t>PfMDR1</a:t>
            </a:r>
            <a:r>
              <a:rPr lang="en-GH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H" sz="2400" dirty="0"/>
              <a:t>Pfmdr 1 gene encodes ATP-binding cassette (ABC) protein, residing in DV.</a:t>
            </a:r>
          </a:p>
          <a:p>
            <a:pPr marL="1257300" lvl="2" indent="-342900">
              <a:buFont typeface="Wingdings" pitchFamily="2" charset="2"/>
              <a:buChar char="ü"/>
            </a:pPr>
            <a:endParaRPr lang="en-GH" sz="2400" dirty="0"/>
          </a:p>
        </p:txBody>
      </p:sp>
      <p:pic>
        <p:nvPicPr>
          <p:cNvPr id="4" name="Main graphic">
            <a:extLst>
              <a:ext uri="{FF2B5EF4-FFF2-40B4-BE49-F238E27FC236}">
                <a16:creationId xmlns:a16="http://schemas.microsoft.com/office/drawing/2014/main" id="{8EB2B8F0-C3EC-FDB3-93F1-88BC68F7D4CB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8877782" y="1758143"/>
            <a:ext cx="2871720" cy="38098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4665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885F6D-E444-4C14-9F34-79D4D49B3F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600" b="1" dirty="0"/>
              <a:t>Drug resistance mechanisms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527850-1312-F6B1-2752-69D2CDCCC40A}"/>
              </a:ext>
            </a:extLst>
          </p:cNvPr>
          <p:cNvSpPr txBox="1"/>
          <p:nvPr/>
        </p:nvSpPr>
        <p:spPr>
          <a:xfrm>
            <a:off x="1187370" y="1023854"/>
            <a:ext cx="770198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H" sz="2400" dirty="0">
                <a:solidFill>
                  <a:srgbClr val="FF0000"/>
                </a:solidFill>
              </a:rPr>
              <a:t>Artemisinin resistance (ART):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ART resistance is mediated </a:t>
            </a:r>
            <a:r>
              <a:rPr lang="en-US" sz="2400" i="1" dirty="0" err="1"/>
              <a:t>Kelch</a:t>
            </a:r>
            <a:r>
              <a:rPr lang="en-US" sz="2400" i="1" dirty="0"/>
              <a:t> 13</a:t>
            </a:r>
            <a:r>
              <a:rPr lang="en-US" sz="2400" dirty="0"/>
              <a:t> mutations-mechanism is based on quiescence state leading to parasite recrudescence as soon as drug pressure is removed</a:t>
            </a:r>
            <a:r>
              <a:rPr lang="en-GH" sz="2400" dirty="0"/>
              <a:t>. </a:t>
            </a:r>
          </a:p>
          <a:p>
            <a:r>
              <a:rPr lang="en-GB" sz="2400" dirty="0">
                <a:solidFill>
                  <a:srgbClr val="FF0000"/>
                </a:solidFill>
              </a:rPr>
              <a:t>S</a:t>
            </a:r>
            <a:r>
              <a:rPr lang="en-GH" sz="2400" dirty="0">
                <a:solidFill>
                  <a:srgbClr val="FF0000"/>
                </a:solidFill>
              </a:rPr>
              <a:t>ulfadoxine – pyrimethamine (SP):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S</a:t>
            </a:r>
            <a:r>
              <a:rPr lang="en-GH" sz="2400" dirty="0"/>
              <a:t>equential and synergistic blockade of 2 key enzymes involved with folate biosynthesis.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H" sz="2400" dirty="0"/>
              <a:t>Pyrimethamine inhibit the step mediated by dihydrofolate reductase (</a:t>
            </a:r>
            <a:r>
              <a:rPr lang="en-GH" sz="2400" dirty="0">
                <a:solidFill>
                  <a:srgbClr val="FF0000"/>
                </a:solidFill>
              </a:rPr>
              <a:t>DHFR</a:t>
            </a:r>
            <a:r>
              <a:rPr lang="en-GH" sz="2400" dirty="0"/>
              <a:t>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H" sz="2400" dirty="0"/>
              <a:t>Sulfadoxine (sulfones &amp; sulfonamides) inhibit the step mediated by dihydropteroate synthase (</a:t>
            </a:r>
            <a:r>
              <a:rPr lang="en-GH" sz="2400" dirty="0">
                <a:solidFill>
                  <a:srgbClr val="FF0000"/>
                </a:solidFill>
              </a:rPr>
              <a:t>DHPS</a:t>
            </a:r>
            <a:r>
              <a:rPr lang="en-GH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S</a:t>
            </a:r>
            <a:r>
              <a:rPr lang="en-GH" sz="2400" dirty="0"/>
              <a:t>pecific combinations of mutations in this bifunctional enzyme mediates varying degrees of restance to antifolate combination drugs </a:t>
            </a:r>
          </a:p>
        </p:txBody>
      </p:sp>
    </p:spTree>
    <p:extLst>
      <p:ext uri="{BB962C8B-B14F-4D97-AF65-F5344CB8AC3E}">
        <p14:creationId xmlns:p14="http://schemas.microsoft.com/office/powerpoint/2010/main" val="3866482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885F6D-E444-4C14-9F34-79D4D49B3F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600" b="1" dirty="0"/>
              <a:t>How mutations affect function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03F8B77-F8AF-6457-D8C9-441E742F920C}"/>
              </a:ext>
            </a:extLst>
          </p:cNvPr>
          <p:cNvSpPr/>
          <p:nvPr/>
        </p:nvSpPr>
        <p:spPr>
          <a:xfrm>
            <a:off x="4398380" y="1331089"/>
            <a:ext cx="2858947" cy="740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H" dirty="0"/>
              <a:t>Change in DNA sequence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92DCDA2-D3AB-543F-C476-D8D559D08DD8}"/>
              </a:ext>
            </a:extLst>
          </p:cNvPr>
          <p:cNvGrpSpPr/>
          <p:nvPr/>
        </p:nvGrpSpPr>
        <p:grpSpPr>
          <a:xfrm>
            <a:off x="266930" y="1331089"/>
            <a:ext cx="3494843" cy="1107996"/>
            <a:chOff x="266930" y="1331089"/>
            <a:chExt cx="3494843" cy="110799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D3C96D0-75AC-BCEC-C076-B55330407562}"/>
                </a:ext>
              </a:extLst>
            </p:cNvPr>
            <p:cNvSpPr txBox="1"/>
            <p:nvPr/>
          </p:nvSpPr>
          <p:spPr>
            <a:xfrm>
              <a:off x="288759" y="1331089"/>
              <a:ext cx="347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H" dirty="0"/>
                <a:t>AATTTCGCTTATCGACTCAATTATAT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7406EDB-ADB5-94AF-2F04-0583D4349B43}"/>
                </a:ext>
              </a:extLst>
            </p:cNvPr>
            <p:cNvSpPr txBox="1"/>
            <p:nvPr/>
          </p:nvSpPr>
          <p:spPr>
            <a:xfrm>
              <a:off x="266930" y="1700421"/>
              <a:ext cx="347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H" dirty="0"/>
                <a:t>AATTTCGCTTATCG</a:t>
              </a:r>
              <a:r>
                <a:rPr lang="en-GH" dirty="0">
                  <a:solidFill>
                    <a:srgbClr val="FF0000"/>
                  </a:solidFill>
                </a:rPr>
                <a:t>G</a:t>
              </a:r>
              <a:r>
                <a:rPr lang="en-GH" dirty="0"/>
                <a:t>CTCAATTATAT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B59C0B-02F7-D4E3-B99C-7A1F7BA19351}"/>
                </a:ext>
              </a:extLst>
            </p:cNvPr>
            <p:cNvSpPr txBox="1"/>
            <p:nvPr/>
          </p:nvSpPr>
          <p:spPr>
            <a:xfrm>
              <a:off x="288759" y="2069753"/>
              <a:ext cx="347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H" dirty="0"/>
                <a:t>AATTTCGCTTATCG</a:t>
              </a:r>
              <a:r>
                <a:rPr lang="en-GH" dirty="0">
                  <a:solidFill>
                    <a:srgbClr val="FF0000"/>
                  </a:solidFill>
                </a:rPr>
                <a:t>G</a:t>
              </a:r>
              <a:r>
                <a:rPr lang="en-GH" dirty="0"/>
                <a:t>CTCAATTATAT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456325-8E7F-2AA5-F166-40413750AC88}"/>
              </a:ext>
            </a:extLst>
          </p:cNvPr>
          <p:cNvCxnSpPr>
            <a:stCxn id="3" idx="2"/>
          </p:cNvCxnSpPr>
          <p:nvPr/>
        </p:nvCxnSpPr>
        <p:spPr>
          <a:xfrm flipH="1">
            <a:off x="5827853" y="2071868"/>
            <a:ext cx="1" cy="367217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2861533-2AEC-44B6-CF7D-FA7698626D77}"/>
              </a:ext>
            </a:extLst>
          </p:cNvPr>
          <p:cNvSpPr/>
          <p:nvPr/>
        </p:nvSpPr>
        <p:spPr>
          <a:xfrm>
            <a:off x="4398380" y="2439085"/>
            <a:ext cx="2858947" cy="740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H" dirty="0"/>
              <a:t>Change in protein sequence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132100-3E1E-A1FB-BA36-6C710A0010E6}"/>
              </a:ext>
            </a:extLst>
          </p:cNvPr>
          <p:cNvCxnSpPr/>
          <p:nvPr/>
        </p:nvCxnSpPr>
        <p:spPr>
          <a:xfrm flipH="1">
            <a:off x="5827852" y="3179864"/>
            <a:ext cx="1" cy="367217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45755DD-49DD-D6AB-2EB1-CAFD7D3FD1AC}"/>
              </a:ext>
            </a:extLst>
          </p:cNvPr>
          <p:cNvSpPr/>
          <p:nvPr/>
        </p:nvSpPr>
        <p:spPr>
          <a:xfrm>
            <a:off x="4398380" y="3547081"/>
            <a:ext cx="2858947" cy="740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H" dirty="0"/>
              <a:t>Change in protein structure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FE16BE-40A7-6865-734D-83F3E1B75310}"/>
              </a:ext>
            </a:extLst>
          </p:cNvPr>
          <p:cNvCxnSpPr/>
          <p:nvPr/>
        </p:nvCxnSpPr>
        <p:spPr>
          <a:xfrm flipH="1">
            <a:off x="5827851" y="4287860"/>
            <a:ext cx="1" cy="367217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2DA91CE-8FC7-86E6-F667-512DFF6C7081}"/>
              </a:ext>
            </a:extLst>
          </p:cNvPr>
          <p:cNvSpPr/>
          <p:nvPr/>
        </p:nvSpPr>
        <p:spPr>
          <a:xfrm>
            <a:off x="4398380" y="4658249"/>
            <a:ext cx="2858947" cy="740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H" dirty="0"/>
              <a:t>Change in protein function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CABF181-43D2-C403-B9D0-0A0D894E3196}"/>
              </a:ext>
            </a:extLst>
          </p:cNvPr>
          <p:cNvCxnSpPr/>
          <p:nvPr/>
        </p:nvCxnSpPr>
        <p:spPr>
          <a:xfrm flipH="1">
            <a:off x="5827850" y="5402200"/>
            <a:ext cx="1" cy="367217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28E40B4-E8B0-28AE-CF6C-8E9DC1F837A9}"/>
              </a:ext>
            </a:extLst>
          </p:cNvPr>
          <p:cNvSpPr/>
          <p:nvPr/>
        </p:nvSpPr>
        <p:spPr>
          <a:xfrm>
            <a:off x="4398380" y="5769417"/>
            <a:ext cx="2858947" cy="740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H" dirty="0"/>
              <a:t>Change in phenotype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9EDB873-F46A-9490-8BBF-64B2CA76AF9D}"/>
              </a:ext>
            </a:extLst>
          </p:cNvPr>
          <p:cNvSpPr/>
          <p:nvPr/>
        </p:nvSpPr>
        <p:spPr>
          <a:xfrm>
            <a:off x="7839412" y="5769416"/>
            <a:ext cx="2858947" cy="74077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  <a:r>
              <a:rPr lang="en-GH" dirty="0"/>
              <a:t>rug resistant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8D86B95-F5F3-03E2-DEDA-CAC312B6D2FE}"/>
              </a:ext>
            </a:extLst>
          </p:cNvPr>
          <p:cNvCxnSpPr>
            <a:cxnSpLocks/>
          </p:cNvCxnSpPr>
          <p:nvPr/>
        </p:nvCxnSpPr>
        <p:spPr>
          <a:xfrm>
            <a:off x="7257327" y="6256421"/>
            <a:ext cx="697829" cy="0"/>
          </a:xfrm>
          <a:prstGeom prst="straightConnector1">
            <a:avLst/>
          </a:prstGeom>
          <a:ln w="476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BCA88DC-AE8D-D608-08D1-606C7DD5BB23}"/>
              </a:ext>
            </a:extLst>
          </p:cNvPr>
          <p:cNvGrpSpPr/>
          <p:nvPr/>
        </p:nvGrpSpPr>
        <p:grpSpPr>
          <a:xfrm>
            <a:off x="7865101" y="2399000"/>
            <a:ext cx="3494843" cy="1107996"/>
            <a:chOff x="266930" y="1331089"/>
            <a:chExt cx="3494843" cy="110799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2A49636-B91D-0C1B-4A3E-834150AF671B}"/>
                </a:ext>
              </a:extLst>
            </p:cNvPr>
            <p:cNvSpPr txBox="1"/>
            <p:nvPr/>
          </p:nvSpPr>
          <p:spPr>
            <a:xfrm>
              <a:off x="288759" y="1331089"/>
              <a:ext cx="347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H" dirty="0"/>
                <a:t>LNITTKVLTAARKGISTCFAVTKTVT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05E8CF1-6BAB-2FC7-D3B0-AC8F9E3E117E}"/>
                </a:ext>
              </a:extLst>
            </p:cNvPr>
            <p:cNvSpPr txBox="1"/>
            <p:nvPr/>
          </p:nvSpPr>
          <p:spPr>
            <a:xfrm>
              <a:off x="266930" y="1700421"/>
              <a:ext cx="347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H" dirty="0"/>
                <a:t>LNITTKVLTAAR</a:t>
              </a:r>
              <a:r>
                <a:rPr lang="en-GH" dirty="0">
                  <a:solidFill>
                    <a:srgbClr val="FF0000"/>
                  </a:solidFill>
                </a:rPr>
                <a:t>T</a:t>
              </a:r>
              <a:r>
                <a:rPr lang="en-GH" dirty="0"/>
                <a:t>GISTCFAVTKTVT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27FF1C3-C963-FE6F-AACA-973A78FEA14C}"/>
                </a:ext>
              </a:extLst>
            </p:cNvPr>
            <p:cNvSpPr txBox="1"/>
            <p:nvPr/>
          </p:nvSpPr>
          <p:spPr>
            <a:xfrm>
              <a:off x="288759" y="2069753"/>
              <a:ext cx="3473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H" dirty="0"/>
                <a:t>LNITTKVLTAAR</a:t>
              </a:r>
              <a:r>
                <a:rPr lang="en-GH" dirty="0">
                  <a:solidFill>
                    <a:srgbClr val="FF0000"/>
                  </a:solidFill>
                </a:rPr>
                <a:t>T</a:t>
              </a:r>
              <a:r>
                <a:rPr lang="en-GH" dirty="0"/>
                <a:t>GISTCFAVTKTVT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0240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885F6D-E444-4C14-9F34-79D4D49B3F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600" b="1" dirty="0"/>
              <a:t>Molecular markers of resistance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527850-1312-F6B1-2752-69D2CDCCC40A}"/>
              </a:ext>
            </a:extLst>
          </p:cNvPr>
          <p:cNvSpPr txBox="1"/>
          <p:nvPr/>
        </p:nvSpPr>
        <p:spPr>
          <a:xfrm>
            <a:off x="288757" y="1868806"/>
            <a:ext cx="98275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CQ R</a:t>
            </a:r>
            <a:r>
              <a:rPr lang="en-GH" sz="2400" dirty="0">
                <a:solidFill>
                  <a:srgbClr val="FF0000"/>
                </a:solidFill>
              </a:rPr>
              <a:t>esistance is mediated by mutations in </a:t>
            </a:r>
            <a:r>
              <a:rPr lang="en-GH" sz="2400" i="1" dirty="0">
                <a:solidFill>
                  <a:srgbClr val="FF0000"/>
                </a:solidFill>
              </a:rPr>
              <a:t>pfcrt</a:t>
            </a:r>
            <a:r>
              <a:rPr lang="en-GH" sz="2400" dirty="0">
                <a:solidFill>
                  <a:srgbClr val="FF0000"/>
                </a:solidFill>
              </a:rPr>
              <a:t> and </a:t>
            </a:r>
            <a:r>
              <a:rPr lang="en-GH" sz="2400" i="1" dirty="0">
                <a:solidFill>
                  <a:srgbClr val="FF0000"/>
                </a:solidFill>
              </a:rPr>
              <a:t>pfmdr 1 </a:t>
            </a:r>
            <a:r>
              <a:rPr lang="en-GH" sz="2400" dirty="0">
                <a:solidFill>
                  <a:srgbClr val="FF0000"/>
                </a:solidFill>
              </a:rPr>
              <a:t>transporters</a:t>
            </a:r>
          </a:p>
          <a:p>
            <a:r>
              <a:rPr lang="en-GB" sz="2400" b="1" u="sng" dirty="0" err="1"/>
              <a:t>Pf</a:t>
            </a:r>
            <a:r>
              <a:rPr lang="en-GB" sz="2400" b="1" u="sng" dirty="0"/>
              <a:t> chloroquine resistance transporter gene: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The single mutation in </a:t>
            </a:r>
            <a:r>
              <a:rPr lang="en-GB" sz="2400" i="1" dirty="0"/>
              <a:t>P</a:t>
            </a:r>
            <a:r>
              <a:rPr lang="en-GH" sz="2400" i="1" dirty="0"/>
              <a:t>fcrt </a:t>
            </a:r>
            <a:r>
              <a:rPr lang="en-GH" sz="2400" dirty="0"/>
              <a:t>gene resulting in PfCRT </a:t>
            </a:r>
            <a:r>
              <a:rPr lang="en-GH" sz="2400" i="1" dirty="0"/>
              <a:t>76</a:t>
            </a:r>
            <a:r>
              <a:rPr lang="en-GH" sz="2400" dirty="0"/>
              <a:t> (K/</a:t>
            </a:r>
            <a:r>
              <a:rPr lang="en-GH" sz="2400" u="sng" dirty="0"/>
              <a:t>T</a:t>
            </a:r>
            <a:r>
              <a:rPr lang="en-GH" sz="2400" dirty="0"/>
              <a:t>) substitution in CRT protein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M</a:t>
            </a:r>
            <a:r>
              <a:rPr lang="en-GH" sz="2400" dirty="0"/>
              <a:t>ost critical (basal) mutation for CQ resistance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H" sz="2400" dirty="0"/>
              <a:t>Several other mutations then emerge with PfCRT 76T background to confer increased resistance CQ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H" sz="2400" dirty="0"/>
              <a:t>These including mutations at position 72 to 76 in PfCRT protein that combine to form resistance haplotypes.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H" sz="2400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0ABE34C-8327-0F1D-4D59-7B5451E0CC2E}"/>
              </a:ext>
            </a:extLst>
          </p:cNvPr>
          <p:cNvSpPr/>
          <p:nvPr/>
        </p:nvSpPr>
        <p:spPr>
          <a:xfrm>
            <a:off x="2986269" y="1139569"/>
            <a:ext cx="5220182" cy="486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H" sz="1800" dirty="0">
                <a:solidFill>
                  <a:schemeClr val="bg1"/>
                </a:solidFill>
              </a:rPr>
              <a:t>Chloroquine (CQ) resistance</a:t>
            </a:r>
            <a:endParaRPr lang="en-G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645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885F6D-E444-4C14-9F34-79D4D49B3F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600" b="1" dirty="0"/>
              <a:t>Molecular markers of resistance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527850-1312-F6B1-2752-69D2CDCCC40A}"/>
              </a:ext>
            </a:extLst>
          </p:cNvPr>
          <p:cNvSpPr txBox="1"/>
          <p:nvPr/>
        </p:nvSpPr>
        <p:spPr>
          <a:xfrm>
            <a:off x="288757" y="1868806"/>
            <a:ext cx="982751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CQ R</a:t>
            </a:r>
            <a:r>
              <a:rPr lang="en-GH" sz="2400" dirty="0">
                <a:solidFill>
                  <a:srgbClr val="FF0000"/>
                </a:solidFill>
              </a:rPr>
              <a:t>esistance is mediated by mutations in </a:t>
            </a:r>
            <a:r>
              <a:rPr lang="en-GH" sz="2400" i="1" dirty="0">
                <a:solidFill>
                  <a:srgbClr val="FF0000"/>
                </a:solidFill>
              </a:rPr>
              <a:t>pfcrt</a:t>
            </a:r>
            <a:r>
              <a:rPr lang="en-GH" sz="2400" dirty="0">
                <a:solidFill>
                  <a:srgbClr val="FF0000"/>
                </a:solidFill>
              </a:rPr>
              <a:t> and </a:t>
            </a:r>
            <a:r>
              <a:rPr lang="en-GH" sz="2400" i="1" dirty="0">
                <a:solidFill>
                  <a:srgbClr val="FF0000"/>
                </a:solidFill>
              </a:rPr>
              <a:t>pfmdr 1 </a:t>
            </a:r>
            <a:r>
              <a:rPr lang="en-GH" sz="2400" dirty="0">
                <a:solidFill>
                  <a:srgbClr val="FF0000"/>
                </a:solidFill>
              </a:rPr>
              <a:t>transporters</a:t>
            </a:r>
          </a:p>
          <a:p>
            <a:r>
              <a:rPr lang="en-GB" sz="2400" b="1" u="sng" dirty="0" err="1"/>
              <a:t>Pf</a:t>
            </a:r>
            <a:r>
              <a:rPr lang="en-GB" sz="2400" b="1" u="sng" dirty="0"/>
              <a:t> multi-drug resistance transporter gene 1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The single mutation in </a:t>
            </a:r>
            <a:r>
              <a:rPr lang="en-GB" sz="2400" i="1" dirty="0"/>
              <a:t>P</a:t>
            </a:r>
            <a:r>
              <a:rPr lang="en-GH" sz="2400" i="1" dirty="0"/>
              <a:t>fmdr 1 </a:t>
            </a:r>
            <a:r>
              <a:rPr lang="en-GH" sz="2400" dirty="0"/>
              <a:t>gene resulting in PfMDR </a:t>
            </a:r>
            <a:r>
              <a:rPr lang="en-GH" sz="2400" i="1" dirty="0"/>
              <a:t>86</a:t>
            </a:r>
            <a:r>
              <a:rPr lang="en-GH" sz="2400" dirty="0"/>
              <a:t> (N/</a:t>
            </a:r>
            <a:r>
              <a:rPr lang="en-GH" sz="2400" u="sng" dirty="0"/>
              <a:t>Y</a:t>
            </a:r>
            <a:r>
              <a:rPr lang="en-GH" sz="2400" dirty="0"/>
              <a:t>) substitution in CRT protein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M</a:t>
            </a:r>
            <a:r>
              <a:rPr lang="en-GH" sz="2400" dirty="0"/>
              <a:t>ost critical (basal) mutation for multi-drug (CQ,AQ,L) resistance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H" sz="2400" dirty="0"/>
              <a:t>Other mutations then emerge with PfMDR1 N86Y background to confer increased resistance different drugs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H" sz="2400" dirty="0"/>
              <a:t>These including mutations at positions 86, 184 &amp; 1246 in PfMDR protein that combine to form resistance haplotypes.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H" sz="2400" dirty="0">
                <a:solidFill>
                  <a:srgbClr val="FF0000"/>
                </a:solidFill>
              </a:rPr>
              <a:t>Also amplification of Pfmdr 1 (CNVs) associated with MQ (other drugs) resistance.	</a:t>
            </a:r>
            <a:endParaRPr lang="en-GH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H" sz="2400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0ABE34C-8327-0F1D-4D59-7B5451E0CC2E}"/>
              </a:ext>
            </a:extLst>
          </p:cNvPr>
          <p:cNvSpPr/>
          <p:nvPr/>
        </p:nvSpPr>
        <p:spPr>
          <a:xfrm>
            <a:off x="2986269" y="1139569"/>
            <a:ext cx="5220182" cy="486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</a:rPr>
              <a:t>M</a:t>
            </a:r>
            <a:r>
              <a:rPr lang="en-GH" sz="1800" dirty="0">
                <a:solidFill>
                  <a:schemeClr val="bg1"/>
                </a:solidFill>
              </a:rPr>
              <a:t>ulti-drug (CQ, AQ, LM) resistance</a:t>
            </a:r>
            <a:endParaRPr lang="en-G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3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885F6D-E444-4C14-9F34-79D4D49B3F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600" b="1" dirty="0"/>
              <a:t>Haplotype combinations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61713BA-65C7-8C4A-3E09-4F5E6CE5E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170649"/>
              </p:ext>
            </p:extLst>
          </p:nvPr>
        </p:nvGraphicFramePr>
        <p:xfrm>
          <a:off x="2268636" y="1261642"/>
          <a:ext cx="7176306" cy="41553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5960">
                  <a:extLst>
                    <a:ext uri="{9D8B030D-6E8A-4147-A177-3AD203B41FA5}">
                      <a16:colId xmlns:a16="http://schemas.microsoft.com/office/drawing/2014/main" val="2125119935"/>
                    </a:ext>
                  </a:extLst>
                </a:gridCol>
                <a:gridCol w="755960">
                  <a:extLst>
                    <a:ext uri="{9D8B030D-6E8A-4147-A177-3AD203B41FA5}">
                      <a16:colId xmlns:a16="http://schemas.microsoft.com/office/drawing/2014/main" val="2492697766"/>
                    </a:ext>
                  </a:extLst>
                </a:gridCol>
                <a:gridCol w="741370">
                  <a:extLst>
                    <a:ext uri="{9D8B030D-6E8A-4147-A177-3AD203B41FA5}">
                      <a16:colId xmlns:a16="http://schemas.microsoft.com/office/drawing/2014/main" val="3414428345"/>
                    </a:ext>
                  </a:extLst>
                </a:gridCol>
                <a:gridCol w="935003">
                  <a:extLst>
                    <a:ext uri="{9D8B030D-6E8A-4147-A177-3AD203B41FA5}">
                      <a16:colId xmlns:a16="http://schemas.microsoft.com/office/drawing/2014/main" val="2214415185"/>
                    </a:ext>
                  </a:extLst>
                </a:gridCol>
                <a:gridCol w="935003">
                  <a:extLst>
                    <a:ext uri="{9D8B030D-6E8A-4147-A177-3AD203B41FA5}">
                      <a16:colId xmlns:a16="http://schemas.microsoft.com/office/drawing/2014/main" val="2856478720"/>
                    </a:ext>
                  </a:extLst>
                </a:gridCol>
                <a:gridCol w="1526505">
                  <a:extLst>
                    <a:ext uri="{9D8B030D-6E8A-4147-A177-3AD203B41FA5}">
                      <a16:colId xmlns:a16="http://schemas.microsoft.com/office/drawing/2014/main" val="1595754480"/>
                    </a:ext>
                  </a:extLst>
                </a:gridCol>
                <a:gridCol w="1526505">
                  <a:extLst>
                    <a:ext uri="{9D8B030D-6E8A-4147-A177-3AD203B41FA5}">
                      <a16:colId xmlns:a16="http://schemas.microsoft.com/office/drawing/2014/main" val="1499522244"/>
                    </a:ext>
                  </a:extLst>
                </a:gridCol>
              </a:tblGrid>
              <a:tr h="418862">
                <a:tc gridSpan="6"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PfCRT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position and encoded amino acid</a:t>
                      </a:r>
                      <a:endParaRPr lang="en-GH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H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3771891"/>
                  </a:ext>
                </a:extLst>
              </a:tr>
              <a:tr h="27829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72</a:t>
                      </a:r>
                      <a:endParaRPr lang="en-GH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73</a:t>
                      </a:r>
                      <a:endParaRPr lang="en-GH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74</a:t>
                      </a:r>
                      <a:endParaRPr lang="en-G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75</a:t>
                      </a:r>
                      <a:endParaRPr lang="en-G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76</a:t>
                      </a:r>
                      <a:endParaRPr lang="en-GH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Haplotype</a:t>
                      </a:r>
                      <a:endParaRPr lang="en-GH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H" sz="12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Phenotype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0644289"/>
                  </a:ext>
                </a:extLst>
              </a:tr>
              <a:tr h="4260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C</a:t>
                      </a:r>
                      <a:endParaRPr lang="en-GH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V</a:t>
                      </a:r>
                      <a:endParaRPr lang="en-GH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M</a:t>
                      </a:r>
                      <a:endParaRPr lang="en-G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N</a:t>
                      </a:r>
                      <a:endParaRPr lang="en-G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K</a:t>
                      </a:r>
                      <a:endParaRPr lang="en-GH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CVMNK</a:t>
                      </a:r>
                      <a:endParaRPr lang="en-GH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Wild-type (sensitive)</a:t>
                      </a:r>
                      <a:endParaRPr lang="en-GH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3145810"/>
                  </a:ext>
                </a:extLst>
              </a:tr>
              <a:tr h="31556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C</a:t>
                      </a:r>
                      <a:endParaRPr lang="en-GH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V</a:t>
                      </a:r>
                      <a:endParaRPr lang="en-GH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I</a:t>
                      </a:r>
                      <a:endParaRPr lang="en-G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E</a:t>
                      </a:r>
                      <a:endParaRPr lang="en-G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T</a:t>
                      </a:r>
                      <a:endParaRPr lang="en-G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CVIET</a:t>
                      </a:r>
                      <a:endParaRPr lang="en-GH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GH" sz="12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esistant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2944688"/>
                  </a:ext>
                </a:extLst>
              </a:tr>
              <a:tr h="623981">
                <a:tc gridSpan="6">
                  <a:txBody>
                    <a:bodyPr/>
                    <a:lstStyle/>
                    <a:p>
                      <a:pPr algn="ctr"/>
                      <a:r>
                        <a:rPr lang="en-GH" dirty="0"/>
                        <a:t>PfMDR 1 position and encoded amino acid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45909"/>
                  </a:ext>
                </a:extLst>
              </a:tr>
              <a:tr h="40425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86</a:t>
                      </a:r>
                      <a:endParaRPr lang="en-GH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184</a:t>
                      </a:r>
                      <a:endParaRPr lang="en-G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1246</a:t>
                      </a:r>
                      <a:endParaRPr lang="en-G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Haplotype</a:t>
                      </a:r>
                      <a:endParaRPr lang="en-GH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H" sz="12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Phenotype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7370867"/>
                  </a:ext>
                </a:extLst>
              </a:tr>
              <a:tr h="42606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N</a:t>
                      </a:r>
                      <a:endParaRPr lang="en-G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Y</a:t>
                      </a:r>
                      <a:endParaRPr lang="en-G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D</a:t>
                      </a:r>
                      <a:endParaRPr lang="en-G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NYD</a:t>
                      </a:r>
                      <a:endParaRPr lang="en-GH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H" sz="12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Wild-type (senstive)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7216081"/>
                  </a:ext>
                </a:extLst>
              </a:tr>
              <a:tr h="31556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Y</a:t>
                      </a:r>
                      <a:endParaRPr lang="en-G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F</a:t>
                      </a:r>
                      <a:endParaRPr lang="en-G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D</a:t>
                      </a:r>
                      <a:endParaRPr lang="en-GH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Y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FD</a:t>
                      </a:r>
                      <a:endParaRPr lang="en-GH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GH" sz="12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ingle mutant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9178093"/>
                  </a:ext>
                </a:extLst>
              </a:tr>
              <a:tr h="31556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Y</a:t>
                      </a:r>
                      <a:endParaRPr lang="en-G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Y</a:t>
                      </a:r>
                      <a:endParaRPr lang="en-G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Y</a:t>
                      </a:r>
                      <a:endParaRPr lang="en-G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Y</a:t>
                      </a:r>
                      <a:r>
                        <a:rPr lang="en-US" sz="12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Y</a:t>
                      </a:r>
                      <a:r>
                        <a:rPr lang="en-US" sz="1200" u="sng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Y</a:t>
                      </a:r>
                      <a:endParaRPr lang="en-GH" sz="1200" u="sng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GH" sz="12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ouble mutation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7189317"/>
                  </a:ext>
                </a:extLst>
              </a:tr>
              <a:tr h="31556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Y</a:t>
                      </a:r>
                      <a:endParaRPr lang="en-G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H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F</a:t>
                      </a:r>
                      <a:endParaRPr lang="en-G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Y</a:t>
                      </a:r>
                      <a:endParaRPr lang="en-G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YFY</a:t>
                      </a:r>
                      <a:endParaRPr lang="en-GH" sz="1200" u="sng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GH" sz="12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riple mutant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69413316"/>
                  </a:ext>
                </a:extLst>
              </a:tr>
              <a:tr h="315561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N</a:t>
                      </a:r>
                      <a:endParaRPr lang="en-GH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H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F</a:t>
                      </a:r>
                      <a:endParaRPr lang="en-G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effectLst/>
                        </a:rPr>
                        <a:t>Y</a:t>
                      </a:r>
                      <a:endParaRPr lang="en-GH" sz="12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effectLst/>
                        </a:rPr>
                        <a:t>N</a:t>
                      </a:r>
                      <a:r>
                        <a:rPr lang="en-US" sz="1200" u="sng" dirty="0">
                          <a:effectLst/>
                        </a:rPr>
                        <a:t>FY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GH" sz="12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GH" sz="1200" dirty="0"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  <a:cs typeface="Arial" panose="020B0604020202020204" pitchFamily="34" charset="0"/>
                        </a:rPr>
                        <a:t>ouble mutant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9295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7783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885F6D-E444-4C14-9F34-79D4D49B3F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600" b="1" dirty="0"/>
              <a:t>Molecular markers of resistance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527850-1312-F6B1-2752-69D2CDCCC40A}"/>
              </a:ext>
            </a:extLst>
          </p:cNvPr>
          <p:cNvSpPr txBox="1"/>
          <p:nvPr/>
        </p:nvSpPr>
        <p:spPr>
          <a:xfrm>
            <a:off x="288757" y="1868806"/>
            <a:ext cx="982751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Pyrimethamine (PYR) R</a:t>
            </a:r>
            <a:r>
              <a:rPr lang="en-GH" sz="2400" dirty="0">
                <a:solidFill>
                  <a:srgbClr val="FF0000"/>
                </a:solidFill>
              </a:rPr>
              <a:t>esistance is mediated by mutations in </a:t>
            </a:r>
            <a:r>
              <a:rPr lang="en-GH" sz="2400" i="1" dirty="0">
                <a:solidFill>
                  <a:srgbClr val="FF0000"/>
                </a:solidFill>
              </a:rPr>
              <a:t>pfdhfr</a:t>
            </a:r>
            <a:endParaRPr lang="en-GH" sz="2400" dirty="0">
              <a:solidFill>
                <a:srgbClr val="FF0000"/>
              </a:solidFill>
            </a:endParaRPr>
          </a:p>
          <a:p>
            <a:r>
              <a:rPr lang="en-GB" sz="2400" b="1" u="sng" dirty="0" err="1"/>
              <a:t>Pf</a:t>
            </a:r>
            <a:r>
              <a:rPr lang="en-GB" sz="2400" b="1" u="sng" dirty="0"/>
              <a:t> dihydrofolate reductase gene: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The basal mutation conferring PYR-resistance is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Multiple mutations at positions 108, 59, 164, 51 of the DHFR protein</a:t>
            </a:r>
          </a:p>
          <a:p>
            <a:r>
              <a:rPr lang="en-GB" sz="2400" dirty="0"/>
              <a:t>• combined into Single/double/triple/quad mutant haplotypes vary in phenotype</a:t>
            </a:r>
          </a:p>
          <a:p>
            <a:r>
              <a:rPr lang="en-GB" sz="2400" dirty="0" err="1">
                <a:solidFill>
                  <a:srgbClr val="FF0000"/>
                </a:solidFill>
              </a:rPr>
              <a:t>Sulfadoxine</a:t>
            </a:r>
            <a:r>
              <a:rPr lang="en-GB" sz="2400" dirty="0">
                <a:solidFill>
                  <a:srgbClr val="FF0000"/>
                </a:solidFill>
              </a:rPr>
              <a:t> (SD) R</a:t>
            </a:r>
            <a:r>
              <a:rPr lang="en-GH" sz="2400" dirty="0">
                <a:solidFill>
                  <a:srgbClr val="FF0000"/>
                </a:solidFill>
              </a:rPr>
              <a:t>esistance is mediated by mutations in </a:t>
            </a:r>
            <a:r>
              <a:rPr lang="en-GH" sz="2400" i="1" dirty="0">
                <a:solidFill>
                  <a:srgbClr val="FF0000"/>
                </a:solidFill>
              </a:rPr>
              <a:t>pfdhps</a:t>
            </a:r>
            <a:endParaRPr lang="en-GH" sz="2400" dirty="0">
              <a:solidFill>
                <a:srgbClr val="FF0000"/>
              </a:solidFill>
            </a:endParaRPr>
          </a:p>
          <a:p>
            <a:r>
              <a:rPr lang="en-GB" sz="2400" b="1" u="sng" dirty="0" err="1"/>
              <a:t>Pf</a:t>
            </a:r>
            <a:r>
              <a:rPr lang="en-GB" sz="2400" b="1" u="sng" dirty="0"/>
              <a:t> dihydropteroate synthase gene: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SD‐R caused by multiple mutations at positions 436, 437, 540, 581, 613</a:t>
            </a:r>
          </a:p>
          <a:p>
            <a:r>
              <a:rPr lang="en-GB" sz="2400" dirty="0"/>
              <a:t>• Greater variation in haplotypes than for </a:t>
            </a:r>
            <a:r>
              <a:rPr lang="en-GB" sz="2400" dirty="0" err="1"/>
              <a:t>pfdhfr</a:t>
            </a:r>
            <a:r>
              <a:rPr lang="en-GB" sz="2400" dirty="0"/>
              <a:t>, more difficult to assess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H" sz="2400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0ABE34C-8327-0F1D-4D59-7B5451E0CC2E}"/>
              </a:ext>
            </a:extLst>
          </p:cNvPr>
          <p:cNvSpPr/>
          <p:nvPr/>
        </p:nvSpPr>
        <p:spPr>
          <a:xfrm>
            <a:off x="2986269" y="1139569"/>
            <a:ext cx="5220182" cy="486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Antifolate </a:t>
            </a:r>
            <a:r>
              <a:rPr lang="en-GH" sz="1800" dirty="0">
                <a:solidFill>
                  <a:schemeClr val="bg1"/>
                </a:solidFill>
              </a:rPr>
              <a:t>resistance</a:t>
            </a:r>
            <a:endParaRPr lang="en-G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297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21497</TotalTime>
  <Words>961</Words>
  <Application>Microsoft Macintosh PowerPoint</Application>
  <PresentationFormat>Widescreen</PresentationFormat>
  <Paragraphs>273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Amenga- Etego</dc:creator>
  <cp:lastModifiedBy>Lucas Amenga- Etego</cp:lastModifiedBy>
  <cp:revision>23</cp:revision>
  <dcterms:created xsi:type="dcterms:W3CDTF">2021-11-05T21:56:07Z</dcterms:created>
  <dcterms:modified xsi:type="dcterms:W3CDTF">2022-11-29T09:37:40Z</dcterms:modified>
</cp:coreProperties>
</file>