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712" r:id="rId3"/>
    <p:sldId id="706" r:id="rId4"/>
    <p:sldId id="722" r:id="rId5"/>
    <p:sldId id="731" r:id="rId6"/>
    <p:sldId id="735" r:id="rId7"/>
    <p:sldId id="718" r:id="rId8"/>
    <p:sldId id="732" r:id="rId9"/>
    <p:sldId id="724" r:id="rId10"/>
    <p:sldId id="734" r:id="rId11"/>
    <p:sldId id="717" r:id="rId12"/>
    <p:sldId id="726" r:id="rId13"/>
    <p:sldId id="723" r:id="rId14"/>
    <p:sldId id="725" r:id="rId15"/>
    <p:sldId id="729" r:id="rId16"/>
    <p:sldId id="728" r:id="rId17"/>
    <p:sldId id="736" r:id="rId18"/>
    <p:sldId id="715" r:id="rId19"/>
  </p:sldIdLst>
  <p:sldSz cx="12192000" cy="6858000"/>
  <p:notesSz cx="6858000" cy="914400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7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C8868-33B6-1640-8A4B-6BA98F72531D}" type="datetimeFigureOut">
              <a:rPr lang="en-GH" smtClean="0"/>
              <a:t>01/12/2022</a:t>
            </a:fld>
            <a:endParaRPr lang="en-G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65E37-A849-F44D-9771-E90A160FDFF5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34547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dsyamuzu@ug.edu.gh | dsyamuzu@well.ox.ac.uk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89F30-F63E-4129-ABC1-6AF3F1B4D4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78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H" dirty="0"/>
              <a:t>The increase in both V402L and I1527T alleles , and concomitant drop in L995F from 2016 to 2018 is obsvious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5E37-A849-F44D-9771-E90A160FDFF5}" type="slidenum">
              <a:rPr lang="en-GH" smtClean="0"/>
              <a:t>11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074019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H" dirty="0"/>
              <a:t>Interestingly all CNVs at this locus decrease over time in northern An. coluzzii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5E37-A849-F44D-9771-E90A160FDFF5}" type="slidenum">
              <a:rPr lang="en-GH" smtClean="0"/>
              <a:t>12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484703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5E37-A849-F44D-9771-E90A160FDFF5}" type="slidenum">
              <a:rPr lang="en-GH" smtClean="0"/>
              <a:t>15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612568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Recent research (</a:t>
            </a:r>
            <a:r>
              <a:rPr lang="en-GB" sz="1200" dirty="0" err="1"/>
              <a:t>Ingham</a:t>
            </a:r>
            <a:r>
              <a:rPr lang="en-GB" sz="1200" dirty="0"/>
              <a:t> </a:t>
            </a:r>
            <a:r>
              <a:rPr lang="en-GB" sz="1200" i="1" dirty="0"/>
              <a:t>et al</a:t>
            </a:r>
            <a:r>
              <a:rPr lang="en-GB" sz="1200" dirty="0"/>
              <a:t>. 2017) has shown </a:t>
            </a:r>
            <a:r>
              <a:rPr lang="en-GB" sz="1200" dirty="0" err="1"/>
              <a:t>Keap</a:t>
            </a:r>
            <a:r>
              <a:rPr lang="en-GB" sz="1200" dirty="0"/>
              <a:t> 1 gene to be an upstream regulator of metabolic genes including Cyp6m2 and as such this result may be evidence of a novel insecticide resistance mechanism in Ghana.</a:t>
            </a:r>
          </a:p>
          <a:p>
            <a:endParaRPr lang="en-G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65E37-A849-F44D-9771-E90A160FDFF5}" type="slidenum">
              <a:rPr lang="en-GH" smtClean="0"/>
              <a:t>16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406927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9C8A-F598-0448-8E0C-038FE6600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5C759-697A-AC47-9AA6-8CEF4123E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AB74C-371C-0440-AB61-304ABEBA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B493-FC65-AE46-8EBF-34B43588B50C}" type="datetimeFigureOut">
              <a:rPr lang="en-GH" smtClean="0"/>
              <a:t>01/12/2022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62CD3-63A8-B64D-B5B5-CD2AE880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20C5-83A6-C34F-9F18-A7985E5A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7A74-6053-6942-844B-E6D21884DDA8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6003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FD09-A0CF-444D-BCB3-95C26AC6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46FFE-D4E7-434F-8090-87FDBD7E3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1724C-00B3-7842-8CD3-B1C5C7F26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B493-FC65-AE46-8EBF-34B43588B50C}" type="datetimeFigureOut">
              <a:rPr lang="en-GH" smtClean="0"/>
              <a:t>01/12/2022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7ED30-57FB-E442-A9D9-B8653D47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4A8E5-676B-0D4F-8C74-E99514CB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7A74-6053-6942-844B-E6D21884DDA8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45279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D065C-1960-AB4C-A479-F879F9C44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4615F-8039-984C-A38F-A8A4A19C6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9904D-CB31-1944-8B49-4A9CDCE9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B493-FC65-AE46-8EBF-34B43588B50C}" type="datetimeFigureOut">
              <a:rPr lang="en-GH" smtClean="0"/>
              <a:t>01/12/2022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C2560-0911-F84D-9824-AEE03E93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391D0-9F73-E548-A464-B6DA4202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7A74-6053-6942-844B-E6D21884DDA8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152111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CFB4C-66A8-401B-84D9-B1AFD50ADC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7856" y="215900"/>
            <a:ext cx="8977744" cy="349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E8BC712-8A74-4F29-8C14-080E41124F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302627" y="673331"/>
            <a:ext cx="7464829" cy="35495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19178F-4E4B-484E-B098-32CB860222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11186" y="4471988"/>
            <a:ext cx="7556703" cy="315912"/>
          </a:xfrm>
          <a:prstGeom prst="rect">
            <a:avLst/>
          </a:prstGeom>
        </p:spPr>
        <p:txBody>
          <a:bodyPr/>
          <a:lstStyle>
            <a:lvl2pPr marL="457189" indent="0">
              <a:buNone/>
              <a:defRPr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defRPr>
            </a:lvl2pPr>
          </a:lstStyle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9744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9A3590-2C66-4011-B14C-5FCBDADA65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8758" y="319000"/>
            <a:ext cx="11693976" cy="4385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0223770" y="4640094"/>
            <a:ext cx="49466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/>
            <a:fld id="{BBC9483B-BDD4-4A7E-B111-A803DB8C21C6}" type="slidenum">
              <a:rPr lang="en-US" altLang="en-US" sz="1800" b="1" smtClean="0">
                <a:solidFill>
                  <a:schemeClr val="bg1"/>
                </a:solidFill>
              </a:rPr>
              <a:pPr algn="ctr"/>
              <a:t>‹#›</a:t>
            </a:fld>
            <a:endParaRPr lang="en-GB" sz="2100" b="1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AC963CD-7A90-487A-9438-539D54F10B21}"/>
              </a:ext>
            </a:extLst>
          </p:cNvPr>
          <p:cNvSpPr/>
          <p:nvPr userDrawn="1"/>
        </p:nvSpPr>
        <p:spPr>
          <a:xfrm>
            <a:off x="11697940" y="6216824"/>
            <a:ext cx="436304" cy="438572"/>
          </a:xfrm>
          <a:prstGeom prst="ellipse">
            <a:avLst/>
          </a:prstGeom>
          <a:noFill/>
          <a:ln w="381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34885B-D24C-4CF2-B601-C1C2C9978C28}"/>
              </a:ext>
            </a:extLst>
          </p:cNvPr>
          <p:cNvSpPr/>
          <p:nvPr userDrawn="1"/>
        </p:nvSpPr>
        <p:spPr>
          <a:xfrm>
            <a:off x="11673519" y="6246437"/>
            <a:ext cx="49466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/>
            <a:fld id="{BBC9483B-BDD4-4A7E-B111-A803DB8C21C6}" type="slidenum">
              <a:rPr lang="en-US" alt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pPr algn="ctr"/>
              <a:t>‹#›</a:t>
            </a:fld>
            <a:endParaRPr lang="en-GB" sz="21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365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A1F97-FB90-9A4B-82A1-73A8C6AF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0412-07DF-8946-8EC7-55C718079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92C89-7A1A-B640-8E63-C339E241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B493-FC65-AE46-8EBF-34B43588B50C}" type="datetimeFigureOut">
              <a:rPr lang="en-GH" smtClean="0"/>
              <a:t>01/12/2022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B2D6D-7E8B-6D40-9926-E4DF38AC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B2D17-74D2-C148-B034-A7B65315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7A74-6053-6942-844B-E6D21884DDA8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90073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A2F4-428E-424D-8284-A1878CD13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0D91C-3A79-6447-8669-3B8668CDE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81101-A342-3748-B558-723E02E49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B493-FC65-AE46-8EBF-34B43588B50C}" type="datetimeFigureOut">
              <a:rPr lang="en-GH" smtClean="0"/>
              <a:t>01/12/2022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D50A9-C4BC-034D-BADE-DDC6CCA6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13F80-4B77-D244-A7FF-E5E24634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7A74-6053-6942-844B-E6D21884DDA8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7380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F47B-4BC4-2E4E-B0CA-04B8279B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DF9AF-F213-5048-BB36-18BABE17A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FAC3D-AB61-1049-A9A8-D892B5C8A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8E444-F3C5-7A4C-AFAA-732A1F19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B493-FC65-AE46-8EBF-34B43588B50C}" type="datetimeFigureOut">
              <a:rPr lang="en-GH" smtClean="0"/>
              <a:t>01/12/2022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8CECA-C3A9-2E48-A523-AE43D99D5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34DBD-4D45-6840-AB59-4DAFECBF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7A74-6053-6942-844B-E6D21884DDA8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73048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CD85-2D46-C945-8AE3-1934E223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49FAD-DDC8-124C-96A1-668B59BE7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AF605-531B-684E-9FF0-EB3EAD7FB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A457A-1041-5F4F-8464-9C66037E1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E51B97-0346-644C-8CDC-3672E8F68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0A9099-A3E2-6F4B-BF50-C40B05D3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B493-FC65-AE46-8EBF-34B43588B50C}" type="datetimeFigureOut">
              <a:rPr lang="en-GH" smtClean="0"/>
              <a:t>01/12/2022</a:t>
            </a:fld>
            <a:endParaRPr lang="en-G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BE211-F19B-3B47-BF66-81AE0C7A5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C17BA-1EC9-AC45-A317-8AD72BCE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7A74-6053-6942-844B-E6D21884DDA8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26576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B2163-6B55-2B47-9645-4E07803C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7A00A1-0C08-524D-836E-A8F30F2E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B493-FC65-AE46-8EBF-34B43588B50C}" type="datetimeFigureOut">
              <a:rPr lang="en-GH" smtClean="0"/>
              <a:t>01/12/2022</a:t>
            </a:fld>
            <a:endParaRPr lang="en-G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14280-75FE-DE4D-A805-B251DAA8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8C060-9A74-284F-A2E9-80187029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7A74-6053-6942-844B-E6D21884DDA8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10323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38A21-718E-704E-B6C8-F427A5D9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B493-FC65-AE46-8EBF-34B43588B50C}" type="datetimeFigureOut">
              <a:rPr lang="en-GH" smtClean="0"/>
              <a:t>01/12/2022</a:t>
            </a:fld>
            <a:endParaRPr lang="en-G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C8C90-F5FC-924B-86AC-99B1C914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B3415-0E77-D140-9CFF-13CFB566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7A74-6053-6942-844B-E6D21884DDA8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00764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68A4-60B6-D54D-B31A-3D659EAA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A9194-2F78-7C46-8459-5120EAFA1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1A998-2C61-884C-8145-D81DF2927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B0350-140C-4747-A5B0-60A86486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B493-FC65-AE46-8EBF-34B43588B50C}" type="datetimeFigureOut">
              <a:rPr lang="en-GH" smtClean="0"/>
              <a:t>01/12/2022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696E2-ACCE-044A-B901-7FFF2562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73C62-89A4-C244-A80B-FA3B5630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7A74-6053-6942-844B-E6D21884DDA8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3764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382D-7C3E-9F4F-AA95-EED24ABF9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E700E-96C6-034B-88C1-FD3AE1822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FCBD1-163B-F94B-A149-C2EA56EB4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81DD9-576C-2748-99AA-D2E7329D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B493-FC65-AE46-8EBF-34B43588B50C}" type="datetimeFigureOut">
              <a:rPr lang="en-GH" smtClean="0"/>
              <a:t>01/12/2022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C56B0-43C8-E547-B0A4-2A0A002E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48BE7-642F-5E44-8E2E-A49F08B4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7A74-6053-6942-844B-E6D21884DDA8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81820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3D7C1-878F-694D-AE5C-DE9CA476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A706D-F6BA-B449-8C34-6764ABBE2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EDD97-6988-4446-8EBA-6E5F89379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7B493-FC65-AE46-8EBF-34B43588B50C}" type="datetimeFigureOut">
              <a:rPr lang="en-GH" smtClean="0"/>
              <a:t>01/12/2022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4D48B-D58B-924D-AD3A-2CC8FA166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15B96-2C33-744F-AF33-9A55A0EC9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07A74-6053-6942-844B-E6D21884DDA8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53187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11/mec.15845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79ED8D-E55C-45B1-BE09-43675C50DB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1078444"/>
            <a:ext cx="12191999" cy="1436156"/>
          </a:xfrm>
        </p:spPr>
        <p:txBody>
          <a:bodyPr>
            <a:normAutofit/>
          </a:bodyPr>
          <a:lstStyle/>
          <a:p>
            <a:pPr algn="ctr"/>
            <a:r>
              <a:rPr lang="en-GB" sz="4500" b="1" dirty="0"/>
              <a:t>Population genetics of malaria vectors</a:t>
            </a:r>
            <a:endParaRPr lang="en-US" sz="4500" b="1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DC1DB7-F8C9-16EE-EFD4-D98C682A7952}"/>
              </a:ext>
            </a:extLst>
          </p:cNvPr>
          <p:cNvSpPr txBox="1"/>
          <p:nvPr/>
        </p:nvSpPr>
        <p:spPr>
          <a:xfrm>
            <a:off x="7805057" y="4460071"/>
            <a:ext cx="42276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H" sz="2700" b="1" dirty="0">
                <a:solidFill>
                  <a:schemeClr val="accent4">
                    <a:lumMod val="75000"/>
                  </a:schemeClr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December 1, 2022</a:t>
            </a:r>
          </a:p>
        </p:txBody>
      </p:sp>
    </p:spTree>
    <p:extLst>
      <p:ext uri="{BB962C8B-B14F-4D97-AF65-F5344CB8AC3E}">
        <p14:creationId xmlns:p14="http://schemas.microsoft.com/office/powerpoint/2010/main" val="1255589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885F6D-E444-4C14-9F34-79D4D49B3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3600" dirty="0"/>
              <a:t>Pyrethroid target-site resistance – </a:t>
            </a:r>
            <a:r>
              <a:rPr lang="en-GB" sz="3600" i="1" dirty="0"/>
              <a:t>An. </a:t>
            </a:r>
            <a:r>
              <a:rPr lang="en-GB" sz="3600" i="1" dirty="0" err="1"/>
              <a:t>coluzzii</a:t>
            </a:r>
            <a:endParaRPr 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B2EC6-05CC-53DC-D116-7F2E1264190C}"/>
              </a:ext>
            </a:extLst>
          </p:cNvPr>
          <p:cNvSpPr txBox="1"/>
          <p:nvPr/>
        </p:nvSpPr>
        <p:spPr>
          <a:xfrm>
            <a:off x="3056164" y="3244334"/>
            <a:ext cx="611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H" dirty="0"/>
              <a:t>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27E8C5-00A1-2543-9084-314983739BB8}"/>
              </a:ext>
            </a:extLst>
          </p:cNvPr>
          <p:cNvSpPr txBox="1"/>
          <p:nvPr/>
        </p:nvSpPr>
        <p:spPr>
          <a:xfrm>
            <a:off x="3056164" y="3244334"/>
            <a:ext cx="611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H" dirty="0"/>
              <a:t>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7BBFE0-97F6-C0CA-112F-F18CBEE1FB2E}"/>
              </a:ext>
            </a:extLst>
          </p:cNvPr>
          <p:cNvSpPr txBox="1"/>
          <p:nvPr/>
        </p:nvSpPr>
        <p:spPr>
          <a:xfrm>
            <a:off x="3056164" y="3244334"/>
            <a:ext cx="611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H" dirty="0"/>
              <a:t> 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9D3372-3C38-A732-38DB-87288B6D7782}"/>
              </a:ext>
            </a:extLst>
          </p:cNvPr>
          <p:cNvGrpSpPr/>
          <p:nvPr/>
        </p:nvGrpSpPr>
        <p:grpSpPr>
          <a:xfrm>
            <a:off x="378593" y="1252741"/>
            <a:ext cx="8250267" cy="4875919"/>
            <a:chOff x="378593" y="1252741"/>
            <a:chExt cx="8250267" cy="4875919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79B7F871-62AE-6B1C-3A33-E8FDB7249A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593" y="2024152"/>
              <a:ext cx="8250267" cy="4104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2C4DE0C5-A811-F4AE-4693-38E2B3727FD6}"/>
                </a:ext>
              </a:extLst>
            </p:cNvPr>
            <p:cNvSpPr/>
            <p:nvPr/>
          </p:nvSpPr>
          <p:spPr>
            <a:xfrm rot="16200000">
              <a:off x="4004594" y="70227"/>
              <a:ext cx="369332" cy="3508686"/>
            </a:xfrm>
            <a:prstGeom prst="rightBrace">
              <a:avLst/>
            </a:prstGeom>
            <a:solidFill>
              <a:schemeClr val="bg1"/>
            </a:solidFill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FC88ED64-ABC8-3E97-0DC4-FBAA6E9ADAF3}"/>
                </a:ext>
              </a:extLst>
            </p:cNvPr>
            <p:cNvSpPr/>
            <p:nvPr/>
          </p:nvSpPr>
          <p:spPr>
            <a:xfrm rot="16200000">
              <a:off x="6364072" y="1281193"/>
              <a:ext cx="369334" cy="1075729"/>
            </a:xfrm>
            <a:prstGeom prst="rightBrace">
              <a:avLst/>
            </a:prstGeom>
            <a:solidFill>
              <a:schemeClr val="bg1"/>
            </a:solidFill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65D48D7-ABA6-2F0F-804A-5949A02A2C77}"/>
                </a:ext>
              </a:extLst>
            </p:cNvPr>
            <p:cNvSpPr txBox="1"/>
            <p:nvPr/>
          </p:nvSpPr>
          <p:spPr>
            <a:xfrm>
              <a:off x="3592283" y="1273045"/>
              <a:ext cx="1208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H" dirty="0"/>
                <a:t>Southern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BBA2E6-DBF2-16A9-F661-D48D2D62705F}"/>
                </a:ext>
              </a:extLst>
            </p:cNvPr>
            <p:cNvSpPr txBox="1"/>
            <p:nvPr/>
          </p:nvSpPr>
          <p:spPr>
            <a:xfrm>
              <a:off x="5965365" y="1252741"/>
              <a:ext cx="1208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H" dirty="0"/>
                <a:t>Northern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4EAAB4E-B14E-07D4-3464-FD36515AE414}"/>
              </a:ext>
            </a:extLst>
          </p:cNvPr>
          <p:cNvSpPr txBox="1"/>
          <p:nvPr/>
        </p:nvSpPr>
        <p:spPr>
          <a:xfrm>
            <a:off x="8296881" y="1642479"/>
            <a:ext cx="33860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Pyrethroid target-site resistance is </a:t>
            </a:r>
            <a:r>
              <a:rPr lang="en-GB" sz="18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fixed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all locations - all mosquitoes have either </a:t>
            </a:r>
            <a:r>
              <a:rPr lang="en-GB" sz="18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L995F or V402L+I1527T</a:t>
            </a:r>
            <a:endParaRPr lang="en-GB" dirty="0">
              <a:solidFill>
                <a:srgbClr val="C00000"/>
              </a:solidFill>
              <a:effectLst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EAFBAD-71A8-5EE6-1DDC-0E0AF562F25C}"/>
              </a:ext>
            </a:extLst>
          </p:cNvPr>
          <p:cNvSpPr txBox="1"/>
          <p:nvPr/>
        </p:nvSpPr>
        <p:spPr>
          <a:xfrm>
            <a:off x="8440767" y="3164353"/>
            <a:ext cx="22381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V402L+I1527T is increasing only in northern locations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3087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885F6D-E444-4C14-9F34-79D4D49B3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GB" sz="3600" dirty="0"/>
              <a:t>Trends in Pyrethroid target-site resistance over time </a:t>
            </a:r>
            <a:endParaRPr lang="en-US" sz="3600" b="1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54CC179D-C4A2-81F3-3143-F88B332CC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9" y="1163637"/>
            <a:ext cx="10150641" cy="442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>
            <a:extLst>
              <a:ext uri="{FF2B5EF4-FFF2-40B4-BE49-F238E27FC236}">
                <a16:creationId xmlns:a16="http://schemas.microsoft.com/office/drawing/2014/main" id="{C4D55397-32CE-3965-AD32-314767A1F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0" y="-4983163"/>
            <a:ext cx="16313495" cy="711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15CF0EA-EA26-8DE3-E06C-B22C2EF70B29}"/>
              </a:ext>
            </a:extLst>
          </p:cNvPr>
          <p:cNvSpPr txBox="1"/>
          <p:nvPr/>
        </p:nvSpPr>
        <p:spPr>
          <a:xfrm>
            <a:off x="-134911" y="5604117"/>
            <a:ext cx="1196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It appears that in northern Ghana </a:t>
            </a:r>
            <a:r>
              <a:rPr lang="en-GB" i="1" dirty="0" err="1">
                <a:solidFill>
                  <a:srgbClr val="000000"/>
                </a:solidFill>
              </a:rPr>
              <a:t>coluzzii</a:t>
            </a:r>
            <a:r>
              <a:rPr lang="en-GB" i="1" dirty="0">
                <a:solidFill>
                  <a:srgbClr val="000000"/>
                </a:solidFill>
              </a:rPr>
              <a:t>,</a:t>
            </a:r>
            <a:r>
              <a:rPr lang="en-GB" dirty="0">
                <a:solidFill>
                  <a:srgbClr val="000000"/>
                </a:solidFill>
              </a:rPr>
              <a:t> the double mutant (</a:t>
            </a:r>
            <a:r>
              <a:rPr lang="en-GB" dirty="0">
                <a:solidFill>
                  <a:srgbClr val="FF9900"/>
                </a:solidFill>
              </a:rPr>
              <a:t>V402L + I1527T</a:t>
            </a:r>
            <a:r>
              <a:rPr lang="en-GB" dirty="0">
                <a:solidFill>
                  <a:srgbClr val="000000"/>
                </a:solidFill>
              </a:rPr>
              <a:t>) is outcompeting the widespread </a:t>
            </a:r>
            <a:r>
              <a:rPr lang="en-GB" i="1" dirty="0" err="1">
                <a:solidFill>
                  <a:srgbClr val="000000"/>
                </a:solidFill>
              </a:rPr>
              <a:t>kdr</a:t>
            </a:r>
            <a:r>
              <a:rPr lang="en-GB" i="1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allele </a:t>
            </a:r>
            <a:r>
              <a:rPr lang="en-GB" dirty="0">
                <a:solidFill>
                  <a:srgbClr val="25DD7A"/>
                </a:solidFill>
              </a:rPr>
              <a:t>L995F</a:t>
            </a:r>
            <a:r>
              <a:rPr lang="en-GB" dirty="0">
                <a:solidFill>
                  <a:srgbClr val="000000"/>
                </a:solidFill>
              </a:rPr>
              <a:t>.</a:t>
            </a:r>
            <a:endParaRPr lang="en-GH" dirty="0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7AFBDE0C-E6D6-A601-B6C3-1D48647ECCC4}"/>
              </a:ext>
            </a:extLst>
          </p:cNvPr>
          <p:cNvSpPr/>
          <p:nvPr/>
        </p:nvSpPr>
        <p:spPr>
          <a:xfrm>
            <a:off x="1691641" y="2423180"/>
            <a:ext cx="111759" cy="679784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139DA1-C8E9-B158-52BF-94E90D5C76BB}"/>
              </a:ext>
            </a:extLst>
          </p:cNvPr>
          <p:cNvSpPr txBox="1"/>
          <p:nvPr/>
        </p:nvSpPr>
        <p:spPr>
          <a:xfrm>
            <a:off x="1270000" y="1981200"/>
            <a:ext cx="123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</a:rPr>
              <a:t>D</a:t>
            </a:r>
            <a:r>
              <a:rPr lang="en-GH" sz="1400" dirty="0">
                <a:solidFill>
                  <a:srgbClr val="00B050"/>
                </a:solidFill>
              </a:rPr>
              <a:t>ecreasing </a:t>
            </a:r>
          </a:p>
          <a:p>
            <a:r>
              <a:rPr lang="en-GH" sz="1400" dirty="0">
                <a:solidFill>
                  <a:srgbClr val="00B050"/>
                </a:solidFill>
              </a:rPr>
              <a:t>L995F-kdr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644903D4-4482-B1FC-1DC2-796B2CE7245B}"/>
              </a:ext>
            </a:extLst>
          </p:cNvPr>
          <p:cNvSpPr/>
          <p:nvPr/>
        </p:nvSpPr>
        <p:spPr>
          <a:xfrm>
            <a:off x="3037840" y="2656820"/>
            <a:ext cx="111759" cy="910070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F27BE3-8A05-B0B8-C6F7-E6CC033537AB}"/>
              </a:ext>
            </a:extLst>
          </p:cNvPr>
          <p:cNvSpPr txBox="1"/>
          <p:nvPr/>
        </p:nvSpPr>
        <p:spPr>
          <a:xfrm>
            <a:off x="2458719" y="2133600"/>
            <a:ext cx="1478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H" sz="1400" dirty="0">
                <a:solidFill>
                  <a:srgbClr val="FFC000"/>
                </a:solidFill>
              </a:rPr>
              <a:t>Increasing </a:t>
            </a:r>
          </a:p>
          <a:p>
            <a:r>
              <a:rPr lang="en-GH" sz="1400" dirty="0">
                <a:solidFill>
                  <a:srgbClr val="FFC000"/>
                </a:solidFill>
              </a:rPr>
              <a:t>V402L + I1527T</a:t>
            </a:r>
          </a:p>
        </p:txBody>
      </p:sp>
    </p:spTree>
    <p:extLst>
      <p:ext uri="{BB962C8B-B14F-4D97-AF65-F5344CB8AC3E}">
        <p14:creationId xmlns:p14="http://schemas.microsoft.com/office/powerpoint/2010/main" val="1056138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885F6D-E444-4C14-9F34-79D4D49B3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3600" dirty="0"/>
              <a:t>Pyrethroid metabolic resistance over time</a:t>
            </a:r>
            <a:endParaRPr lang="en-US" sz="36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FE8C8C-2266-4806-7006-1B41BF9BFD1E}"/>
              </a:ext>
            </a:extLst>
          </p:cNvPr>
          <p:cNvSpPr/>
          <p:nvPr/>
        </p:nvSpPr>
        <p:spPr>
          <a:xfrm>
            <a:off x="177798" y="1011740"/>
            <a:ext cx="9931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Gene copy number variant frequencies for Cyp6aa/p locus, over time, in northern </a:t>
            </a:r>
            <a:r>
              <a:rPr lang="en-GB" i="1" dirty="0" err="1"/>
              <a:t>coluzzii</a:t>
            </a:r>
            <a:r>
              <a:rPr lang="en-GB" dirty="0">
                <a:solidFill>
                  <a:srgbClr val="000000"/>
                </a:solidFill>
              </a:rPr>
              <a:t>.</a:t>
            </a:r>
            <a:endParaRPr lang="en-GH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CCBDF6B-AA6D-E167-3F9F-2564CE1FC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495048"/>
            <a:ext cx="8445500" cy="468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87E953-BE53-C197-E68C-EE872B0B402C}"/>
              </a:ext>
            </a:extLst>
          </p:cNvPr>
          <p:cNvSpPr txBox="1"/>
          <p:nvPr/>
        </p:nvSpPr>
        <p:spPr>
          <a:xfrm flipH="1">
            <a:off x="6845298" y="4754721"/>
            <a:ext cx="5137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H" dirty="0">
                <a:solidFill>
                  <a:srgbClr val="00B0F0"/>
                </a:solidFill>
              </a:rPr>
              <a:t>Could the consistent decrease of all CNVs at this locus be linked with the increase in pyrethroid target-site allele combination </a:t>
            </a:r>
            <a:r>
              <a:rPr lang="en-GH" b="1" dirty="0">
                <a:solidFill>
                  <a:srgbClr val="C00000"/>
                </a:solidFill>
              </a:rPr>
              <a:t>V402L + I1527T </a:t>
            </a:r>
            <a:r>
              <a:rPr lang="en-GH" dirty="0">
                <a:solidFill>
                  <a:srgbClr val="00B0F0"/>
                </a:solidFill>
              </a:rPr>
              <a:t>over the same period?</a:t>
            </a:r>
          </a:p>
        </p:txBody>
      </p:sp>
    </p:spTree>
    <p:extLst>
      <p:ext uri="{BB962C8B-B14F-4D97-AF65-F5344CB8AC3E}">
        <p14:creationId xmlns:p14="http://schemas.microsoft.com/office/powerpoint/2010/main" val="2760270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885F6D-E444-4C14-9F34-79D4D49B3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3600" dirty="0"/>
              <a:t>Pyrethroid metabolic resistance in </a:t>
            </a:r>
            <a:r>
              <a:rPr lang="en-GB" sz="3600" i="1" dirty="0"/>
              <a:t>An. gambiae</a:t>
            </a:r>
            <a:r>
              <a:rPr lang="en-GB" sz="3600" dirty="0"/>
              <a:t> </a:t>
            </a:r>
            <a:endParaRPr lang="en-US" sz="3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F5FAE3-01B3-B545-CC57-58D3673169B8}"/>
              </a:ext>
            </a:extLst>
          </p:cNvPr>
          <p:cNvSpPr txBox="1"/>
          <p:nvPr/>
        </p:nvSpPr>
        <p:spPr>
          <a:xfrm>
            <a:off x="8379269" y="3472088"/>
            <a:ext cx="3511834" cy="14773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Results suggest that </a:t>
            </a:r>
            <a:r>
              <a:rPr lang="en-GB" i="1" dirty="0"/>
              <a:t>An. gambiae</a:t>
            </a:r>
            <a:r>
              <a:rPr lang="en-GB" dirty="0"/>
              <a:t> from across Ghana are increasing pyrethroid metabolism using amplification of the  </a:t>
            </a:r>
            <a:r>
              <a:rPr lang="en-GB" b="1" dirty="0"/>
              <a:t>CYP9K1</a:t>
            </a:r>
            <a:r>
              <a:rPr lang="en-GB" dirty="0"/>
              <a:t> gene.</a:t>
            </a:r>
          </a:p>
          <a:p>
            <a:endParaRPr lang="en-GH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29CB09D-57A2-8705-049C-D863E53CA59A}"/>
              </a:ext>
            </a:extLst>
          </p:cNvPr>
          <p:cNvGrpSpPr/>
          <p:nvPr/>
        </p:nvGrpSpPr>
        <p:grpSpPr>
          <a:xfrm>
            <a:off x="177799" y="1320800"/>
            <a:ext cx="8293101" cy="4838700"/>
            <a:chOff x="146545" y="1320800"/>
            <a:chExt cx="8324356" cy="4838700"/>
          </a:xfrm>
        </p:grpSpPr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648362C2-79AD-62E8-69AA-A090C39E54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545" y="1320800"/>
              <a:ext cx="8324356" cy="4838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E76C50-5609-44E4-23AB-26221A7F29EF}"/>
                </a:ext>
              </a:extLst>
            </p:cNvPr>
            <p:cNvSpPr txBox="1"/>
            <p:nvPr/>
          </p:nvSpPr>
          <p:spPr>
            <a:xfrm>
              <a:off x="762000" y="4635500"/>
              <a:ext cx="6324600" cy="369332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endParaRPr lang="en-GH" dirty="0"/>
            </a:p>
          </p:txBody>
        </p:sp>
        <p:sp>
          <p:nvSpPr>
            <p:cNvPr id="16" name="Down Arrow 15">
              <a:extLst>
                <a:ext uri="{FF2B5EF4-FFF2-40B4-BE49-F238E27FC236}">
                  <a16:creationId xmlns:a16="http://schemas.microsoft.com/office/drawing/2014/main" id="{1DAF3FBD-A765-AA01-2F13-93554B9514C6}"/>
                </a:ext>
              </a:extLst>
            </p:cNvPr>
            <p:cNvSpPr/>
            <p:nvPr/>
          </p:nvSpPr>
          <p:spPr>
            <a:xfrm rot="3269031">
              <a:off x="7594316" y="3740903"/>
              <a:ext cx="216469" cy="1358983"/>
            </a:xfrm>
            <a:prstGeom prst="downArrow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D831B9-9F97-D9D4-60DE-2A4B9535CE20}"/>
                </a:ext>
              </a:extLst>
            </p:cNvPr>
            <p:cNvSpPr txBox="1"/>
            <p:nvPr/>
          </p:nvSpPr>
          <p:spPr>
            <a:xfrm>
              <a:off x="5945246" y="2037834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H" dirty="0"/>
                <a:t>*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F6D45C-BFD9-732B-551C-15D1DC44AA8B}"/>
                </a:ext>
              </a:extLst>
            </p:cNvPr>
            <p:cNvSpPr txBox="1"/>
            <p:nvPr/>
          </p:nvSpPr>
          <p:spPr>
            <a:xfrm>
              <a:off x="6542146" y="2037834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H" dirty="0"/>
                <a:t>*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90FE8C8C-2266-4806-7006-1B41BF9BFD1E}"/>
              </a:ext>
            </a:extLst>
          </p:cNvPr>
          <p:cNvSpPr/>
          <p:nvPr/>
        </p:nvSpPr>
        <p:spPr>
          <a:xfrm>
            <a:off x="177798" y="1011740"/>
            <a:ext cx="9931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Gene copy number variant frequencies for genes with links to pyrethroid resistance.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619757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885F6D-E444-4C14-9F34-79D4D49B3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3600" dirty="0"/>
              <a:t>Pyrethroid metabolic resistance in </a:t>
            </a:r>
            <a:r>
              <a:rPr lang="en-GB" sz="3600" i="1" dirty="0"/>
              <a:t>An. </a:t>
            </a:r>
            <a:r>
              <a:rPr lang="en-GB" sz="3600" i="1" dirty="0" err="1"/>
              <a:t>coluzzii</a:t>
            </a:r>
            <a:r>
              <a:rPr lang="en-GB" sz="3600" dirty="0"/>
              <a:t> </a:t>
            </a:r>
            <a:endParaRPr lang="en-US" sz="36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FE8C8C-2266-4806-7006-1B41BF9BFD1E}"/>
              </a:ext>
            </a:extLst>
          </p:cNvPr>
          <p:cNvSpPr/>
          <p:nvPr/>
        </p:nvSpPr>
        <p:spPr>
          <a:xfrm>
            <a:off x="177798" y="1011740"/>
            <a:ext cx="9931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Gene copy number variant frequencies for genes with links to pyrethroid resistance.</a:t>
            </a:r>
            <a:endParaRPr lang="en-GH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FE4AAE1-1134-0343-5450-34EF79555C58}"/>
              </a:ext>
            </a:extLst>
          </p:cNvPr>
          <p:cNvGrpSpPr/>
          <p:nvPr/>
        </p:nvGrpSpPr>
        <p:grpSpPr>
          <a:xfrm>
            <a:off x="0" y="1344950"/>
            <a:ext cx="11677338" cy="4650327"/>
            <a:chOff x="0" y="1704306"/>
            <a:chExt cx="10907754" cy="42850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F5FAE3-01B3-B545-CC57-58D3673169B8}"/>
                </a:ext>
              </a:extLst>
            </p:cNvPr>
            <p:cNvSpPr txBox="1"/>
            <p:nvPr/>
          </p:nvSpPr>
          <p:spPr>
            <a:xfrm>
              <a:off x="8051711" y="3255185"/>
              <a:ext cx="2856043" cy="13612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i="1" dirty="0"/>
                <a:t>An. </a:t>
              </a:r>
              <a:r>
                <a:rPr lang="en-GB" i="1" dirty="0" err="1"/>
                <a:t>coluzzii</a:t>
              </a:r>
              <a:r>
                <a:rPr lang="en-GB" i="1" dirty="0"/>
                <a:t> </a:t>
              </a:r>
              <a:r>
                <a:rPr lang="en-GB" dirty="0"/>
                <a:t>cohorts from Ghana are generally increasing pyrethroid metabolism using amplification of the  genes in the </a:t>
              </a:r>
              <a:r>
                <a:rPr lang="en-GB" b="1" dirty="0"/>
                <a:t>CYP6AA1/P</a:t>
              </a:r>
              <a:r>
                <a:rPr lang="en-GB" dirty="0"/>
                <a:t> cluster. </a:t>
              </a:r>
              <a:endParaRPr lang="en-GH" dirty="0"/>
            </a:p>
          </p:txBody>
        </p:sp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F79BF761-0762-FA95-85AB-C2157E9BD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704306"/>
              <a:ext cx="7721600" cy="4285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5390E36-E298-5D6A-8DEF-96AF9EEADCD3}"/>
                </a:ext>
              </a:extLst>
            </p:cNvPr>
            <p:cNvSpPr txBox="1"/>
            <p:nvPr/>
          </p:nvSpPr>
          <p:spPr>
            <a:xfrm>
              <a:off x="4876800" y="21463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H" dirty="0"/>
                <a:t>*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1EFF9E-BB53-31A2-C4B2-50A53BA0B8B6}"/>
                </a:ext>
              </a:extLst>
            </p:cNvPr>
            <p:cNvSpPr txBox="1"/>
            <p:nvPr/>
          </p:nvSpPr>
          <p:spPr>
            <a:xfrm>
              <a:off x="5314950" y="216586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H" dirty="0"/>
                <a:t>*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860214-1EE3-D441-3082-B78A2CF2BD54}"/>
                </a:ext>
              </a:extLst>
            </p:cNvPr>
            <p:cNvSpPr txBox="1"/>
            <p:nvPr/>
          </p:nvSpPr>
          <p:spPr>
            <a:xfrm>
              <a:off x="5795918" y="2159000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H" dirty="0"/>
                <a:t>*</a:t>
              </a: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CDB42C70-7CA2-59A8-5DE4-7CF2B1146A4F}"/>
                </a:ext>
              </a:extLst>
            </p:cNvPr>
            <p:cNvSpPr/>
            <p:nvPr/>
          </p:nvSpPr>
          <p:spPr>
            <a:xfrm>
              <a:off x="6707143" y="2363232"/>
              <a:ext cx="252457" cy="2170668"/>
            </a:xfrm>
            <a:prstGeom prst="rightBrac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3CB9BF95-B49B-3A2B-B9A9-7E5807526D88}"/>
                </a:ext>
              </a:extLst>
            </p:cNvPr>
            <p:cNvSpPr/>
            <p:nvPr/>
          </p:nvSpPr>
          <p:spPr>
            <a:xfrm rot="6611452">
              <a:off x="7382007" y="3137034"/>
              <a:ext cx="232464" cy="1043096"/>
            </a:xfrm>
            <a:prstGeom prst="downArrow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</p:grpSp>
    </p:spTree>
    <p:extLst>
      <p:ext uri="{BB962C8B-B14F-4D97-AF65-F5344CB8AC3E}">
        <p14:creationId xmlns:p14="http://schemas.microsoft.com/office/powerpoint/2010/main" val="1270188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885F6D-E444-4C14-9F34-79D4D49B3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3600" dirty="0"/>
              <a:t>Population structure –</a:t>
            </a:r>
            <a:r>
              <a:rPr lang="en-GB" sz="3600" i="1" dirty="0"/>
              <a:t> An gambiae</a:t>
            </a:r>
            <a:endParaRPr lang="en-US" sz="3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19A13B-C1FE-3598-BE97-B8C03521C29D}"/>
              </a:ext>
            </a:extLst>
          </p:cNvPr>
          <p:cNvSpPr txBox="1"/>
          <p:nvPr/>
        </p:nvSpPr>
        <p:spPr>
          <a:xfrm>
            <a:off x="482600" y="1295400"/>
            <a:ext cx="803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H" dirty="0"/>
              <a:t>No systematic population structure between nortthern and southern Ghana, but …..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A5F778-BDB7-C045-A743-D2F0D117CEFA}"/>
              </a:ext>
            </a:extLst>
          </p:cNvPr>
          <p:cNvGrpSpPr/>
          <p:nvPr/>
        </p:nvGrpSpPr>
        <p:grpSpPr>
          <a:xfrm>
            <a:off x="254001" y="1917701"/>
            <a:ext cx="6261100" cy="3771900"/>
            <a:chOff x="1524000" y="1841500"/>
            <a:chExt cx="6896663" cy="426719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D570998-2BFE-7D9D-FA9E-5B3E1FF30F5B}"/>
                </a:ext>
              </a:extLst>
            </p:cNvPr>
            <p:cNvGrpSpPr/>
            <p:nvPr/>
          </p:nvGrpSpPr>
          <p:grpSpPr>
            <a:xfrm>
              <a:off x="1524000" y="1841500"/>
              <a:ext cx="6896663" cy="4267199"/>
              <a:chOff x="101600" y="1879600"/>
              <a:chExt cx="6896663" cy="4267199"/>
            </a:xfrm>
          </p:grpSpPr>
          <p:pic>
            <p:nvPicPr>
              <p:cNvPr id="15362" name="Picture 2">
                <a:extLst>
                  <a:ext uri="{FF2B5EF4-FFF2-40B4-BE49-F238E27FC236}">
                    <a16:creationId xmlns:a16="http://schemas.microsoft.com/office/drawing/2014/main" id="{6FA89D47-0689-E78F-B048-2C1F5BF249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600" y="1879600"/>
                <a:ext cx="6896663" cy="42671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7BC30398-0D49-B7CA-8F7C-D2B25FA48FCF}"/>
                  </a:ext>
                </a:extLst>
              </p:cNvPr>
              <p:cNvSpPr/>
              <p:nvPr/>
            </p:nvSpPr>
            <p:spPr>
              <a:xfrm>
                <a:off x="774700" y="4737100"/>
                <a:ext cx="2324100" cy="812800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H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19711C-8838-FDD2-E1E6-0DF0913F1314}"/>
                  </a:ext>
                </a:extLst>
              </p:cNvPr>
              <p:cNvSpPr/>
              <p:nvPr/>
            </p:nvSpPr>
            <p:spPr>
              <a:xfrm>
                <a:off x="3073400" y="4914900"/>
                <a:ext cx="1524000" cy="635000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H"/>
              </a:p>
            </p:txBody>
          </p:sp>
          <p:sp>
            <p:nvSpPr>
              <p:cNvPr id="6" name="Down Arrow 5">
                <a:extLst>
                  <a:ext uri="{FF2B5EF4-FFF2-40B4-BE49-F238E27FC236}">
                    <a16:creationId xmlns:a16="http://schemas.microsoft.com/office/drawing/2014/main" id="{E3B43CBE-13B8-1D07-1D3A-311F95489A04}"/>
                  </a:ext>
                </a:extLst>
              </p:cNvPr>
              <p:cNvSpPr/>
              <p:nvPr/>
            </p:nvSpPr>
            <p:spPr>
              <a:xfrm rot="20155626">
                <a:off x="3187010" y="3627920"/>
                <a:ext cx="275102" cy="1286833"/>
              </a:xfrm>
              <a:prstGeom prst="downArrow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H"/>
              </a:p>
            </p:txBody>
          </p:sp>
          <p:sp>
            <p:nvSpPr>
              <p:cNvPr id="8" name="Down Arrow 7">
                <a:extLst>
                  <a:ext uri="{FF2B5EF4-FFF2-40B4-BE49-F238E27FC236}">
                    <a16:creationId xmlns:a16="http://schemas.microsoft.com/office/drawing/2014/main" id="{F0237809-C592-2DD9-52D6-910AA52DF509}"/>
                  </a:ext>
                </a:extLst>
              </p:cNvPr>
              <p:cNvSpPr/>
              <p:nvPr/>
            </p:nvSpPr>
            <p:spPr>
              <a:xfrm rot="2408512">
                <a:off x="1930293" y="3435215"/>
                <a:ext cx="307190" cy="1424668"/>
              </a:xfrm>
              <a:prstGeom prst="downArrow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H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F8062AF-B6DE-32E4-C850-0B2E2EEA0CB3}"/>
                  </a:ext>
                </a:extLst>
              </p:cNvPr>
              <p:cNvSpPr txBox="1"/>
              <p:nvPr/>
            </p:nvSpPr>
            <p:spPr>
              <a:xfrm>
                <a:off x="1838538" y="2348537"/>
                <a:ext cx="22098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</a:t>
                </a:r>
                <a:r>
                  <a:rPr lang="en-GH" dirty="0"/>
                  <a:t>tructure between samples from </a:t>
                </a:r>
                <a:r>
                  <a:rPr lang="en-GH" dirty="0">
                    <a:solidFill>
                      <a:srgbClr val="0070C0"/>
                    </a:solidFill>
                  </a:rPr>
                  <a:t>Obuasi</a:t>
                </a:r>
                <a:r>
                  <a:rPr lang="en-GH" dirty="0"/>
                  <a:t> and all other samples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E6B761-4FE2-9013-2695-BDFF67868F3D}"/>
                </a:ext>
              </a:extLst>
            </p:cNvPr>
            <p:cNvSpPr txBox="1"/>
            <p:nvPr/>
          </p:nvSpPr>
          <p:spPr>
            <a:xfrm>
              <a:off x="1778000" y="1866900"/>
              <a:ext cx="17145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GH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FFF23D-7FAE-4348-EF79-51613397F0CF}"/>
              </a:ext>
            </a:extLst>
          </p:cNvPr>
          <p:cNvGrpSpPr/>
          <p:nvPr/>
        </p:nvGrpSpPr>
        <p:grpSpPr>
          <a:xfrm>
            <a:off x="6696985" y="2740287"/>
            <a:ext cx="5086161" cy="2822313"/>
            <a:chOff x="6696985" y="2740287"/>
            <a:chExt cx="5086161" cy="2822313"/>
          </a:xfrm>
        </p:grpSpPr>
        <p:pic>
          <p:nvPicPr>
            <p:cNvPr id="15364" name="Picture 4">
              <a:extLst>
                <a:ext uri="{FF2B5EF4-FFF2-40B4-BE49-F238E27FC236}">
                  <a16:creationId xmlns:a16="http://schemas.microsoft.com/office/drawing/2014/main" id="{4C949BC4-074D-EBCE-6099-9DEEE9E484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6985" y="2832100"/>
              <a:ext cx="5086161" cy="273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075D2B7-4D05-AB03-8EC0-067770F40647}"/>
                </a:ext>
              </a:extLst>
            </p:cNvPr>
            <p:cNvSpPr/>
            <p:nvPr/>
          </p:nvSpPr>
          <p:spPr>
            <a:xfrm>
              <a:off x="7126171" y="4031825"/>
              <a:ext cx="1568541" cy="1193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22" name="Down Arrow 21">
              <a:extLst>
                <a:ext uri="{FF2B5EF4-FFF2-40B4-BE49-F238E27FC236}">
                  <a16:creationId xmlns:a16="http://schemas.microsoft.com/office/drawing/2014/main" id="{202B0C03-A797-ADBC-D521-E007A86FC712}"/>
                </a:ext>
              </a:extLst>
            </p:cNvPr>
            <p:cNvSpPr/>
            <p:nvPr/>
          </p:nvSpPr>
          <p:spPr>
            <a:xfrm rot="2384375">
              <a:off x="8538464" y="3363873"/>
              <a:ext cx="122936" cy="662027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H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CCB1E0-5933-802F-4F0B-674FF6E1F3F3}"/>
                </a:ext>
              </a:extLst>
            </p:cNvPr>
            <p:cNvSpPr txBox="1"/>
            <p:nvPr/>
          </p:nvSpPr>
          <p:spPr>
            <a:xfrm>
              <a:off x="8858815" y="2740287"/>
              <a:ext cx="22028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N</a:t>
              </a:r>
              <a:r>
                <a:rPr lang="en-GH" dirty="0">
                  <a:solidFill>
                    <a:srgbClr val="0070C0"/>
                  </a:solidFill>
                </a:rPr>
                <a:t>o structure </a:t>
              </a:r>
              <a:r>
                <a:rPr lang="en-GH" dirty="0"/>
                <a:t>was evident in northern samples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AEEA108-CA5B-1506-FF1E-E002066D76A2}"/>
              </a:ext>
            </a:extLst>
          </p:cNvPr>
          <p:cNvSpPr txBox="1"/>
          <p:nvPr/>
        </p:nvSpPr>
        <p:spPr>
          <a:xfrm>
            <a:off x="2293495" y="5921115"/>
            <a:ext cx="7600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H" dirty="0"/>
              <a:t>Obuasi is mining town which underwent intense IRS and larviciding activities by AGAMAL Malaria Control LTD in collaboration with the NMCP</a:t>
            </a:r>
          </a:p>
        </p:txBody>
      </p:sp>
    </p:spTree>
    <p:extLst>
      <p:ext uri="{BB962C8B-B14F-4D97-AF65-F5344CB8AC3E}">
        <p14:creationId xmlns:p14="http://schemas.microsoft.com/office/powerpoint/2010/main" val="308038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885F6D-E444-4C14-9F34-79D4D49B3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3600" dirty="0"/>
              <a:t>Genome-wide signals of selection </a:t>
            </a:r>
            <a:endParaRPr 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8437D1-67B0-8298-E455-B1150FED70F2}"/>
              </a:ext>
            </a:extLst>
          </p:cNvPr>
          <p:cNvSpPr txBox="1"/>
          <p:nvPr/>
        </p:nvSpPr>
        <p:spPr>
          <a:xfrm>
            <a:off x="7397752" y="1727286"/>
            <a:ext cx="3975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 the 2R chromosome arm we find signals of recent selection in both </a:t>
            </a:r>
            <a:r>
              <a:rPr lang="en-GB" i="1" dirty="0"/>
              <a:t>gambiae </a:t>
            </a:r>
            <a:r>
              <a:rPr lang="en-GB" dirty="0"/>
              <a:t>and</a:t>
            </a:r>
            <a:r>
              <a:rPr lang="en-GB" i="1" dirty="0"/>
              <a:t> </a:t>
            </a:r>
            <a:r>
              <a:rPr lang="en-GB" i="1" dirty="0" err="1"/>
              <a:t>coluzzii</a:t>
            </a:r>
            <a:r>
              <a:rPr lang="en-GB" dirty="0"/>
              <a:t> from northern Ghana, using the H12 statistic.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One of these signals sits on the </a:t>
            </a:r>
            <a:r>
              <a:rPr lang="en-GB" dirty="0">
                <a:solidFill>
                  <a:srgbClr val="00B050"/>
                </a:solidFill>
              </a:rPr>
              <a:t>Cyp6p3</a:t>
            </a:r>
            <a:r>
              <a:rPr lang="en-GB" dirty="0"/>
              <a:t> locus, known to metabolise pyrethroids.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second signal, covers a region containing the </a:t>
            </a:r>
            <a:r>
              <a:rPr lang="en-GB" dirty="0">
                <a:solidFill>
                  <a:srgbClr val="C00000"/>
                </a:solidFill>
              </a:rPr>
              <a:t>Keap1</a:t>
            </a:r>
            <a:r>
              <a:rPr lang="en-GB" dirty="0"/>
              <a:t> gene. </a:t>
            </a:r>
            <a:endParaRPr lang="en-G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1931D7-DB85-693F-9EC6-588FDB3F3E78}"/>
              </a:ext>
            </a:extLst>
          </p:cNvPr>
          <p:cNvSpPr txBox="1"/>
          <p:nvPr/>
        </p:nvSpPr>
        <p:spPr>
          <a:xfrm>
            <a:off x="2622550" y="1050198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H" dirty="0">
                <a:solidFill>
                  <a:srgbClr val="00B050"/>
                </a:solidFill>
              </a:rPr>
              <a:t>Cyp6p3 locus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2172DB-AE7D-5B99-41F5-DA859DF2B1EA}"/>
              </a:ext>
            </a:extLst>
          </p:cNvPr>
          <p:cNvGrpSpPr/>
          <p:nvPr/>
        </p:nvGrpSpPr>
        <p:grpSpPr>
          <a:xfrm>
            <a:off x="457200" y="1234864"/>
            <a:ext cx="6680202" cy="4975436"/>
            <a:chOff x="457200" y="1234864"/>
            <a:chExt cx="6680202" cy="49754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93E3BA1-879B-173E-49AA-93216FB0F001}"/>
                </a:ext>
              </a:extLst>
            </p:cNvPr>
            <p:cNvGrpSpPr/>
            <p:nvPr/>
          </p:nvGrpSpPr>
          <p:grpSpPr>
            <a:xfrm>
              <a:off x="457200" y="1562522"/>
              <a:ext cx="6680202" cy="4647778"/>
              <a:chOff x="0" y="1562522"/>
              <a:chExt cx="6668190" cy="3989480"/>
            </a:xfrm>
          </p:grpSpPr>
          <p:pic>
            <p:nvPicPr>
              <p:cNvPr id="13317" name="Picture 5">
                <a:extLst>
                  <a:ext uri="{FF2B5EF4-FFF2-40B4-BE49-F238E27FC236}">
                    <a16:creationId xmlns:a16="http://schemas.microsoft.com/office/drawing/2014/main" id="{84CE7945-98E6-C1FF-E993-CC6B3D199E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865" b="32502"/>
              <a:stretch/>
            </p:blipFill>
            <p:spPr bwMode="auto">
              <a:xfrm>
                <a:off x="25400" y="1562522"/>
                <a:ext cx="6324600" cy="15684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319" name="Picture 7">
                <a:extLst>
                  <a:ext uri="{FF2B5EF4-FFF2-40B4-BE49-F238E27FC236}">
                    <a16:creationId xmlns:a16="http://schemas.microsoft.com/office/drawing/2014/main" id="{4CAE3E97-B2E8-5CD6-FECC-D7EC5EF93C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3130972"/>
                <a:ext cx="6668190" cy="24210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A6AEF30-B627-0ADE-E947-9D501B950086}"/>
                </a:ext>
              </a:extLst>
            </p:cNvPr>
            <p:cNvGrpSpPr/>
            <p:nvPr/>
          </p:nvGrpSpPr>
          <p:grpSpPr>
            <a:xfrm>
              <a:off x="3479800" y="1234864"/>
              <a:ext cx="2159000" cy="4238836"/>
              <a:chOff x="3048000" y="1234864"/>
              <a:chExt cx="2159000" cy="3464558"/>
            </a:xfrm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A12814F-2281-3FCE-1E66-2CA887077EED}"/>
                  </a:ext>
                </a:extLst>
              </p:cNvPr>
              <p:cNvSpPr/>
              <p:nvPr/>
            </p:nvSpPr>
            <p:spPr>
              <a:xfrm>
                <a:off x="3048000" y="1866900"/>
                <a:ext cx="342900" cy="2781300"/>
              </a:xfrm>
              <a:prstGeom prst="round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H"/>
              </a:p>
            </p:txBody>
          </p:sp>
          <p:sp>
            <p:nvSpPr>
              <p:cNvPr id="10" name="Down Arrow 9">
                <a:extLst>
                  <a:ext uri="{FF2B5EF4-FFF2-40B4-BE49-F238E27FC236}">
                    <a16:creationId xmlns:a16="http://schemas.microsoft.com/office/drawing/2014/main" id="{3D44FAB5-2145-E812-B26D-207D08617DB1}"/>
                  </a:ext>
                </a:extLst>
              </p:cNvPr>
              <p:cNvSpPr/>
              <p:nvPr/>
            </p:nvSpPr>
            <p:spPr>
              <a:xfrm>
                <a:off x="3143595" y="1407778"/>
                <a:ext cx="190500" cy="459122"/>
              </a:xfrm>
              <a:prstGeom prst="downArrow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H"/>
              </a:p>
            </p:txBody>
          </p:sp>
          <p:sp>
            <p:nvSpPr>
              <p:cNvPr id="11" name="Down Arrow 10">
                <a:extLst>
                  <a:ext uri="{FF2B5EF4-FFF2-40B4-BE49-F238E27FC236}">
                    <a16:creationId xmlns:a16="http://schemas.microsoft.com/office/drawing/2014/main" id="{20F48473-8DCA-521B-5E60-D32DC1EF225B}"/>
                  </a:ext>
                </a:extLst>
              </p:cNvPr>
              <p:cNvSpPr/>
              <p:nvPr/>
            </p:nvSpPr>
            <p:spPr>
              <a:xfrm>
                <a:off x="4311650" y="1607488"/>
                <a:ext cx="190500" cy="310634"/>
              </a:xfrm>
              <a:prstGeom prst="down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H"/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A6B992B1-8246-B9BD-C394-5E2D1256DA1F}"/>
                  </a:ext>
                </a:extLst>
              </p:cNvPr>
              <p:cNvSpPr/>
              <p:nvPr/>
            </p:nvSpPr>
            <p:spPr>
              <a:xfrm>
                <a:off x="4235450" y="1918122"/>
                <a:ext cx="342900" cy="2781300"/>
              </a:xfrm>
              <a:prstGeom prst="round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H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0C3880-B924-B183-F186-252EB3485321}"/>
                  </a:ext>
                </a:extLst>
              </p:cNvPr>
              <p:cNvSpPr txBox="1"/>
              <p:nvPr/>
            </p:nvSpPr>
            <p:spPr>
              <a:xfrm>
                <a:off x="3771900" y="1234864"/>
                <a:ext cx="1435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H" dirty="0">
                    <a:solidFill>
                      <a:srgbClr val="C00000"/>
                    </a:solidFill>
                  </a:rPr>
                  <a:t>Keap 1 gene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6187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885F6D-E444-4C14-9F34-79D4D49B3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b="1" dirty="0"/>
              <a:t>Summary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40E88B-7607-D767-03B9-1F0BF46FD601}"/>
              </a:ext>
            </a:extLst>
          </p:cNvPr>
          <p:cNvSpPr/>
          <p:nvPr/>
        </p:nvSpPr>
        <p:spPr>
          <a:xfrm>
            <a:off x="452283" y="1523987"/>
            <a:ext cx="11097460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400" dirty="0">
                <a:solidFill>
                  <a:srgbClr val="000000"/>
                </a:solidFill>
              </a:rPr>
              <a:t>Produce summary statistics of vector abundance </a:t>
            </a:r>
          </a:p>
          <a:p>
            <a:pPr marL="342900" indent="-342900" fontAlgn="base"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400" dirty="0">
                <a:solidFill>
                  <a:srgbClr val="000000"/>
                </a:solidFill>
              </a:rPr>
              <a:t>Use SNP and CNV datasets to :</a:t>
            </a:r>
          </a:p>
          <a:p>
            <a:pPr marL="1257300" lvl="2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0000"/>
                </a:solidFill>
              </a:rPr>
              <a:t>Insecticide resistance (target site resistance)</a:t>
            </a:r>
            <a:endParaRPr lang="en-GB" sz="2400" dirty="0">
              <a:solidFill>
                <a:srgbClr val="000000"/>
              </a:solidFill>
            </a:endParaRPr>
          </a:p>
          <a:p>
            <a:pPr marL="1257300" lvl="2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</a:rPr>
              <a:t>Copy number variant (</a:t>
            </a:r>
            <a:r>
              <a:rPr lang="en-GB" sz="2400" b="1" dirty="0">
                <a:solidFill>
                  <a:srgbClr val="000000"/>
                </a:solidFill>
              </a:rPr>
              <a:t>metabolic resistance)</a:t>
            </a:r>
          </a:p>
          <a:p>
            <a:pPr marL="1257300" lvl="2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</a:rPr>
              <a:t>Genetic diversity </a:t>
            </a:r>
          </a:p>
          <a:p>
            <a:pPr marL="1257300" lvl="2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</a:rPr>
              <a:t>Population structure analysis (</a:t>
            </a:r>
            <a:r>
              <a:rPr lang="en-GB" sz="2400" dirty="0" err="1">
                <a:solidFill>
                  <a:srgbClr val="000000"/>
                </a:solidFill>
              </a:rPr>
              <a:t>Pca</a:t>
            </a:r>
            <a:r>
              <a:rPr lang="en-GB" sz="2400" dirty="0">
                <a:solidFill>
                  <a:srgbClr val="000000"/>
                </a:solidFill>
              </a:rPr>
              <a:t>, </a:t>
            </a:r>
            <a:r>
              <a:rPr lang="en-GB" sz="2400" dirty="0" err="1">
                <a:solidFill>
                  <a:srgbClr val="000000"/>
                </a:solidFill>
              </a:rPr>
              <a:t>Fst</a:t>
            </a:r>
            <a:r>
              <a:rPr lang="en-GB" sz="2400" dirty="0">
                <a:solidFill>
                  <a:srgbClr val="000000"/>
                </a:solidFill>
              </a:rPr>
              <a:t> etc)</a:t>
            </a:r>
          </a:p>
          <a:p>
            <a:pPr marL="342900" indent="-342900" fontAlgn="base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v"/>
            </a:pPr>
            <a:r>
              <a:rPr lang="en-GB" sz="2400" dirty="0">
                <a:solidFill>
                  <a:srgbClr val="000000"/>
                </a:solidFill>
              </a:rPr>
              <a:t>Perform population scans for recent signatures of selection.</a:t>
            </a:r>
          </a:p>
        </p:txBody>
      </p:sp>
    </p:spTree>
    <p:extLst>
      <p:ext uri="{BB962C8B-B14F-4D97-AF65-F5344CB8AC3E}">
        <p14:creationId xmlns:p14="http://schemas.microsoft.com/office/powerpoint/2010/main" val="4257269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FEE4D7-0DC9-3640-0228-CBF5D584C81A}"/>
              </a:ext>
            </a:extLst>
          </p:cNvPr>
          <p:cNvSpPr txBox="1"/>
          <p:nvPr/>
        </p:nvSpPr>
        <p:spPr>
          <a:xfrm>
            <a:off x="3145971" y="2460171"/>
            <a:ext cx="4474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H" sz="2800" dirty="0"/>
              <a:t>Questions or clarifications</a:t>
            </a:r>
          </a:p>
        </p:txBody>
      </p:sp>
    </p:spTree>
    <p:extLst>
      <p:ext uri="{BB962C8B-B14F-4D97-AF65-F5344CB8AC3E}">
        <p14:creationId xmlns:p14="http://schemas.microsoft.com/office/powerpoint/2010/main" val="47209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885F6D-E444-4C14-9F34-79D4D49B3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b="1" dirty="0"/>
              <a:t>Learning 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54ABC-7976-FE44-8437-E1FC3E641E8A}"/>
              </a:ext>
            </a:extLst>
          </p:cNvPr>
          <p:cNvSpPr txBox="1"/>
          <p:nvPr/>
        </p:nvSpPr>
        <p:spPr>
          <a:xfrm>
            <a:off x="402771" y="1527587"/>
            <a:ext cx="11288486" cy="317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</a:t>
            </a:r>
            <a:r>
              <a:rPr lang="en-GH" sz="2400" dirty="0"/>
              <a:t>rainees to understand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the kinds of sampling techniques that can be used to study vector populations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the mutations that are relevant for tracking insecticide resistance alleles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how to  assess the population structure of major malaria vectors.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how to perform genome-wide scans for signals of recent evolutionary selection in the vector populations </a:t>
            </a:r>
            <a:endParaRPr lang="en-GH" sz="2000" dirty="0"/>
          </a:p>
        </p:txBody>
      </p:sp>
    </p:spTree>
    <p:extLst>
      <p:ext uri="{BB962C8B-B14F-4D97-AF65-F5344CB8AC3E}">
        <p14:creationId xmlns:p14="http://schemas.microsoft.com/office/powerpoint/2010/main" val="409272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885F6D-E444-4C14-9F34-79D4D49B3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b="1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54ABC-7976-FE44-8437-E1FC3E641E8A}"/>
              </a:ext>
            </a:extLst>
          </p:cNvPr>
          <p:cNvSpPr txBox="1"/>
          <p:nvPr/>
        </p:nvSpPr>
        <p:spPr>
          <a:xfrm>
            <a:off x="41476" y="1117897"/>
            <a:ext cx="80738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GH" sz="2400" dirty="0"/>
              <a:t>There is the need to for an indepth of the vector ecology.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GH" sz="2400" dirty="0"/>
              <a:t>What are some of the major vectors within the population of interest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GB" sz="2400" dirty="0"/>
              <a:t> What strategic</a:t>
            </a:r>
            <a:r>
              <a:rPr lang="en-GH" sz="2400" dirty="0"/>
              <a:t> interventions target vectors that could impose some selection pressure on the population: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GH" sz="2000" dirty="0"/>
              <a:t>Long lasting insecticide treated bed nets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dirty="0"/>
              <a:t>S</a:t>
            </a:r>
            <a:r>
              <a:rPr lang="en-GH" sz="2000" dirty="0"/>
              <a:t>tandard vs standard plus Piperonyl Butoxide (PBO)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dirty="0"/>
              <a:t>P</a:t>
            </a:r>
            <a:r>
              <a:rPr lang="en-GH" sz="2000" dirty="0"/>
              <a:t>re-and post PBO net distribution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GH" sz="2000" dirty="0"/>
              <a:t>Indoor </a:t>
            </a:r>
            <a:r>
              <a:rPr lang="en-GB" sz="2000" dirty="0"/>
              <a:t>Residual spraying (IRS)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dirty="0"/>
              <a:t>Time points for IRS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000" dirty="0"/>
              <a:t>Strategy and chemicals used 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-GB" sz="2000" dirty="0"/>
              <a:t>Wide spread use of branded pyrethroid-based aerosols </a:t>
            </a:r>
          </a:p>
          <a:p>
            <a:pPr lvl="1"/>
            <a:endParaRPr lang="en-GH" sz="2400" dirty="0"/>
          </a:p>
          <a:p>
            <a:pPr marL="342900" indent="-342900">
              <a:buFont typeface="Wingdings" pitchFamily="2" charset="2"/>
              <a:buChar char="v"/>
            </a:pPr>
            <a:endParaRPr lang="en-GH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C63CC6-4F98-36A4-1F6E-B2DBA4607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761255"/>
            <a:ext cx="2091893" cy="156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RRI-GH: Tono irrigation scheme, in the Upper East region of Ghana -  Wagrinnova">
            <a:extLst>
              <a:ext uri="{FF2B5EF4-FFF2-40B4-BE49-F238E27FC236}">
                <a16:creationId xmlns:a16="http://schemas.microsoft.com/office/drawing/2014/main" id="{88601A6B-31EF-62AF-8E0F-1D11AFB5D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199" y="1110599"/>
            <a:ext cx="2091893" cy="158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uest Bedroom inside Countryside Home in Kachikau, Botswana, Africa Countryside in Botswana Mosquito Netting Stock Photo">
            <a:extLst>
              <a:ext uri="{FF2B5EF4-FFF2-40B4-BE49-F238E27FC236}">
                <a16:creationId xmlns:a16="http://schemas.microsoft.com/office/drawing/2014/main" id="{CA248A01-D92D-38D3-BD87-80A75FB8DD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55"/>
          <a:stretch/>
        </p:blipFill>
        <p:spPr bwMode="auto">
          <a:xfrm>
            <a:off x="8720054" y="4597008"/>
            <a:ext cx="1949783" cy="157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nsect spray hi-res stock photography and images - Alamy">
            <a:extLst>
              <a:ext uri="{FF2B5EF4-FFF2-40B4-BE49-F238E27FC236}">
                <a16:creationId xmlns:a16="http://schemas.microsoft.com/office/drawing/2014/main" id="{2E7B3BFC-66D1-B3C8-5310-65DA4058A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7" r="23951" b="12569"/>
          <a:stretch/>
        </p:blipFill>
        <p:spPr bwMode="auto">
          <a:xfrm>
            <a:off x="8229600" y="2716187"/>
            <a:ext cx="609600" cy="145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12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885F6D-E444-4C14-9F34-79D4D49B3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b="1" dirty="0"/>
              <a:t>Field sampling methods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40E88B-7607-D767-03B9-1F0BF46FD601}"/>
              </a:ext>
            </a:extLst>
          </p:cNvPr>
          <p:cNvSpPr/>
          <p:nvPr/>
        </p:nvSpPr>
        <p:spPr>
          <a:xfrm>
            <a:off x="452283" y="1523987"/>
            <a:ext cx="58215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sz="2400" dirty="0">
                <a:solidFill>
                  <a:srgbClr val="000000"/>
                </a:solidFill>
              </a:rPr>
              <a:t>Mosquito sampling techniques wild adult mosquitoes:</a:t>
            </a:r>
          </a:p>
          <a:p>
            <a:pPr marL="800100" lvl="1" indent="-342900" fontAlgn="base">
              <a:buFont typeface="Wingdings" pitchFamily="2" charset="2"/>
              <a:buChar char="ü"/>
            </a:pPr>
            <a:r>
              <a:rPr lang="en-GB" sz="2400" dirty="0">
                <a:solidFill>
                  <a:srgbClr val="000000"/>
                </a:solidFill>
              </a:rPr>
              <a:t>CDC Light trap catches</a:t>
            </a:r>
          </a:p>
          <a:p>
            <a:pPr marL="800100" lvl="1" indent="-342900" fontAlgn="base">
              <a:buFont typeface="Wingdings" pitchFamily="2" charset="2"/>
              <a:buChar char="ü"/>
            </a:pPr>
            <a:r>
              <a:rPr lang="en-GB" sz="2400" dirty="0">
                <a:solidFill>
                  <a:srgbClr val="000000"/>
                </a:solidFill>
              </a:rPr>
              <a:t>Pyrethroid spray catches, and </a:t>
            </a:r>
          </a:p>
          <a:p>
            <a:pPr marL="800100" lvl="1" indent="-342900" fontAlgn="base">
              <a:buFont typeface="Wingdings" pitchFamily="2" charset="2"/>
              <a:buChar char="ü"/>
            </a:pPr>
            <a:r>
              <a:rPr lang="en-GB" sz="2400" dirty="0">
                <a:solidFill>
                  <a:srgbClr val="000000"/>
                </a:solidFill>
              </a:rPr>
              <a:t>Human landing catches</a:t>
            </a:r>
          </a:p>
          <a:p>
            <a:pPr marL="800100" lvl="1" indent="-342900" fontAlgn="base">
              <a:buFont typeface="Wingdings" pitchFamily="2" charset="2"/>
              <a:buChar char="v"/>
            </a:pPr>
            <a:endParaRPr lang="en-GB" sz="2400" dirty="0">
              <a:solidFill>
                <a:srgbClr val="000000"/>
              </a:solidFill>
            </a:endParaRPr>
          </a:p>
          <a:p>
            <a:pPr lvl="1" fontAlgn="base"/>
            <a:endParaRPr lang="en-GB" sz="2400" dirty="0">
              <a:solidFill>
                <a:srgbClr val="000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16367B-7D37-D046-5AE2-D3EF3F6F04A2}"/>
              </a:ext>
            </a:extLst>
          </p:cNvPr>
          <p:cNvGrpSpPr/>
          <p:nvPr/>
        </p:nvGrpSpPr>
        <p:grpSpPr>
          <a:xfrm>
            <a:off x="6469742" y="1328044"/>
            <a:ext cx="4203700" cy="4418243"/>
            <a:chOff x="6731000" y="1219188"/>
            <a:chExt cx="4203700" cy="4418243"/>
          </a:xfrm>
        </p:grpSpPr>
        <p:pic>
          <p:nvPicPr>
            <p:cNvPr id="20482" name="Picture 2">
              <a:extLst>
                <a:ext uri="{FF2B5EF4-FFF2-40B4-BE49-F238E27FC236}">
                  <a16:creationId xmlns:a16="http://schemas.microsoft.com/office/drawing/2014/main" id="{55B908EC-DF0C-CD92-9BB9-28F6223DC0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3600" y="2425700"/>
              <a:ext cx="342900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86" name="Picture 6" descr="16,691 Mosquito Photos and Premium High Res Pictures - Getty Images">
              <a:extLst>
                <a:ext uri="{FF2B5EF4-FFF2-40B4-BE49-F238E27FC236}">
                  <a16:creationId xmlns:a16="http://schemas.microsoft.com/office/drawing/2014/main" id="{AFC6BCBF-86F2-68BC-B595-6DDBDEA177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3700" y="1219188"/>
              <a:ext cx="711200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FCF8D9D-CCF0-15EB-74B9-03B960F717F5}"/>
                </a:ext>
              </a:extLst>
            </p:cNvPr>
            <p:cNvCxnSpPr/>
            <p:nvPr/>
          </p:nvCxnSpPr>
          <p:spPr>
            <a:xfrm flipH="1">
              <a:off x="7480300" y="1752588"/>
              <a:ext cx="1930400" cy="939812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5EE025-B0ED-244D-CD0E-084FB258342E}"/>
                </a:ext>
              </a:extLst>
            </p:cNvPr>
            <p:cNvSpPr txBox="1"/>
            <p:nvPr/>
          </p:nvSpPr>
          <p:spPr>
            <a:xfrm>
              <a:off x="6731000" y="4991100"/>
              <a:ext cx="4203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H" dirty="0"/>
                <a:t>Morphological identifcation and storage in 70% ethanol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56F2F72-80AD-EB25-FF79-C828AF54F7AF}"/>
              </a:ext>
            </a:extLst>
          </p:cNvPr>
          <p:cNvSpPr txBox="1"/>
          <p:nvPr/>
        </p:nvSpPr>
        <p:spPr>
          <a:xfrm>
            <a:off x="452283" y="3995056"/>
            <a:ext cx="4604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H" dirty="0">
                <a:solidFill>
                  <a:srgbClr val="FF0000"/>
                </a:solidFill>
              </a:rPr>
              <a:t>Basic metadata that helps to strengthen the testing of your research hypothesis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786AAD-C7AD-85B8-D69F-E4487D71710C}"/>
              </a:ext>
            </a:extLst>
          </p:cNvPr>
          <p:cNvSpPr txBox="1"/>
          <p:nvPr/>
        </p:nvSpPr>
        <p:spPr>
          <a:xfrm>
            <a:off x="452282" y="5010847"/>
            <a:ext cx="4604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H" dirty="0">
                <a:solidFill>
                  <a:srgbClr val="FF0000"/>
                </a:solidFill>
              </a:rPr>
              <a:t>Later genetic identification and confirmation using </a:t>
            </a:r>
            <a:r>
              <a:rPr lang="en-GH" u="sng" dirty="0">
                <a:solidFill>
                  <a:srgbClr val="FF0000"/>
                </a:solidFill>
              </a:rPr>
              <a:t>ANOSPP</a:t>
            </a:r>
            <a:r>
              <a:rPr lang="en-GH" dirty="0">
                <a:solidFill>
                  <a:srgbClr val="FF0000"/>
                </a:solidFill>
              </a:rPr>
              <a:t> from MalariaGEN</a:t>
            </a:r>
          </a:p>
        </p:txBody>
      </p:sp>
    </p:spTree>
    <p:extLst>
      <p:ext uri="{BB962C8B-B14F-4D97-AF65-F5344CB8AC3E}">
        <p14:creationId xmlns:p14="http://schemas.microsoft.com/office/powerpoint/2010/main" val="324359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885F6D-E444-4C14-9F34-79D4D49B3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b="1" dirty="0"/>
              <a:t>Sequencing and variants datasets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40E88B-7607-D767-03B9-1F0BF46FD601}"/>
              </a:ext>
            </a:extLst>
          </p:cNvPr>
          <p:cNvSpPr/>
          <p:nvPr/>
        </p:nvSpPr>
        <p:spPr>
          <a:xfrm>
            <a:off x="452283" y="1523987"/>
            <a:ext cx="11097460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400" dirty="0">
                <a:solidFill>
                  <a:srgbClr val="000000"/>
                </a:solidFill>
              </a:rPr>
              <a:t>Choose an appropriate platform for sequencing </a:t>
            </a:r>
            <a:r>
              <a:rPr lang="en-GB" sz="2400" dirty="0" err="1">
                <a:solidFill>
                  <a:srgbClr val="000000"/>
                </a:solidFill>
              </a:rPr>
              <a:t>e.g</a:t>
            </a:r>
            <a:r>
              <a:rPr lang="en-GB" sz="2400" dirty="0">
                <a:solidFill>
                  <a:srgbClr val="000000"/>
                </a:solidFill>
              </a:rPr>
              <a:t> Illumina </a:t>
            </a:r>
            <a:r>
              <a:rPr lang="en-GB" sz="2400" dirty="0" err="1">
                <a:solidFill>
                  <a:srgbClr val="000000"/>
                </a:solidFill>
              </a:rPr>
              <a:t>HiseqX</a:t>
            </a:r>
            <a:r>
              <a:rPr lang="en-GB" sz="2400" dirty="0">
                <a:solidFill>
                  <a:srgbClr val="000000"/>
                </a:solidFill>
              </a:rPr>
              <a:t> platform</a:t>
            </a:r>
          </a:p>
          <a:p>
            <a:pPr marL="342900" indent="-342900" fontAlgn="base"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400" dirty="0">
                <a:solidFill>
                  <a:srgbClr val="000000"/>
                </a:solidFill>
              </a:rPr>
              <a:t>Three types of data can potentially be produced for each sample:</a:t>
            </a:r>
          </a:p>
          <a:p>
            <a:pPr marL="1257300" lvl="2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0000"/>
                </a:solidFill>
              </a:rPr>
              <a:t>Single Nucleotide Polymorphisms (SNPs)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</a:p>
          <a:p>
            <a:pPr marL="1257300" lvl="2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</a:rPr>
              <a:t>Copy number variant (</a:t>
            </a:r>
            <a:r>
              <a:rPr lang="en-GB" sz="2400" b="1" dirty="0">
                <a:solidFill>
                  <a:srgbClr val="000000"/>
                </a:solidFill>
              </a:rPr>
              <a:t>CNV</a:t>
            </a:r>
            <a:r>
              <a:rPr lang="en-GB" sz="2400" dirty="0">
                <a:solidFill>
                  <a:srgbClr val="000000"/>
                </a:solidFill>
              </a:rPr>
              <a:t>)</a:t>
            </a:r>
          </a:p>
          <a:p>
            <a:pPr marL="1257300" lvl="2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0000"/>
                </a:solidFill>
              </a:rPr>
              <a:t>SNPs passing QC can be phased into </a:t>
            </a:r>
            <a:r>
              <a:rPr lang="en-GB" sz="2400" b="1" dirty="0">
                <a:solidFill>
                  <a:srgbClr val="000000"/>
                </a:solidFill>
              </a:rPr>
              <a:t>haplotypes</a:t>
            </a:r>
            <a:endParaRPr lang="en-GB" sz="2400" dirty="0">
              <a:solidFill>
                <a:srgbClr val="000000"/>
              </a:solidFill>
            </a:endParaRPr>
          </a:p>
          <a:p>
            <a:pPr marL="342900" indent="-342900" fontAlgn="base">
              <a:lnSpc>
                <a:spcPct val="150000"/>
              </a:lnSpc>
              <a:spcAft>
                <a:spcPts val="1200"/>
              </a:spcAft>
              <a:buFont typeface="Wingdings" pitchFamily="2" charset="2"/>
              <a:buChar char="v"/>
            </a:pPr>
            <a:r>
              <a:rPr lang="en-GB" sz="2400" dirty="0">
                <a:solidFill>
                  <a:srgbClr val="000000"/>
                </a:solidFill>
              </a:rPr>
              <a:t>There are existing </a:t>
            </a:r>
            <a:r>
              <a:rPr lang="en-GB" sz="2400" dirty="0" err="1">
                <a:solidFill>
                  <a:srgbClr val="000000"/>
                </a:solidFill>
              </a:rPr>
              <a:t>MalariaGEN</a:t>
            </a:r>
            <a:r>
              <a:rPr lang="en-GB" sz="2400" dirty="0">
                <a:solidFill>
                  <a:srgbClr val="000000"/>
                </a:solidFill>
              </a:rPr>
              <a:t> pipelines for curation and quality control.</a:t>
            </a:r>
          </a:p>
        </p:txBody>
      </p:sp>
    </p:spTree>
    <p:extLst>
      <p:ext uri="{BB962C8B-B14F-4D97-AF65-F5344CB8AC3E}">
        <p14:creationId xmlns:p14="http://schemas.microsoft.com/office/powerpoint/2010/main" val="265370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A919-ED1B-7828-8A2D-672826323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8" y="2302782"/>
            <a:ext cx="10515600" cy="1325563"/>
          </a:xfrm>
        </p:spPr>
        <p:txBody>
          <a:bodyPr/>
          <a:lstStyle/>
          <a:p>
            <a:r>
              <a:rPr lang="en-GH" dirty="0"/>
              <a:t>What types of analysis can be performed?</a:t>
            </a:r>
          </a:p>
        </p:txBody>
      </p:sp>
    </p:spTree>
    <p:extLst>
      <p:ext uri="{BB962C8B-B14F-4D97-AF65-F5344CB8AC3E}">
        <p14:creationId xmlns:p14="http://schemas.microsoft.com/office/powerpoint/2010/main" val="414180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885F6D-E444-4C14-9F34-79D4D49B3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b="1" dirty="0"/>
              <a:t>Vector Abundance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0EA2EDD-90AF-2A34-A81D-1F9EAFF3E4BA}"/>
              </a:ext>
            </a:extLst>
          </p:cNvPr>
          <p:cNvSpPr/>
          <p:nvPr/>
        </p:nvSpPr>
        <p:spPr>
          <a:xfrm>
            <a:off x="979714" y="1477314"/>
            <a:ext cx="8507184" cy="4385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r>
              <a:rPr lang="en-GH" dirty="0"/>
              <a:t>umber of samples sequenced per year by location in the KNDs from 2016- 2018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E11FA8-9DE8-FE92-5D63-8F8171D45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390583"/>
              </p:ext>
            </p:extLst>
          </p:nvPr>
        </p:nvGraphicFramePr>
        <p:xfrm>
          <a:off x="979714" y="1915886"/>
          <a:ext cx="8507183" cy="4053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24727">
                  <a:extLst>
                    <a:ext uri="{9D8B030D-6E8A-4147-A177-3AD203B41FA5}">
                      <a16:colId xmlns:a16="http://schemas.microsoft.com/office/drawing/2014/main" val="3594842107"/>
                    </a:ext>
                  </a:extLst>
                </a:gridCol>
                <a:gridCol w="1324727">
                  <a:extLst>
                    <a:ext uri="{9D8B030D-6E8A-4147-A177-3AD203B41FA5}">
                      <a16:colId xmlns:a16="http://schemas.microsoft.com/office/drawing/2014/main" val="569208516"/>
                    </a:ext>
                  </a:extLst>
                </a:gridCol>
                <a:gridCol w="1324727">
                  <a:extLst>
                    <a:ext uri="{9D8B030D-6E8A-4147-A177-3AD203B41FA5}">
                      <a16:colId xmlns:a16="http://schemas.microsoft.com/office/drawing/2014/main" val="1154714230"/>
                    </a:ext>
                  </a:extLst>
                </a:gridCol>
                <a:gridCol w="1629264">
                  <a:extLst>
                    <a:ext uri="{9D8B030D-6E8A-4147-A177-3AD203B41FA5}">
                      <a16:colId xmlns:a16="http://schemas.microsoft.com/office/drawing/2014/main" val="2220346327"/>
                    </a:ext>
                  </a:extLst>
                </a:gridCol>
                <a:gridCol w="1324727">
                  <a:extLst>
                    <a:ext uri="{9D8B030D-6E8A-4147-A177-3AD203B41FA5}">
                      <a16:colId xmlns:a16="http://schemas.microsoft.com/office/drawing/2014/main" val="3883862444"/>
                    </a:ext>
                  </a:extLst>
                </a:gridCol>
                <a:gridCol w="1579011">
                  <a:extLst>
                    <a:ext uri="{9D8B030D-6E8A-4147-A177-3AD203B41FA5}">
                      <a16:colId xmlns:a16="http://schemas.microsoft.com/office/drawing/2014/main" val="1803726764"/>
                    </a:ext>
                  </a:extLst>
                </a:gridCol>
              </a:tblGrid>
              <a:tr h="270208">
                <a:tc>
                  <a:txBody>
                    <a:bodyPr/>
                    <a:lstStyle/>
                    <a:p>
                      <a:pPr algn="l" fontAlgn="b"/>
                      <a:endParaRPr lang="en-G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H" sz="1400" u="none" strike="noStrike">
                          <a:effectLst/>
                        </a:rPr>
                        <a:t> </a:t>
                      </a:r>
                      <a:endParaRPr lang="en-GH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H" sz="1400" u="none" strike="noStrike">
                          <a:effectLst/>
                        </a:rPr>
                        <a:t> </a:t>
                      </a:r>
                      <a:endParaRPr lang="en-GH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 observed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26324"/>
                  </a:ext>
                </a:extLst>
              </a:tr>
              <a:tr h="270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</a:rPr>
                        <a:t>Village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Year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H" sz="1400" b="1" u="none" strike="noStrike" dirty="0">
                          <a:effectLst/>
                        </a:rPr>
                        <a:t> </a:t>
                      </a:r>
                      <a:endParaRPr lang="en-GH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</a:rPr>
                        <a:t>An. </a:t>
                      </a:r>
                      <a:r>
                        <a:rPr lang="en-GB" sz="1400" b="1" u="none" strike="noStrike" dirty="0" err="1">
                          <a:effectLst/>
                        </a:rPr>
                        <a:t>arabiensis</a:t>
                      </a:r>
                      <a:endParaRPr lang="en-GB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</a:rPr>
                        <a:t>An. </a:t>
                      </a:r>
                      <a:r>
                        <a:rPr lang="en-GB" sz="1400" b="1" u="none" strike="noStrike" dirty="0" err="1">
                          <a:effectLst/>
                        </a:rPr>
                        <a:t>coluzzii</a:t>
                      </a:r>
                      <a:endParaRPr lang="en-GB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</a:rPr>
                        <a:t>An. gambiae</a:t>
                      </a:r>
                      <a:endParaRPr lang="en-GB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2250771"/>
                  </a:ext>
                </a:extLst>
              </a:tr>
              <a:tr h="270208">
                <a:tc>
                  <a:txBody>
                    <a:bodyPr/>
                    <a:lstStyle/>
                    <a:p>
                      <a:pPr algn="l" fontAlgn="b"/>
                      <a:r>
                        <a:rPr lang="en-GH" sz="1400" u="none" strike="noStrike">
                          <a:effectLst/>
                        </a:rPr>
                        <a:t> </a:t>
                      </a:r>
                      <a:endParaRPr lang="en-GH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 </a:t>
                      </a:r>
                      <a:endParaRPr lang="en-GH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N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n (%)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n (%)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n (%)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790270"/>
                  </a:ext>
                </a:extLst>
              </a:tr>
              <a:tr h="270208">
                <a:tc>
                  <a:txBody>
                    <a:bodyPr/>
                    <a:lstStyle/>
                    <a:p>
                      <a:pPr algn="l" fontAlgn="b"/>
                      <a:r>
                        <a:rPr lang="en-GH" sz="1400" u="none" strike="noStrike">
                          <a:effectLst/>
                        </a:rPr>
                        <a:t> 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2016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136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 dirty="0">
                          <a:effectLst/>
                        </a:rPr>
                        <a:t>2 (1.5)</a:t>
                      </a:r>
                      <a:endParaRPr lang="en-G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127(93.4)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7 (5.2)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9952516"/>
                  </a:ext>
                </a:extLst>
              </a:tr>
              <a:tr h="270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Bonia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2017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252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 dirty="0">
                          <a:effectLst/>
                        </a:rPr>
                        <a:t>3 (1.2)</a:t>
                      </a:r>
                      <a:endParaRPr lang="en-G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247 (98.0)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2 (0.8)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6544755"/>
                  </a:ext>
                </a:extLst>
              </a:tr>
              <a:tr h="270208">
                <a:tc>
                  <a:txBody>
                    <a:bodyPr/>
                    <a:lstStyle/>
                    <a:p>
                      <a:pPr algn="l" fontAlgn="b"/>
                      <a:r>
                        <a:rPr lang="en-GH" sz="1400" u="none" strike="noStrike" dirty="0">
                          <a:effectLst/>
                        </a:rPr>
                        <a:t> </a:t>
                      </a:r>
                      <a:endParaRPr lang="en-G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2018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42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0 (0.0)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42 (100)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0 (0.0)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1294000"/>
                  </a:ext>
                </a:extLst>
              </a:tr>
              <a:tr h="270208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2016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34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1 (2.9)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20 (58.8)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13 (38.2)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8649660"/>
                  </a:ext>
                </a:extLst>
              </a:tr>
              <a:tr h="270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 err="1">
                          <a:effectLst/>
                        </a:rPr>
                        <a:t>Kandiga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2017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111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6 (5.4)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 dirty="0">
                          <a:effectLst/>
                        </a:rPr>
                        <a:t>84 (75.7)</a:t>
                      </a:r>
                      <a:endParaRPr lang="en-G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 dirty="0">
                          <a:effectLst/>
                        </a:rPr>
                        <a:t>21 (18.9)</a:t>
                      </a:r>
                      <a:endParaRPr lang="en-G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6225811"/>
                  </a:ext>
                </a:extLst>
              </a:tr>
              <a:tr h="270208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2016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34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 dirty="0">
                          <a:effectLst/>
                        </a:rPr>
                        <a:t>1 (2.9)</a:t>
                      </a:r>
                      <a:endParaRPr lang="en-G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33 (97.1)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0 (0.0)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878293"/>
                  </a:ext>
                </a:extLst>
              </a:tr>
              <a:tr h="270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Kayoro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2017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161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6 (3.7)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130 (80.7)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25 (15.5)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794093"/>
                  </a:ext>
                </a:extLst>
              </a:tr>
              <a:tr h="270208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2018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8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2 (25.0)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6 (75.0)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0 (0.0)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278977"/>
                  </a:ext>
                </a:extLst>
              </a:tr>
              <a:tr h="270208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2016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29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0 (0.0)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24 (82.8)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5 (17.2)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0485196"/>
                  </a:ext>
                </a:extLst>
              </a:tr>
              <a:tr h="270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Naaga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2017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132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9 (6.8)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96 (72.7)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27 (20.0)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7791917"/>
                  </a:ext>
                </a:extLst>
              </a:tr>
              <a:tr h="270208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2018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 dirty="0">
                          <a:effectLst/>
                        </a:rPr>
                        <a:t>3</a:t>
                      </a:r>
                      <a:endParaRPr lang="en-G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2 (66.7)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1 (33.3)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0 (0.0)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693023"/>
                  </a:ext>
                </a:extLst>
              </a:tr>
              <a:tr h="270208">
                <a:tc>
                  <a:txBody>
                    <a:bodyPr/>
                    <a:lstStyle/>
                    <a:p>
                      <a:pPr algn="l" fontAlgn="b"/>
                      <a:r>
                        <a:rPr lang="en-GH" sz="1400" u="none" strike="noStrike" dirty="0">
                          <a:effectLst/>
                        </a:rPr>
                        <a:t> </a:t>
                      </a:r>
                      <a:endParaRPr lang="en-G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Total 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 dirty="0">
                          <a:effectLst/>
                        </a:rPr>
                        <a:t>945</a:t>
                      </a:r>
                      <a:endParaRPr lang="en-G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32 (3.4)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>
                          <a:effectLst/>
                        </a:rPr>
                        <a:t>810 (86.0)</a:t>
                      </a:r>
                      <a:endParaRPr lang="en-G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H" sz="1400" u="none" strike="noStrike" dirty="0">
                          <a:effectLst/>
                        </a:rPr>
                        <a:t>100 (10.6)</a:t>
                      </a:r>
                      <a:endParaRPr lang="en-G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9604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63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885F6D-E444-4C14-9F34-79D4D49B3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3600" dirty="0"/>
              <a:t>Pyrethroid target-site resistance in </a:t>
            </a:r>
            <a:r>
              <a:rPr lang="en-GB" sz="3600" i="1" dirty="0"/>
              <a:t>An. gambiae</a:t>
            </a:r>
            <a:r>
              <a:rPr lang="en-GB" sz="3600" dirty="0"/>
              <a:t> </a:t>
            </a:r>
            <a:endParaRPr lang="en-US" sz="3600" b="1" dirty="0"/>
          </a:p>
        </p:txBody>
      </p:sp>
      <p:pic>
        <p:nvPicPr>
          <p:cNvPr id="3" name="Google Shape;76;p16">
            <a:extLst>
              <a:ext uri="{FF2B5EF4-FFF2-40B4-BE49-F238E27FC236}">
                <a16:creationId xmlns:a16="http://schemas.microsoft.com/office/drawing/2014/main" id="{8C03DE73-FA98-8DEF-1CCA-7A1562FB7E1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3201" y="1560167"/>
            <a:ext cx="11785596" cy="350223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7;p16">
            <a:extLst>
              <a:ext uri="{FF2B5EF4-FFF2-40B4-BE49-F238E27FC236}">
                <a16:creationId xmlns:a16="http://schemas.microsoft.com/office/drawing/2014/main" id="{8DBBD5CC-5C37-91EF-5D22-23E65A1CC1DF}"/>
              </a:ext>
            </a:extLst>
          </p:cNvPr>
          <p:cNvSpPr txBox="1"/>
          <p:nvPr/>
        </p:nvSpPr>
        <p:spPr>
          <a:xfrm>
            <a:off x="562199" y="5163110"/>
            <a:ext cx="110676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400" dirty="0"/>
              <a:t>Multiple SNPs and SNP combinations are evolving within the </a:t>
            </a:r>
            <a:r>
              <a:rPr lang="en-GB" sz="2400" dirty="0" err="1"/>
              <a:t>Vgsc</a:t>
            </a:r>
            <a:r>
              <a:rPr lang="en-GB" sz="2400" dirty="0"/>
              <a:t> gene targeted by pyrethroids-- Clarkson et al. (2021) </a:t>
            </a:r>
            <a:r>
              <a:rPr lang="en-GB" sz="2400" u="sng" dirty="0">
                <a:solidFill>
                  <a:schemeClr val="hlink"/>
                </a:solidFill>
                <a:hlinkClick r:id="rId3"/>
              </a:rPr>
              <a:t>https://doi.org/10.1111/mec.15845</a:t>
            </a:r>
            <a:r>
              <a:rPr lang="en-GB" sz="2400" dirty="0"/>
              <a:t>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20515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885F6D-E444-4C14-9F34-79D4D49B3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3600" dirty="0"/>
              <a:t>Pyrethroid target-site resistance –</a:t>
            </a:r>
            <a:r>
              <a:rPr lang="en-GB" sz="3600" i="1" dirty="0"/>
              <a:t>An. gambiae</a:t>
            </a:r>
            <a:r>
              <a:rPr lang="en-GB" sz="3600" dirty="0"/>
              <a:t> </a:t>
            </a:r>
            <a:endParaRPr lang="en-US" sz="36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BA64B4-72C5-19AB-96D2-54F3B7473B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0"/>
          <a:stretch/>
        </p:blipFill>
        <p:spPr bwMode="auto">
          <a:xfrm>
            <a:off x="0" y="1274164"/>
            <a:ext cx="9227434" cy="514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BB81BC24-0DDD-185F-6BB6-BC620EE06F87}"/>
              </a:ext>
            </a:extLst>
          </p:cNvPr>
          <p:cNvGrpSpPr/>
          <p:nvPr/>
        </p:nvGrpSpPr>
        <p:grpSpPr>
          <a:xfrm>
            <a:off x="2968316" y="1160979"/>
            <a:ext cx="6200176" cy="2452687"/>
            <a:chOff x="2968316" y="1160979"/>
            <a:chExt cx="6200176" cy="245268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7B2EC6-05CC-53DC-D116-7F2E1264190C}"/>
                </a:ext>
              </a:extLst>
            </p:cNvPr>
            <p:cNvSpPr txBox="1"/>
            <p:nvPr/>
          </p:nvSpPr>
          <p:spPr>
            <a:xfrm>
              <a:off x="3056164" y="3244334"/>
              <a:ext cx="61123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H" dirty="0"/>
                <a:t> 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27E8C5-00A1-2543-9084-314983739BB8}"/>
                </a:ext>
              </a:extLst>
            </p:cNvPr>
            <p:cNvSpPr txBox="1"/>
            <p:nvPr/>
          </p:nvSpPr>
          <p:spPr>
            <a:xfrm>
              <a:off x="3056164" y="3244334"/>
              <a:ext cx="61123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H" dirty="0"/>
                <a:t> 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7BBFE0-97F6-C0CA-112F-F18CBEE1FB2E}"/>
                </a:ext>
              </a:extLst>
            </p:cNvPr>
            <p:cNvSpPr txBox="1"/>
            <p:nvPr/>
          </p:nvSpPr>
          <p:spPr>
            <a:xfrm>
              <a:off x="3056164" y="3244334"/>
              <a:ext cx="61123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H" dirty="0"/>
                <a:t> </a:t>
              </a: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14E348B7-613A-23F3-D47E-84988D5FF833}"/>
                </a:ext>
              </a:extLst>
            </p:cNvPr>
            <p:cNvSpPr/>
            <p:nvPr/>
          </p:nvSpPr>
          <p:spPr>
            <a:xfrm rot="16200000">
              <a:off x="4185101" y="254319"/>
              <a:ext cx="369332" cy="2802901"/>
            </a:xfrm>
            <a:prstGeom prst="rightBrace">
              <a:avLst/>
            </a:prstGeom>
            <a:solidFill>
              <a:schemeClr val="bg1"/>
            </a:solidFill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C91CEF31-BAA3-72FE-BB98-F5E998B36BC6}"/>
                </a:ext>
              </a:extLst>
            </p:cNvPr>
            <p:cNvSpPr/>
            <p:nvPr/>
          </p:nvSpPr>
          <p:spPr>
            <a:xfrm rot="16200000">
              <a:off x="6178657" y="1183578"/>
              <a:ext cx="369334" cy="944381"/>
            </a:xfrm>
            <a:prstGeom prst="rightBrace">
              <a:avLst/>
            </a:prstGeom>
            <a:solidFill>
              <a:schemeClr val="bg1"/>
            </a:solidFill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H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FEB4BE8-584E-84CE-9997-2E47FA0AE8F0}"/>
                </a:ext>
              </a:extLst>
            </p:cNvPr>
            <p:cNvSpPr txBox="1"/>
            <p:nvPr/>
          </p:nvSpPr>
          <p:spPr>
            <a:xfrm>
              <a:off x="3432746" y="1169234"/>
              <a:ext cx="1843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H" dirty="0"/>
                <a:t>Southern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1034CA0-8964-99F0-5117-6F3257FD234D}"/>
                </a:ext>
              </a:extLst>
            </p:cNvPr>
            <p:cNvSpPr txBox="1"/>
            <p:nvPr/>
          </p:nvSpPr>
          <p:spPr>
            <a:xfrm>
              <a:off x="5408194" y="1160979"/>
              <a:ext cx="1843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H" dirty="0"/>
                <a:t>Northern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7CC8758-0F6C-2A94-86AF-7A692E59E1DE}"/>
              </a:ext>
            </a:extLst>
          </p:cNvPr>
          <p:cNvSpPr txBox="1"/>
          <p:nvPr/>
        </p:nvSpPr>
        <p:spPr>
          <a:xfrm>
            <a:off x="8199620" y="3059668"/>
            <a:ext cx="33065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L995F ("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kdr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west") fixed in all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locations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40482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27729</TotalTime>
  <Words>1024</Words>
  <Application>Microsoft Macintosh PowerPoint</Application>
  <PresentationFormat>Widescreen</PresentationFormat>
  <Paragraphs>203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types of analysis can be performed?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Amenga- Etego</dc:creator>
  <cp:lastModifiedBy>Lucas Amenga- Etego</cp:lastModifiedBy>
  <cp:revision>28</cp:revision>
  <dcterms:created xsi:type="dcterms:W3CDTF">2021-11-05T21:56:07Z</dcterms:created>
  <dcterms:modified xsi:type="dcterms:W3CDTF">2022-12-02T12:22:00Z</dcterms:modified>
</cp:coreProperties>
</file>