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58D0406-4C58-4380-902F-94BC109D34EF}">
          <p14:sldIdLst>
            <p14:sldId id="256"/>
            <p14:sldId id="257"/>
            <p14:sldId id="258"/>
            <p14:sldId id="259"/>
            <p14:sldId id="260"/>
            <p14:sldId id="261"/>
            <p14:sldId id="262"/>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A1D2B3-5CBD-4AAE-B1FD-489356D95CC6}" type="datetimeFigureOut">
              <a:rPr lang="es-VE" smtClean="0"/>
              <a:t>01/05/2015</a:t>
            </a:fld>
            <a:endParaRPr lang="es-V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V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D1FC0-3CFB-4DFD-965C-D4DA59862108}" type="slidenum">
              <a:rPr lang="es-VE" smtClean="0"/>
              <a:t>‹Nº›</a:t>
            </a:fld>
            <a:endParaRPr lang="es-VE"/>
          </a:p>
        </p:txBody>
      </p:sp>
    </p:spTree>
    <p:extLst>
      <p:ext uri="{BB962C8B-B14F-4D97-AF65-F5344CB8AC3E}">
        <p14:creationId xmlns:p14="http://schemas.microsoft.com/office/powerpoint/2010/main" val="2076181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VE" dirty="0"/>
          </a:p>
        </p:txBody>
      </p:sp>
      <p:sp>
        <p:nvSpPr>
          <p:cNvPr id="4" name="3 Marcador de número de diapositiva"/>
          <p:cNvSpPr>
            <a:spLocks noGrp="1"/>
          </p:cNvSpPr>
          <p:nvPr>
            <p:ph type="sldNum" sz="quarter" idx="10"/>
          </p:nvPr>
        </p:nvSpPr>
        <p:spPr/>
        <p:txBody>
          <a:bodyPr/>
          <a:lstStyle/>
          <a:p>
            <a:fld id="{DDAD1FC0-3CFB-4DFD-965C-D4DA59862108}" type="slidenum">
              <a:rPr lang="es-VE" smtClean="0"/>
              <a:t>1</a:t>
            </a:fld>
            <a:endParaRPr lang="es-VE"/>
          </a:p>
        </p:txBody>
      </p:sp>
    </p:spTree>
    <p:extLst>
      <p:ext uri="{BB962C8B-B14F-4D97-AF65-F5344CB8AC3E}">
        <p14:creationId xmlns:p14="http://schemas.microsoft.com/office/powerpoint/2010/main" val="3550671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5/1/2015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5/1/2015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5/1/2015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5/1/2015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5/1/2015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5/1/2015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5/1/2015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5/1/2015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5/1/2015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5/1/2015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5/1/2015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5/1/2015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50000">
              <a:schemeClr val="bg1">
                <a:tint val="80000"/>
                <a:satMod val="250000"/>
              </a:schemeClr>
            </a:gs>
            <a:gs pos="76000">
              <a:schemeClr val="bg1">
                <a:tint val="90000"/>
                <a:shade val="90000"/>
                <a:satMod val="200000"/>
              </a:schemeClr>
            </a:gs>
            <a:gs pos="92000">
              <a:schemeClr val="bg1">
                <a:tint val="90000"/>
                <a:shade val="70000"/>
                <a:satMod val="25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5/1/2015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6" name="5 Marcador de pie de página"/>
          <p:cNvSpPr>
            <a:spLocks noGrp="1"/>
          </p:cNvSpPr>
          <p:nvPr>
            <p:ph type="ftr" sz="quarter" idx="12"/>
          </p:nvPr>
        </p:nvSpPr>
        <p:spPr>
          <a:xfrm>
            <a:off x="6586554" y="5517232"/>
            <a:ext cx="2859378" cy="581149"/>
          </a:xfrm>
        </p:spPr>
        <p:txBody>
          <a:bodyPr/>
          <a:lstStyle/>
          <a:p>
            <a:r>
              <a:rPr lang="en-US" sz="2000" b="1" dirty="0" smtClean="0">
                <a:solidFill>
                  <a:schemeClr val="tx1"/>
                </a:solidFill>
              </a:rPr>
              <a:t>Andres  Morales</a:t>
            </a:r>
            <a:endParaRPr lang="en-US" sz="2000" b="1"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590" y="2204864"/>
            <a:ext cx="4581618" cy="3709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CuadroTexto"/>
          <p:cNvSpPr txBox="1"/>
          <p:nvPr/>
        </p:nvSpPr>
        <p:spPr>
          <a:xfrm>
            <a:off x="393866" y="260340"/>
            <a:ext cx="6192688" cy="1477328"/>
          </a:xfrm>
          <a:prstGeom prst="rect">
            <a:avLst/>
          </a:prstGeom>
          <a:noFill/>
        </p:spPr>
        <p:txBody>
          <a:bodyPr wrap="square" rtlCol="0">
            <a:spAutoFit/>
          </a:bodyPr>
          <a:lstStyle/>
          <a:p>
            <a:r>
              <a:rPr lang="es-MX" b="1" dirty="0" smtClean="0">
                <a:latin typeface="+mj-lt"/>
              </a:rPr>
              <a:t>Republica Bolivariana de Venezuela</a:t>
            </a:r>
          </a:p>
          <a:p>
            <a:r>
              <a:rPr lang="es-MX" b="1" dirty="0" smtClean="0">
                <a:latin typeface="+mj-lt"/>
              </a:rPr>
              <a:t>Universidad Central de Venezuela</a:t>
            </a:r>
          </a:p>
          <a:p>
            <a:r>
              <a:rPr lang="es-MX" b="1" dirty="0" smtClean="0">
                <a:latin typeface="+mj-lt"/>
              </a:rPr>
              <a:t>Facultad de Ciencias</a:t>
            </a:r>
          </a:p>
          <a:p>
            <a:r>
              <a:rPr lang="es-MX" b="1" dirty="0" smtClean="0">
                <a:latin typeface="+mj-lt"/>
              </a:rPr>
              <a:t>Escuela de Computación</a:t>
            </a:r>
          </a:p>
          <a:p>
            <a:r>
              <a:rPr lang="es-MX" b="1" dirty="0" smtClean="0">
                <a:latin typeface="+mj-lt"/>
              </a:rPr>
              <a:t>Aplicaciones de Tecnología de Internet</a:t>
            </a:r>
            <a:endParaRPr lang="es-VE" b="1" dirty="0">
              <a:latin typeface="+mj-lt"/>
            </a:endParaRPr>
          </a:p>
        </p:txBody>
      </p:sp>
    </p:spTree>
    <p:extLst>
      <p:ext uri="{BB962C8B-B14F-4D97-AF65-F5344CB8AC3E}">
        <p14:creationId xmlns:p14="http://schemas.microsoft.com/office/powerpoint/2010/main" val="97510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F628A-A867-4937-BBE5-207DB6F9C51A}" type="datetime1">
              <a:rPr lang="en-US" smtClean="0"/>
              <a:t>5/1/2015</a:t>
            </a:fld>
            <a:endParaRPr lang="en-US"/>
          </a:p>
        </p:txBody>
      </p:sp>
      <p:sp>
        <p:nvSpPr>
          <p:cNvPr id="3" name="2 Marcador de pie de página"/>
          <p:cNvSpPr>
            <a:spLocks noGrp="1"/>
          </p:cNvSpPr>
          <p:nvPr>
            <p:ph type="ftr" sz="quarter" idx="11"/>
          </p:nvPr>
        </p:nvSpPr>
        <p:spPr/>
        <p:txBody>
          <a:bodyPr/>
          <a:lstStyle/>
          <a:p>
            <a:r>
              <a:rPr lang="en-US" smtClean="0"/>
              <a:t>Footer Text</a:t>
            </a:r>
            <a:endParaRPr lang="en-US"/>
          </a:p>
        </p:txBody>
      </p:sp>
      <p:sp>
        <p:nvSpPr>
          <p:cNvPr id="4" name="3 Marcador de número de diapositiva"/>
          <p:cNvSpPr>
            <a:spLocks noGrp="1"/>
          </p:cNvSpPr>
          <p:nvPr>
            <p:ph type="sldNum" sz="quarter" idx="12"/>
          </p:nvPr>
        </p:nvSpPr>
        <p:spPr/>
        <p:txBody>
          <a:bodyPr/>
          <a:lstStyle/>
          <a:p>
            <a:fld id="{BA9B540C-44DA-4F69-89C9-7C84606640D3}" type="slidenum">
              <a:rPr lang="en-US" smtClean="0"/>
              <a:pPr/>
              <a:t>10</a:t>
            </a:fld>
            <a:endParaRPr lang="en-US"/>
          </a:p>
        </p:txBody>
      </p:sp>
      <p:sp>
        <p:nvSpPr>
          <p:cNvPr id="6" name="5 CuadroTexto"/>
          <p:cNvSpPr txBox="1"/>
          <p:nvPr/>
        </p:nvSpPr>
        <p:spPr>
          <a:xfrm>
            <a:off x="827584" y="493240"/>
            <a:ext cx="7128792" cy="769441"/>
          </a:xfrm>
          <a:prstGeom prst="rect">
            <a:avLst/>
          </a:prstGeom>
          <a:noFill/>
        </p:spPr>
        <p:txBody>
          <a:bodyPr wrap="square" rtlCol="0">
            <a:spAutoFit/>
          </a:bodyPr>
          <a:lstStyle/>
          <a:p>
            <a:r>
              <a:rPr lang="es-MX" sz="4400" b="1" dirty="0" smtClean="0">
                <a:latin typeface="+mj-lt"/>
              </a:rPr>
              <a:t>Etiquetas:</a:t>
            </a:r>
            <a:endParaRPr lang="es-VE" sz="4400" b="1" dirty="0">
              <a:latin typeface="+mj-lt"/>
            </a:endParaRPr>
          </a:p>
        </p:txBody>
      </p:sp>
      <p:sp>
        <p:nvSpPr>
          <p:cNvPr id="7" name="6 CuadroTexto"/>
          <p:cNvSpPr txBox="1"/>
          <p:nvPr/>
        </p:nvSpPr>
        <p:spPr>
          <a:xfrm>
            <a:off x="956574" y="1262681"/>
            <a:ext cx="7560840" cy="5909310"/>
          </a:xfrm>
          <a:prstGeom prst="rect">
            <a:avLst/>
          </a:prstGeom>
          <a:noFill/>
        </p:spPr>
        <p:txBody>
          <a:bodyPr wrap="square" rtlCol="0">
            <a:spAutoFit/>
          </a:bodyPr>
          <a:lstStyle/>
          <a:p>
            <a:r>
              <a:rPr lang="es-ES" b="1" dirty="0">
                <a:latin typeface="+mj-lt"/>
              </a:rPr>
              <a:t>&lt;</a:t>
            </a:r>
            <a:r>
              <a:rPr lang="es-ES" b="1" dirty="0" err="1">
                <a:latin typeface="+mj-lt"/>
              </a:rPr>
              <a:t>body</a:t>
            </a:r>
            <a:r>
              <a:rPr lang="es-ES" b="1" dirty="0">
                <a:latin typeface="+mj-lt"/>
              </a:rPr>
              <a:t>&gt;:</a:t>
            </a:r>
            <a:r>
              <a:rPr lang="es-ES" dirty="0">
                <a:latin typeface="+mj-lt"/>
              </a:rPr>
              <a:t> Define el contenido principal o cuerpo del documento. Esta es la parte del documento HTML que se muestra en el navegador. </a:t>
            </a:r>
            <a:endParaRPr lang="es-ES" dirty="0" smtClean="0">
              <a:latin typeface="+mj-lt"/>
            </a:endParaRPr>
          </a:p>
          <a:p>
            <a:pPr lvl="1"/>
            <a:r>
              <a:rPr lang="es-ES" b="1" dirty="0" smtClean="0">
                <a:latin typeface="+mj-lt"/>
              </a:rPr>
              <a:t>&lt;</a:t>
            </a:r>
            <a:r>
              <a:rPr lang="es-ES" b="1" dirty="0">
                <a:latin typeface="+mj-lt"/>
              </a:rPr>
              <a:t>h1&gt; a &lt;h6&gt;:</a:t>
            </a:r>
            <a:r>
              <a:rPr lang="es-ES" dirty="0">
                <a:latin typeface="+mj-lt"/>
              </a:rPr>
              <a:t> encabezados o títulos del documento con diferente </a:t>
            </a:r>
            <a:r>
              <a:rPr lang="es-ES" dirty="0" smtClean="0">
                <a:latin typeface="+mj-lt"/>
              </a:rPr>
              <a:t>relevancia</a:t>
            </a:r>
            <a:endParaRPr lang="es-VE" dirty="0">
              <a:latin typeface="+mj-lt"/>
            </a:endParaRPr>
          </a:p>
          <a:p>
            <a:pPr lvl="1"/>
            <a:r>
              <a:rPr lang="es-ES" dirty="0" smtClean="0">
                <a:latin typeface="+mj-lt"/>
              </a:rPr>
              <a:t> </a:t>
            </a:r>
            <a:r>
              <a:rPr lang="es-ES" b="1" dirty="0">
                <a:latin typeface="+mj-lt"/>
              </a:rPr>
              <a:t>&lt;input&gt; :</a:t>
            </a:r>
            <a:r>
              <a:rPr lang="es-ES" dirty="0">
                <a:latin typeface="+mj-lt"/>
              </a:rPr>
              <a:t> Para campos de texto y otros elementos de </a:t>
            </a:r>
            <a:r>
              <a:rPr lang="es-ES" dirty="0" smtClean="0">
                <a:latin typeface="+mj-lt"/>
              </a:rPr>
              <a:t>formulario</a:t>
            </a:r>
            <a:endParaRPr lang="es-VE" dirty="0">
              <a:latin typeface="+mj-lt"/>
            </a:endParaRPr>
          </a:p>
          <a:p>
            <a:pPr lvl="1"/>
            <a:r>
              <a:rPr lang="es-ES" b="1" dirty="0" smtClean="0">
                <a:latin typeface="+mj-lt"/>
              </a:rPr>
              <a:t> </a:t>
            </a:r>
            <a:r>
              <a:rPr lang="es-ES" b="1" dirty="0">
                <a:latin typeface="+mj-lt"/>
              </a:rPr>
              <a:t>&lt;</a:t>
            </a:r>
            <a:r>
              <a:rPr lang="es-ES" b="1" dirty="0" err="1">
                <a:latin typeface="+mj-lt"/>
              </a:rPr>
              <a:t>table</a:t>
            </a:r>
            <a:r>
              <a:rPr lang="es-ES" b="1" dirty="0">
                <a:latin typeface="+mj-lt"/>
              </a:rPr>
              <a:t>&gt;:</a:t>
            </a:r>
            <a:r>
              <a:rPr lang="es-ES" dirty="0">
                <a:latin typeface="+mj-lt"/>
              </a:rPr>
              <a:t> define una </a:t>
            </a:r>
            <a:r>
              <a:rPr lang="es-ES" dirty="0" smtClean="0">
                <a:latin typeface="+mj-lt"/>
              </a:rPr>
              <a:t>tabla</a:t>
            </a:r>
            <a:endParaRPr lang="es-VE" dirty="0">
              <a:latin typeface="+mj-lt"/>
            </a:endParaRPr>
          </a:p>
          <a:p>
            <a:pPr lvl="1"/>
            <a:r>
              <a:rPr lang="es-ES" dirty="0">
                <a:latin typeface="+mj-lt"/>
              </a:rPr>
              <a:t> </a:t>
            </a:r>
            <a:r>
              <a:rPr lang="es-ES" b="1" dirty="0" smtClean="0">
                <a:latin typeface="+mj-lt"/>
              </a:rPr>
              <a:t>&lt;</a:t>
            </a:r>
            <a:r>
              <a:rPr lang="es-ES" b="1" dirty="0" err="1">
                <a:latin typeface="+mj-lt"/>
              </a:rPr>
              <a:t>tr</a:t>
            </a:r>
            <a:r>
              <a:rPr lang="es-ES" b="1" dirty="0">
                <a:latin typeface="+mj-lt"/>
              </a:rPr>
              <a:t>&gt;:</a:t>
            </a:r>
            <a:r>
              <a:rPr lang="es-ES" dirty="0">
                <a:latin typeface="+mj-lt"/>
              </a:rPr>
              <a:t> fila de una tabla</a:t>
            </a:r>
            <a:endParaRPr lang="es-VE" dirty="0">
              <a:latin typeface="+mj-lt"/>
            </a:endParaRPr>
          </a:p>
          <a:p>
            <a:pPr lvl="1"/>
            <a:r>
              <a:rPr lang="es-ES" b="1" dirty="0">
                <a:latin typeface="+mj-lt"/>
              </a:rPr>
              <a:t> </a:t>
            </a:r>
            <a:r>
              <a:rPr lang="es-ES" b="1" dirty="0" smtClean="0">
                <a:latin typeface="+mj-lt"/>
              </a:rPr>
              <a:t>&lt;</a:t>
            </a:r>
            <a:r>
              <a:rPr lang="es-ES" b="1" dirty="0" err="1">
                <a:latin typeface="+mj-lt"/>
              </a:rPr>
              <a:t>td</a:t>
            </a:r>
            <a:r>
              <a:rPr lang="es-ES" b="1" dirty="0">
                <a:latin typeface="+mj-lt"/>
              </a:rPr>
              <a:t>&gt;:</a:t>
            </a:r>
            <a:r>
              <a:rPr lang="es-ES" dirty="0">
                <a:latin typeface="+mj-lt"/>
              </a:rPr>
              <a:t> celda de una tabla (debe estar dentro de una fila)</a:t>
            </a:r>
            <a:endParaRPr lang="es-VE" dirty="0">
              <a:latin typeface="+mj-lt"/>
            </a:endParaRPr>
          </a:p>
          <a:p>
            <a:pPr lvl="1"/>
            <a:r>
              <a:rPr lang="es-ES" b="1" dirty="0">
                <a:latin typeface="+mj-lt"/>
              </a:rPr>
              <a:t> </a:t>
            </a:r>
            <a:r>
              <a:rPr lang="es-ES" b="1" dirty="0" smtClean="0">
                <a:latin typeface="+mj-lt"/>
              </a:rPr>
              <a:t>&lt;</a:t>
            </a:r>
            <a:r>
              <a:rPr lang="es-ES" b="1" dirty="0">
                <a:latin typeface="+mj-lt"/>
              </a:rPr>
              <a:t>a&gt;:</a:t>
            </a:r>
            <a:r>
              <a:rPr lang="es-ES" dirty="0">
                <a:latin typeface="+mj-lt"/>
              </a:rPr>
              <a:t> enlace dentro o fuera del sitio web. </a:t>
            </a:r>
            <a:endParaRPr lang="es-VE" dirty="0">
              <a:latin typeface="+mj-lt"/>
            </a:endParaRPr>
          </a:p>
          <a:p>
            <a:pPr lvl="1"/>
            <a:r>
              <a:rPr lang="es-ES" b="1" dirty="0">
                <a:latin typeface="+mj-lt"/>
              </a:rPr>
              <a:t> &lt;div&gt;:</a:t>
            </a:r>
            <a:r>
              <a:rPr lang="es-ES" dirty="0">
                <a:latin typeface="+mj-lt"/>
              </a:rPr>
              <a:t> división de la página</a:t>
            </a:r>
            <a:endParaRPr lang="es-VE" dirty="0">
              <a:latin typeface="+mj-lt"/>
            </a:endParaRPr>
          </a:p>
          <a:p>
            <a:pPr lvl="1"/>
            <a:r>
              <a:rPr lang="es-ES" b="1" dirty="0">
                <a:latin typeface="+mj-lt"/>
              </a:rPr>
              <a:t>&lt;</a:t>
            </a:r>
            <a:r>
              <a:rPr lang="es-ES" b="1" dirty="0" err="1">
                <a:latin typeface="+mj-lt"/>
              </a:rPr>
              <a:t>img</a:t>
            </a:r>
            <a:r>
              <a:rPr lang="es-ES" b="1" dirty="0">
                <a:latin typeface="+mj-lt"/>
              </a:rPr>
              <a:t>&gt;:</a:t>
            </a:r>
            <a:r>
              <a:rPr lang="es-ES" dirty="0">
                <a:latin typeface="+mj-lt"/>
              </a:rPr>
              <a:t> imagen. Requiere del atributo </a:t>
            </a:r>
            <a:r>
              <a:rPr lang="es-ES" dirty="0" err="1">
                <a:latin typeface="+mj-lt"/>
              </a:rPr>
              <a:t>src</a:t>
            </a:r>
            <a:r>
              <a:rPr lang="es-ES" dirty="0">
                <a:latin typeface="+mj-lt"/>
              </a:rPr>
              <a:t>, que indica la ruta en la que se encuentra la imagen. </a:t>
            </a:r>
            <a:endParaRPr lang="es-VE" dirty="0">
              <a:latin typeface="+mj-lt"/>
            </a:endParaRPr>
          </a:p>
          <a:p>
            <a:pPr lvl="1"/>
            <a:r>
              <a:rPr lang="es-ES" b="1" dirty="0">
                <a:latin typeface="+mj-lt"/>
              </a:rPr>
              <a:t> &lt;li&gt;&lt;</a:t>
            </a:r>
            <a:r>
              <a:rPr lang="es-ES" b="1" dirty="0" err="1">
                <a:latin typeface="+mj-lt"/>
              </a:rPr>
              <a:t>ol</a:t>
            </a:r>
            <a:r>
              <a:rPr lang="es-ES" b="1" dirty="0">
                <a:latin typeface="+mj-lt"/>
              </a:rPr>
              <a:t>&gt;&lt;</a:t>
            </a:r>
            <a:r>
              <a:rPr lang="es-ES" b="1" dirty="0" err="1">
                <a:latin typeface="+mj-lt"/>
              </a:rPr>
              <a:t>ul</a:t>
            </a:r>
            <a:r>
              <a:rPr lang="es-ES" b="1" dirty="0">
                <a:latin typeface="+mj-lt"/>
              </a:rPr>
              <a:t>&gt;:</a:t>
            </a:r>
            <a:r>
              <a:rPr lang="es-ES" dirty="0">
                <a:latin typeface="+mj-lt"/>
              </a:rPr>
              <a:t> etiquetas para listas</a:t>
            </a:r>
            <a:endParaRPr lang="es-VE" dirty="0">
              <a:latin typeface="+mj-lt"/>
            </a:endParaRPr>
          </a:p>
          <a:p>
            <a:pPr lvl="1"/>
            <a:r>
              <a:rPr lang="es-ES" b="1" dirty="0">
                <a:latin typeface="+mj-lt"/>
              </a:rPr>
              <a:t> &lt;</a:t>
            </a:r>
            <a:r>
              <a:rPr lang="es-ES" b="1" dirty="0" err="1">
                <a:latin typeface="+mj-lt"/>
              </a:rPr>
              <a:t>strong</a:t>
            </a:r>
            <a:r>
              <a:rPr lang="es-ES" b="1" dirty="0">
                <a:latin typeface="+mj-lt"/>
              </a:rPr>
              <a:t>&gt;:</a:t>
            </a:r>
            <a:r>
              <a:rPr lang="es-ES" dirty="0">
                <a:latin typeface="+mj-lt"/>
              </a:rPr>
              <a:t> texto en negrita</a:t>
            </a:r>
            <a:endParaRPr lang="es-VE" dirty="0">
              <a:latin typeface="+mj-lt"/>
            </a:endParaRPr>
          </a:p>
          <a:p>
            <a:pPr lvl="1"/>
            <a:endParaRPr lang="es-ES" dirty="0">
              <a:latin typeface="+mj-lt"/>
            </a:endParaRPr>
          </a:p>
          <a:p>
            <a:pPr lvl="1"/>
            <a:endParaRPr lang="es-ES" dirty="0" smtClean="0">
              <a:latin typeface="+mj-lt"/>
            </a:endParaRPr>
          </a:p>
          <a:p>
            <a:endParaRPr lang="es-ES" dirty="0"/>
          </a:p>
          <a:p>
            <a:endParaRPr lang="es-ES" dirty="0" smtClean="0"/>
          </a:p>
          <a:p>
            <a:endParaRPr lang="es-VE"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5517232"/>
            <a:ext cx="1132520"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557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F628A-A867-4937-BBE5-207DB6F9C51A}" type="datetime1">
              <a:rPr lang="en-US" smtClean="0"/>
              <a:t>5/1/2015</a:t>
            </a:fld>
            <a:endParaRPr lang="en-US"/>
          </a:p>
        </p:txBody>
      </p:sp>
      <p:sp>
        <p:nvSpPr>
          <p:cNvPr id="3" name="2 Marcador de pie de página"/>
          <p:cNvSpPr>
            <a:spLocks noGrp="1"/>
          </p:cNvSpPr>
          <p:nvPr>
            <p:ph type="ftr" sz="quarter" idx="11"/>
          </p:nvPr>
        </p:nvSpPr>
        <p:spPr/>
        <p:txBody>
          <a:bodyPr/>
          <a:lstStyle/>
          <a:p>
            <a:r>
              <a:rPr lang="en-US" smtClean="0"/>
              <a:t>Footer Text</a:t>
            </a:r>
            <a:endParaRPr lang="en-US"/>
          </a:p>
        </p:txBody>
      </p:sp>
      <p:sp>
        <p:nvSpPr>
          <p:cNvPr id="4" name="3 Marcador de número de diapositiva"/>
          <p:cNvSpPr>
            <a:spLocks noGrp="1"/>
          </p:cNvSpPr>
          <p:nvPr>
            <p:ph type="sldNum" sz="quarter" idx="12"/>
          </p:nvPr>
        </p:nvSpPr>
        <p:spPr/>
        <p:txBody>
          <a:bodyPr/>
          <a:lstStyle/>
          <a:p>
            <a:fld id="{BA9B540C-44DA-4F69-89C9-7C84606640D3}" type="slidenum">
              <a:rPr lang="en-US" smtClean="0"/>
              <a:pPr/>
              <a:t>11</a:t>
            </a:fld>
            <a:endParaRPr lang="en-US"/>
          </a:p>
        </p:txBody>
      </p:sp>
      <p:sp>
        <p:nvSpPr>
          <p:cNvPr id="6" name="5 CuadroTexto"/>
          <p:cNvSpPr txBox="1"/>
          <p:nvPr/>
        </p:nvSpPr>
        <p:spPr>
          <a:xfrm>
            <a:off x="827584" y="493240"/>
            <a:ext cx="7128792" cy="769441"/>
          </a:xfrm>
          <a:prstGeom prst="rect">
            <a:avLst/>
          </a:prstGeom>
          <a:noFill/>
        </p:spPr>
        <p:txBody>
          <a:bodyPr wrap="square" rtlCol="0">
            <a:spAutoFit/>
          </a:bodyPr>
          <a:lstStyle/>
          <a:p>
            <a:r>
              <a:rPr lang="es-MX" sz="4400" b="1" dirty="0" smtClean="0">
                <a:latin typeface="+mj-lt"/>
              </a:rPr>
              <a:t>Etiquetas:</a:t>
            </a:r>
            <a:endParaRPr lang="es-VE" sz="4400" b="1" dirty="0">
              <a:latin typeface="+mj-lt"/>
            </a:endParaRPr>
          </a:p>
        </p:txBody>
      </p:sp>
      <p:sp>
        <p:nvSpPr>
          <p:cNvPr id="7" name="6 CuadroTexto"/>
          <p:cNvSpPr txBox="1"/>
          <p:nvPr/>
        </p:nvSpPr>
        <p:spPr>
          <a:xfrm>
            <a:off x="683568" y="1556792"/>
            <a:ext cx="7128792" cy="1384995"/>
          </a:xfrm>
          <a:prstGeom prst="rect">
            <a:avLst/>
          </a:prstGeom>
          <a:noFill/>
        </p:spPr>
        <p:txBody>
          <a:bodyPr wrap="square" rtlCol="0">
            <a:spAutoFit/>
          </a:bodyPr>
          <a:lstStyle/>
          <a:p>
            <a:r>
              <a:rPr lang="es-MX" sz="2000" dirty="0" smtClean="0">
                <a:latin typeface="+mj-lt"/>
              </a:rPr>
              <a:t>En HTML5 se incorporaron las siguientes etiquetas para facilitar el diseño de la pagina:</a:t>
            </a:r>
          </a:p>
          <a:p>
            <a:endParaRPr lang="es-MX" sz="2000" dirty="0">
              <a:latin typeface="+mj-lt"/>
            </a:endParaRPr>
          </a:p>
          <a:p>
            <a:endParaRPr lang="es-VE" sz="2400" dirty="0"/>
          </a:p>
        </p:txBody>
      </p:sp>
      <p:sp>
        <p:nvSpPr>
          <p:cNvPr id="8" name="7 CuadroTexto"/>
          <p:cNvSpPr txBox="1"/>
          <p:nvPr/>
        </p:nvSpPr>
        <p:spPr>
          <a:xfrm>
            <a:off x="683568" y="2422042"/>
            <a:ext cx="3888432" cy="3970318"/>
          </a:xfrm>
          <a:prstGeom prst="rect">
            <a:avLst/>
          </a:prstGeom>
          <a:noFill/>
        </p:spPr>
        <p:txBody>
          <a:bodyPr wrap="square" rtlCol="0">
            <a:spAutoFit/>
          </a:bodyPr>
          <a:lstStyle/>
          <a:p>
            <a:r>
              <a:rPr lang="es-ES" b="1" dirty="0">
                <a:latin typeface="+mj-lt"/>
              </a:rPr>
              <a:t>&lt;</a:t>
            </a:r>
            <a:r>
              <a:rPr lang="es-ES" b="1" dirty="0" err="1">
                <a:latin typeface="+mj-lt"/>
              </a:rPr>
              <a:t>section</a:t>
            </a:r>
            <a:r>
              <a:rPr lang="es-ES" b="1" dirty="0">
                <a:latin typeface="+mj-lt"/>
              </a:rPr>
              <a:t>&gt;:</a:t>
            </a:r>
            <a:r>
              <a:rPr lang="es-ES" dirty="0">
                <a:latin typeface="+mj-lt"/>
              </a:rPr>
              <a:t> Será una zona de un elemento</a:t>
            </a:r>
            <a:endParaRPr lang="es-VE" dirty="0">
              <a:latin typeface="+mj-lt"/>
            </a:endParaRPr>
          </a:p>
          <a:p>
            <a:r>
              <a:rPr lang="es-ES" dirty="0">
                <a:latin typeface="+mj-lt"/>
              </a:rPr>
              <a:t> </a:t>
            </a:r>
            <a:r>
              <a:rPr lang="es-ES" b="1" dirty="0" smtClean="0">
                <a:latin typeface="+mj-lt"/>
              </a:rPr>
              <a:t>&lt;</a:t>
            </a:r>
            <a:r>
              <a:rPr lang="es-ES" b="1" dirty="0" err="1">
                <a:latin typeface="+mj-lt"/>
              </a:rPr>
              <a:t>article</a:t>
            </a:r>
            <a:r>
              <a:rPr lang="es-ES" b="1" dirty="0">
                <a:latin typeface="+mj-lt"/>
              </a:rPr>
              <a:t>&gt;:</a:t>
            </a:r>
            <a:r>
              <a:rPr lang="es-ES" dirty="0">
                <a:latin typeface="+mj-lt"/>
              </a:rPr>
              <a:t> Representa a cada un post, una noticia, o artículo</a:t>
            </a:r>
            <a:endParaRPr lang="es-VE" dirty="0">
              <a:latin typeface="+mj-lt"/>
            </a:endParaRPr>
          </a:p>
          <a:p>
            <a:r>
              <a:rPr lang="es-ES" b="1" dirty="0" smtClean="0">
                <a:latin typeface="+mj-lt"/>
              </a:rPr>
              <a:t> </a:t>
            </a:r>
            <a:r>
              <a:rPr lang="es-ES" b="1" dirty="0">
                <a:latin typeface="+mj-lt"/>
              </a:rPr>
              <a:t>&lt;</a:t>
            </a:r>
            <a:r>
              <a:rPr lang="es-ES" b="1" dirty="0" err="1">
                <a:latin typeface="+mj-lt"/>
              </a:rPr>
              <a:t>aside</a:t>
            </a:r>
            <a:r>
              <a:rPr lang="es-ES" b="1" dirty="0">
                <a:latin typeface="+mj-lt"/>
              </a:rPr>
              <a:t>&gt;:</a:t>
            </a:r>
            <a:r>
              <a:rPr lang="es-ES" dirty="0">
                <a:latin typeface="+mj-lt"/>
              </a:rPr>
              <a:t> Es la barra lateral donde hay contenido </a:t>
            </a:r>
            <a:endParaRPr lang="es-ES" dirty="0" smtClean="0">
              <a:latin typeface="+mj-lt"/>
            </a:endParaRPr>
          </a:p>
          <a:p>
            <a:r>
              <a:rPr lang="es-ES" b="1" dirty="0" smtClean="0">
                <a:latin typeface="+mj-lt"/>
              </a:rPr>
              <a:t>&lt;</a:t>
            </a:r>
            <a:r>
              <a:rPr lang="es-ES" b="1" dirty="0" err="1">
                <a:latin typeface="+mj-lt"/>
              </a:rPr>
              <a:t>header</a:t>
            </a:r>
            <a:r>
              <a:rPr lang="es-ES" b="1" dirty="0">
                <a:latin typeface="+mj-lt"/>
              </a:rPr>
              <a:t>&gt;:</a:t>
            </a:r>
            <a:r>
              <a:rPr lang="es-ES" dirty="0">
                <a:latin typeface="+mj-lt"/>
              </a:rPr>
              <a:t> La cabecera de un documento o sección</a:t>
            </a:r>
            <a:endParaRPr lang="es-VE" dirty="0">
              <a:latin typeface="+mj-lt"/>
            </a:endParaRPr>
          </a:p>
          <a:p>
            <a:r>
              <a:rPr lang="es-ES" dirty="0">
                <a:latin typeface="+mj-lt"/>
              </a:rPr>
              <a:t> </a:t>
            </a:r>
            <a:r>
              <a:rPr lang="es-ES" b="1" dirty="0">
                <a:latin typeface="+mj-lt"/>
              </a:rPr>
              <a:t>&lt;</a:t>
            </a:r>
            <a:r>
              <a:rPr lang="es-ES" b="1" dirty="0" err="1">
                <a:latin typeface="+mj-lt"/>
              </a:rPr>
              <a:t>footer</a:t>
            </a:r>
            <a:r>
              <a:rPr lang="es-ES" b="1" dirty="0">
                <a:latin typeface="+mj-lt"/>
              </a:rPr>
              <a:t>&gt;:</a:t>
            </a:r>
            <a:r>
              <a:rPr lang="es-ES" dirty="0">
                <a:latin typeface="+mj-lt"/>
              </a:rPr>
              <a:t> El pie de página de un documento</a:t>
            </a:r>
            <a:endParaRPr lang="es-VE" dirty="0">
              <a:latin typeface="+mj-lt"/>
            </a:endParaRPr>
          </a:p>
          <a:p>
            <a:r>
              <a:rPr lang="es-ES" b="1" dirty="0">
                <a:latin typeface="+mj-lt"/>
              </a:rPr>
              <a:t> &lt;</a:t>
            </a:r>
            <a:r>
              <a:rPr lang="es-ES" b="1" dirty="0" err="1">
                <a:latin typeface="+mj-lt"/>
              </a:rPr>
              <a:t>nav</a:t>
            </a:r>
            <a:r>
              <a:rPr lang="es-ES" b="1" dirty="0">
                <a:latin typeface="+mj-lt"/>
              </a:rPr>
              <a:t>&gt;:</a:t>
            </a:r>
            <a:r>
              <a:rPr lang="es-ES" dirty="0">
                <a:latin typeface="+mj-lt"/>
              </a:rPr>
              <a:t> zona que indica la navegación de la web por un documento</a:t>
            </a:r>
            <a:endParaRPr lang="es-VE" dirty="0">
              <a:latin typeface="+mj-lt"/>
            </a:endParaRPr>
          </a:p>
          <a:p>
            <a:endParaRPr lang="es-VE"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422042"/>
            <a:ext cx="4032448" cy="3527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873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F628A-A867-4937-BBE5-207DB6F9C51A}" type="datetime1">
              <a:rPr lang="en-US" smtClean="0"/>
              <a:t>5/1/2015</a:t>
            </a:fld>
            <a:endParaRPr lang="en-US"/>
          </a:p>
        </p:txBody>
      </p:sp>
      <p:sp>
        <p:nvSpPr>
          <p:cNvPr id="3" name="2 Marcador de pie de página"/>
          <p:cNvSpPr>
            <a:spLocks noGrp="1"/>
          </p:cNvSpPr>
          <p:nvPr>
            <p:ph type="ftr" sz="quarter" idx="11"/>
          </p:nvPr>
        </p:nvSpPr>
        <p:spPr/>
        <p:txBody>
          <a:bodyPr/>
          <a:lstStyle/>
          <a:p>
            <a:r>
              <a:rPr lang="en-US" smtClean="0"/>
              <a:t>Footer Text</a:t>
            </a:r>
            <a:endParaRPr lang="en-US"/>
          </a:p>
        </p:txBody>
      </p:sp>
      <p:sp>
        <p:nvSpPr>
          <p:cNvPr id="4" name="3 Marcador de número de diapositiva"/>
          <p:cNvSpPr>
            <a:spLocks noGrp="1"/>
          </p:cNvSpPr>
          <p:nvPr>
            <p:ph type="sldNum" sz="quarter" idx="12"/>
          </p:nvPr>
        </p:nvSpPr>
        <p:spPr/>
        <p:txBody>
          <a:bodyPr/>
          <a:lstStyle/>
          <a:p>
            <a:fld id="{BA9B540C-44DA-4F69-89C9-7C84606640D3}" type="slidenum">
              <a:rPr lang="en-US" smtClean="0"/>
              <a:pPr/>
              <a:t>12</a:t>
            </a:fld>
            <a:endParaRPr lang="en-US"/>
          </a:p>
        </p:txBody>
      </p:sp>
      <p:sp>
        <p:nvSpPr>
          <p:cNvPr id="5" name="4 CuadroTexto"/>
          <p:cNvSpPr txBox="1"/>
          <p:nvPr/>
        </p:nvSpPr>
        <p:spPr>
          <a:xfrm>
            <a:off x="395536" y="407840"/>
            <a:ext cx="7983084" cy="2123658"/>
          </a:xfrm>
          <a:prstGeom prst="rect">
            <a:avLst/>
          </a:prstGeom>
          <a:noFill/>
        </p:spPr>
        <p:txBody>
          <a:bodyPr wrap="square" rtlCol="0">
            <a:spAutoFit/>
          </a:bodyPr>
          <a:lstStyle/>
          <a:p>
            <a:r>
              <a:rPr lang="es-MX" sz="4400" b="1" dirty="0" smtClean="0">
                <a:latin typeface="+mj-lt"/>
              </a:rPr>
              <a:t>Estructura básica de una pagina con  HTML:</a:t>
            </a:r>
          </a:p>
          <a:p>
            <a:endParaRPr lang="es-VE" sz="4400" b="1" dirty="0">
              <a:latin typeface="+mj-lt"/>
            </a:endParaRPr>
          </a:p>
        </p:txBody>
      </p:sp>
      <p:sp>
        <p:nvSpPr>
          <p:cNvPr id="6" name="5 CuadroTexto"/>
          <p:cNvSpPr txBox="1"/>
          <p:nvPr/>
        </p:nvSpPr>
        <p:spPr>
          <a:xfrm>
            <a:off x="2051720" y="2383104"/>
            <a:ext cx="3960440"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VE" b="1" dirty="0">
                <a:latin typeface="+mj-lt"/>
              </a:rPr>
              <a:t>&lt;!DOCTYPE </a:t>
            </a:r>
            <a:r>
              <a:rPr lang="es-VE" b="1" dirty="0" err="1">
                <a:latin typeface="+mj-lt"/>
              </a:rPr>
              <a:t>html</a:t>
            </a:r>
            <a:r>
              <a:rPr lang="es-VE" b="1" dirty="0">
                <a:latin typeface="+mj-lt"/>
              </a:rPr>
              <a:t> &gt;</a:t>
            </a:r>
          </a:p>
          <a:p>
            <a:r>
              <a:rPr lang="es-VE" b="1" dirty="0">
                <a:latin typeface="+mj-lt"/>
              </a:rPr>
              <a:t>&lt;</a:t>
            </a:r>
            <a:r>
              <a:rPr lang="es-VE" b="1" dirty="0" err="1">
                <a:latin typeface="+mj-lt"/>
              </a:rPr>
              <a:t>html</a:t>
            </a:r>
            <a:r>
              <a:rPr lang="es-VE" b="1" dirty="0">
                <a:latin typeface="+mj-lt"/>
              </a:rPr>
              <a:t>&gt;</a:t>
            </a:r>
          </a:p>
          <a:p>
            <a:r>
              <a:rPr lang="es-VE" b="1" dirty="0">
                <a:latin typeface="+mj-lt"/>
              </a:rPr>
              <a:t>&lt;head&gt;</a:t>
            </a:r>
          </a:p>
          <a:p>
            <a:r>
              <a:rPr lang="es-VE" b="1" dirty="0">
                <a:latin typeface="+mj-lt"/>
              </a:rPr>
              <a:t>	&lt;</a:t>
            </a:r>
            <a:r>
              <a:rPr lang="es-VE" b="1" dirty="0" err="1">
                <a:latin typeface="+mj-lt"/>
              </a:rPr>
              <a:t>title</a:t>
            </a:r>
            <a:r>
              <a:rPr lang="es-VE" b="1" dirty="0">
                <a:latin typeface="+mj-lt"/>
              </a:rPr>
              <a:t>&gt;sin título&lt;/</a:t>
            </a:r>
            <a:r>
              <a:rPr lang="es-VE" b="1" dirty="0" err="1">
                <a:latin typeface="+mj-lt"/>
              </a:rPr>
              <a:t>title</a:t>
            </a:r>
            <a:r>
              <a:rPr lang="es-VE" b="1" dirty="0">
                <a:latin typeface="+mj-lt"/>
              </a:rPr>
              <a:t>&gt;</a:t>
            </a:r>
          </a:p>
          <a:p>
            <a:r>
              <a:rPr lang="es-VE" b="1" dirty="0">
                <a:latin typeface="+mj-lt"/>
              </a:rPr>
              <a:t>	</a:t>
            </a:r>
            <a:endParaRPr lang="es-VE" b="1" dirty="0" smtClean="0">
              <a:latin typeface="+mj-lt"/>
            </a:endParaRPr>
          </a:p>
          <a:p>
            <a:r>
              <a:rPr lang="es-VE" b="1" dirty="0" smtClean="0">
                <a:latin typeface="+mj-lt"/>
              </a:rPr>
              <a:t>&lt;/</a:t>
            </a:r>
            <a:r>
              <a:rPr lang="es-VE" b="1" dirty="0">
                <a:latin typeface="+mj-lt"/>
              </a:rPr>
              <a:t>head&gt;</a:t>
            </a:r>
          </a:p>
          <a:p>
            <a:r>
              <a:rPr lang="es-VE" b="1" dirty="0" smtClean="0">
                <a:latin typeface="+mj-lt"/>
              </a:rPr>
              <a:t>&lt;</a:t>
            </a:r>
            <a:r>
              <a:rPr lang="es-VE" b="1" dirty="0" err="1">
                <a:latin typeface="+mj-lt"/>
              </a:rPr>
              <a:t>body</a:t>
            </a:r>
            <a:r>
              <a:rPr lang="es-VE" b="1" dirty="0">
                <a:latin typeface="+mj-lt"/>
              </a:rPr>
              <a:t>&gt;</a:t>
            </a:r>
          </a:p>
          <a:p>
            <a:endParaRPr lang="es-VE" b="1" dirty="0">
              <a:latin typeface="+mj-lt"/>
            </a:endParaRPr>
          </a:p>
          <a:p>
            <a:r>
              <a:rPr lang="es-VE" b="1" dirty="0">
                <a:latin typeface="+mj-lt"/>
              </a:rPr>
              <a:t>	....</a:t>
            </a:r>
          </a:p>
          <a:p>
            <a:r>
              <a:rPr lang="es-VE" b="1" dirty="0">
                <a:latin typeface="+mj-lt"/>
              </a:rPr>
              <a:t>	</a:t>
            </a:r>
          </a:p>
          <a:p>
            <a:r>
              <a:rPr lang="es-VE" b="1" dirty="0">
                <a:latin typeface="+mj-lt"/>
              </a:rPr>
              <a:t>&lt;/</a:t>
            </a:r>
            <a:r>
              <a:rPr lang="es-VE" b="1" dirty="0" err="1">
                <a:latin typeface="+mj-lt"/>
              </a:rPr>
              <a:t>body</a:t>
            </a:r>
            <a:r>
              <a:rPr lang="es-VE" b="1" dirty="0">
                <a:latin typeface="+mj-lt"/>
              </a:rPr>
              <a:t>&gt;</a:t>
            </a:r>
          </a:p>
          <a:p>
            <a:r>
              <a:rPr lang="es-VE" b="1" dirty="0">
                <a:latin typeface="+mj-lt"/>
              </a:rPr>
              <a:t>&lt;/</a:t>
            </a:r>
            <a:r>
              <a:rPr lang="es-VE" b="1" dirty="0" err="1">
                <a:latin typeface="+mj-lt"/>
              </a:rPr>
              <a:t>html</a:t>
            </a:r>
            <a:r>
              <a:rPr lang="es-VE" b="1" dirty="0">
                <a:latin typeface="+mj-lt"/>
              </a:rPr>
              <a:t>&gt;</a:t>
            </a:r>
          </a:p>
          <a:p>
            <a:endParaRPr lang="es-VE"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344" y="5517232"/>
            <a:ext cx="1276536"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45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F628A-A867-4937-BBE5-207DB6F9C51A}" type="datetime1">
              <a:rPr lang="en-US" smtClean="0"/>
              <a:t>5/1/2015</a:t>
            </a:fld>
            <a:endParaRPr lang="en-US"/>
          </a:p>
        </p:txBody>
      </p:sp>
      <p:sp>
        <p:nvSpPr>
          <p:cNvPr id="3" name="2 Marcador de pie de página"/>
          <p:cNvSpPr>
            <a:spLocks noGrp="1"/>
          </p:cNvSpPr>
          <p:nvPr>
            <p:ph type="ftr" sz="quarter" idx="11"/>
          </p:nvPr>
        </p:nvSpPr>
        <p:spPr/>
        <p:txBody>
          <a:bodyPr/>
          <a:lstStyle/>
          <a:p>
            <a:r>
              <a:rPr lang="en-US" smtClean="0"/>
              <a:t>Footer Text</a:t>
            </a:r>
            <a:endParaRPr lang="en-US"/>
          </a:p>
        </p:txBody>
      </p:sp>
      <p:sp>
        <p:nvSpPr>
          <p:cNvPr id="4" name="3 Marcador de número de diapositiva"/>
          <p:cNvSpPr>
            <a:spLocks noGrp="1"/>
          </p:cNvSpPr>
          <p:nvPr>
            <p:ph type="sldNum" sz="quarter" idx="12"/>
          </p:nvPr>
        </p:nvSpPr>
        <p:spPr/>
        <p:txBody>
          <a:bodyPr/>
          <a:lstStyle/>
          <a:p>
            <a:fld id="{BA9B540C-44DA-4F69-89C9-7C84606640D3}" type="slidenum">
              <a:rPr lang="en-US" smtClean="0"/>
              <a:pPr/>
              <a:t>13</a:t>
            </a:fld>
            <a:endParaRPr lang="en-US"/>
          </a:p>
        </p:txBody>
      </p:sp>
      <p:sp>
        <p:nvSpPr>
          <p:cNvPr id="5" name="4 CuadroTexto"/>
          <p:cNvSpPr txBox="1"/>
          <p:nvPr/>
        </p:nvSpPr>
        <p:spPr>
          <a:xfrm>
            <a:off x="971600" y="1628800"/>
            <a:ext cx="7430326" cy="769441"/>
          </a:xfrm>
          <a:prstGeom prst="rect">
            <a:avLst/>
          </a:prstGeom>
          <a:noFill/>
        </p:spPr>
        <p:txBody>
          <a:bodyPr wrap="square" rtlCol="0">
            <a:spAutoFit/>
          </a:bodyPr>
          <a:lstStyle/>
          <a:p>
            <a:r>
              <a:rPr lang="es-MX" sz="4400" b="1" dirty="0" smtClean="0">
                <a:latin typeface="+mj-lt"/>
              </a:rPr>
              <a:t>Gracias por su atención!!! </a:t>
            </a:r>
            <a:endParaRPr lang="es-VE" sz="4400" b="1" dirty="0">
              <a:latin typeface="+mj-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068960"/>
            <a:ext cx="19050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9211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11D738E-8962-435F-8C43-147B8DD7E819}" type="datetime1">
              <a:rPr lang="en-US" smtClean="0"/>
              <a:t>5/1/2015</a:t>
            </a:fld>
            <a:endParaRPr lang="en-US"/>
          </a:p>
        </p:txBody>
      </p:sp>
      <p:sp>
        <p:nvSpPr>
          <p:cNvPr id="5" name="4 Marcador de pie de página"/>
          <p:cNvSpPr>
            <a:spLocks noGrp="1"/>
          </p:cNvSpPr>
          <p:nvPr>
            <p:ph type="ftr" sz="quarter" idx="11"/>
          </p:nvPr>
        </p:nvSpPr>
        <p:spPr/>
        <p:txBody>
          <a:bodyPr/>
          <a:lstStyle/>
          <a:p>
            <a:r>
              <a:rPr lang="en-US" smtClean="0"/>
              <a:t>Footer Text</a:t>
            </a:r>
            <a:endParaRPr lang="en-US"/>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2</a:t>
            </a:fld>
            <a:endParaRPr lang="en-US"/>
          </a:p>
        </p:txBody>
      </p:sp>
      <p:sp>
        <p:nvSpPr>
          <p:cNvPr id="9" name="8 CuadroTexto"/>
          <p:cNvSpPr txBox="1"/>
          <p:nvPr/>
        </p:nvSpPr>
        <p:spPr>
          <a:xfrm>
            <a:off x="755576" y="332656"/>
            <a:ext cx="7416824" cy="1046440"/>
          </a:xfrm>
          <a:prstGeom prst="rect">
            <a:avLst/>
          </a:prstGeom>
          <a:noFill/>
        </p:spPr>
        <p:txBody>
          <a:bodyPr wrap="square" rtlCol="0">
            <a:spAutoFit/>
          </a:bodyPr>
          <a:lstStyle/>
          <a:p>
            <a:r>
              <a:rPr lang="es-MX" sz="4400" b="1" dirty="0" smtClean="0">
                <a:latin typeface="+mj-lt"/>
              </a:rPr>
              <a:t>Definición de HTML:</a:t>
            </a:r>
          </a:p>
          <a:p>
            <a:endParaRPr lang="es-VE" dirty="0"/>
          </a:p>
        </p:txBody>
      </p:sp>
      <p:sp>
        <p:nvSpPr>
          <p:cNvPr id="10" name="9 CuadroTexto"/>
          <p:cNvSpPr txBox="1"/>
          <p:nvPr/>
        </p:nvSpPr>
        <p:spPr>
          <a:xfrm>
            <a:off x="971600" y="1194430"/>
            <a:ext cx="6264696" cy="3693319"/>
          </a:xfrm>
          <a:prstGeom prst="rect">
            <a:avLst/>
          </a:prstGeom>
          <a:noFill/>
        </p:spPr>
        <p:txBody>
          <a:bodyPr wrap="square" rtlCol="0">
            <a:spAutoFit/>
          </a:bodyPr>
          <a:lstStyle/>
          <a:p>
            <a:pPr marL="285750" indent="-285750">
              <a:buFont typeface="Arial" panose="020B0604020202020204" pitchFamily="34" charset="0"/>
              <a:buChar char="•"/>
            </a:pPr>
            <a:r>
              <a:rPr lang="es-ES" sz="2400" dirty="0">
                <a:latin typeface="+mj-lt"/>
              </a:rPr>
              <a:t>Es un lenguaje de marcado para la elaboración de páginas Web. </a:t>
            </a:r>
            <a:endParaRPr lang="es-ES" sz="2400" dirty="0" smtClean="0">
              <a:latin typeface="+mj-lt"/>
            </a:endParaRPr>
          </a:p>
          <a:p>
            <a:pPr marL="285750" indent="-285750">
              <a:buFont typeface="Arial" panose="020B0604020202020204" pitchFamily="34" charset="0"/>
              <a:buChar char="•"/>
            </a:pPr>
            <a:endParaRPr lang="es-ES" sz="2400" dirty="0" smtClean="0">
              <a:latin typeface="+mj-lt"/>
            </a:endParaRPr>
          </a:p>
          <a:p>
            <a:pPr marL="285750" indent="-285750">
              <a:buFont typeface="Arial" panose="020B0604020202020204" pitchFamily="34" charset="0"/>
              <a:buChar char="•"/>
            </a:pPr>
            <a:r>
              <a:rPr lang="es-ES" sz="2400" dirty="0" smtClean="0">
                <a:latin typeface="+mj-lt"/>
              </a:rPr>
              <a:t>Es </a:t>
            </a:r>
            <a:r>
              <a:rPr lang="es-ES" sz="2400" dirty="0">
                <a:latin typeface="+mj-lt"/>
              </a:rPr>
              <a:t>un estándar que sirve de referencia para la elaboración de páginas Web donde define una estructura básica y un código para la definición de contenido de como texto, imágenes, etc.</a:t>
            </a:r>
            <a:endParaRPr lang="es-VE" sz="2400" dirty="0">
              <a:latin typeface="+mj-lt"/>
            </a:endParaRPr>
          </a:p>
          <a:p>
            <a:endParaRPr lang="es-VE" dirty="0"/>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050" y="4437112"/>
            <a:ext cx="20478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948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F628A-A867-4937-BBE5-207DB6F9C51A}" type="datetime1">
              <a:rPr lang="en-US" smtClean="0"/>
              <a:t>5/1/2015</a:t>
            </a:fld>
            <a:endParaRPr lang="en-US"/>
          </a:p>
        </p:txBody>
      </p:sp>
      <p:sp>
        <p:nvSpPr>
          <p:cNvPr id="3" name="2 Marcador de pie de página"/>
          <p:cNvSpPr>
            <a:spLocks noGrp="1"/>
          </p:cNvSpPr>
          <p:nvPr>
            <p:ph type="ftr" sz="quarter" idx="11"/>
          </p:nvPr>
        </p:nvSpPr>
        <p:spPr/>
        <p:txBody>
          <a:bodyPr/>
          <a:lstStyle/>
          <a:p>
            <a:r>
              <a:rPr lang="en-US" smtClean="0"/>
              <a:t>Footer Text</a:t>
            </a:r>
            <a:endParaRPr lang="en-US"/>
          </a:p>
        </p:txBody>
      </p:sp>
      <p:sp>
        <p:nvSpPr>
          <p:cNvPr id="4" name="3 Marcador de número de diapositiva"/>
          <p:cNvSpPr>
            <a:spLocks noGrp="1"/>
          </p:cNvSpPr>
          <p:nvPr>
            <p:ph type="sldNum" sz="quarter" idx="12"/>
          </p:nvPr>
        </p:nvSpPr>
        <p:spPr/>
        <p:txBody>
          <a:bodyPr/>
          <a:lstStyle/>
          <a:p>
            <a:fld id="{BA9B540C-44DA-4F69-89C9-7C84606640D3}" type="slidenum">
              <a:rPr lang="en-US" smtClean="0"/>
              <a:pPr/>
              <a:t>3</a:t>
            </a:fld>
            <a:endParaRPr lang="en-US"/>
          </a:p>
        </p:txBody>
      </p:sp>
      <p:sp>
        <p:nvSpPr>
          <p:cNvPr id="5" name="4 CuadroTexto"/>
          <p:cNvSpPr txBox="1"/>
          <p:nvPr/>
        </p:nvSpPr>
        <p:spPr>
          <a:xfrm>
            <a:off x="899592" y="404664"/>
            <a:ext cx="7056784" cy="769441"/>
          </a:xfrm>
          <a:prstGeom prst="rect">
            <a:avLst/>
          </a:prstGeom>
          <a:noFill/>
        </p:spPr>
        <p:txBody>
          <a:bodyPr wrap="square" rtlCol="0">
            <a:spAutoFit/>
          </a:bodyPr>
          <a:lstStyle/>
          <a:p>
            <a:r>
              <a:rPr lang="es-MX" sz="4400" b="1" dirty="0" smtClean="0">
                <a:latin typeface="+mj-lt"/>
              </a:rPr>
              <a:t>HTML 5 :</a:t>
            </a:r>
            <a:endParaRPr lang="es-VE" sz="4400" b="1" dirty="0">
              <a:latin typeface="+mj-lt"/>
            </a:endParaRPr>
          </a:p>
        </p:txBody>
      </p:sp>
      <p:sp>
        <p:nvSpPr>
          <p:cNvPr id="6" name="5 CuadroTexto"/>
          <p:cNvSpPr txBox="1"/>
          <p:nvPr/>
        </p:nvSpPr>
        <p:spPr>
          <a:xfrm>
            <a:off x="683568" y="1383614"/>
            <a:ext cx="4680520" cy="3785652"/>
          </a:xfrm>
          <a:prstGeom prst="rect">
            <a:avLst/>
          </a:prstGeom>
          <a:noFill/>
        </p:spPr>
        <p:txBody>
          <a:bodyPr wrap="square" rtlCol="0">
            <a:spAutoFit/>
          </a:bodyPr>
          <a:lstStyle/>
          <a:p>
            <a:pPr marL="342900" indent="-342900">
              <a:buFont typeface="Arial" panose="020B0604020202020204" pitchFamily="34" charset="0"/>
              <a:buChar char="•"/>
            </a:pPr>
            <a:r>
              <a:rPr lang="es-ES" sz="2400" dirty="0" smtClean="0">
                <a:latin typeface="+mj-lt"/>
              </a:rPr>
              <a:t>Esta  </a:t>
            </a:r>
            <a:r>
              <a:rPr lang="es-ES" sz="2400" dirty="0">
                <a:latin typeface="+mj-lt"/>
              </a:rPr>
              <a:t>nueva versión nos permite una mayor interacción entre nuestras páginas web y contenido media (video, audio, entre otros) </a:t>
            </a:r>
            <a:endParaRPr lang="es-ES" sz="2400" dirty="0" smtClean="0">
              <a:latin typeface="+mj-lt"/>
            </a:endParaRPr>
          </a:p>
          <a:p>
            <a:pPr marL="342900" indent="-342900">
              <a:buFont typeface="Arial" panose="020B0604020202020204" pitchFamily="34" charset="0"/>
              <a:buChar char="•"/>
            </a:pPr>
            <a:endParaRPr lang="es-ES" sz="2400" dirty="0">
              <a:latin typeface="+mj-lt"/>
            </a:endParaRPr>
          </a:p>
          <a:p>
            <a:pPr marL="342900" indent="-342900">
              <a:buFont typeface="Arial" panose="020B0604020202020204" pitchFamily="34" charset="0"/>
              <a:buChar char="•"/>
            </a:pPr>
            <a:r>
              <a:rPr lang="es-ES" sz="2400" dirty="0" smtClean="0">
                <a:latin typeface="+mj-lt"/>
              </a:rPr>
              <a:t>Incorpora </a:t>
            </a:r>
            <a:r>
              <a:rPr lang="es-ES" sz="2400" dirty="0">
                <a:latin typeface="+mj-lt"/>
              </a:rPr>
              <a:t>varias </a:t>
            </a:r>
            <a:r>
              <a:rPr lang="es-ES" sz="2400" dirty="0" smtClean="0">
                <a:latin typeface="+mj-lt"/>
              </a:rPr>
              <a:t>etiquetas que facilita el diseño de la pagina.</a:t>
            </a:r>
            <a:endParaRPr lang="es-VE" sz="2400" dirty="0">
              <a:latin typeface="+mj-lt"/>
            </a:endParaRPr>
          </a:p>
        </p:txBody>
      </p:sp>
      <p:sp>
        <p:nvSpPr>
          <p:cNvPr id="7" name="AutoShape 6" descr="Resultado de imagen para html5 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sp>
        <p:nvSpPr>
          <p:cNvPr id="8" name="AutoShape 8" descr="Resultado de imagen para html5 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pic>
        <p:nvPicPr>
          <p:cNvPr id="30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344" y="3645024"/>
            <a:ext cx="3284223" cy="2211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623356"/>
            <a:ext cx="20002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4481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F628A-A867-4937-BBE5-207DB6F9C51A}" type="datetime1">
              <a:rPr lang="en-US" smtClean="0"/>
              <a:t>5/1/2015</a:t>
            </a:fld>
            <a:endParaRPr lang="en-US"/>
          </a:p>
        </p:txBody>
      </p:sp>
      <p:sp>
        <p:nvSpPr>
          <p:cNvPr id="3" name="2 Marcador de pie de página"/>
          <p:cNvSpPr>
            <a:spLocks noGrp="1"/>
          </p:cNvSpPr>
          <p:nvPr>
            <p:ph type="ftr" sz="quarter" idx="11"/>
          </p:nvPr>
        </p:nvSpPr>
        <p:spPr/>
        <p:txBody>
          <a:bodyPr/>
          <a:lstStyle/>
          <a:p>
            <a:r>
              <a:rPr lang="en-US" smtClean="0"/>
              <a:t>Footer Text</a:t>
            </a:r>
            <a:endParaRPr lang="en-US"/>
          </a:p>
        </p:txBody>
      </p:sp>
      <p:sp>
        <p:nvSpPr>
          <p:cNvPr id="4" name="3 Marcador de número de diapositiva"/>
          <p:cNvSpPr>
            <a:spLocks noGrp="1"/>
          </p:cNvSpPr>
          <p:nvPr>
            <p:ph type="sldNum" sz="quarter" idx="12"/>
          </p:nvPr>
        </p:nvSpPr>
        <p:spPr/>
        <p:txBody>
          <a:bodyPr/>
          <a:lstStyle/>
          <a:p>
            <a:fld id="{BA9B540C-44DA-4F69-89C9-7C84606640D3}" type="slidenum">
              <a:rPr lang="en-US" smtClean="0"/>
              <a:pPr/>
              <a:t>4</a:t>
            </a:fld>
            <a:endParaRPr lang="en-US"/>
          </a:p>
        </p:txBody>
      </p:sp>
      <p:sp>
        <p:nvSpPr>
          <p:cNvPr id="5" name="4 CuadroTexto"/>
          <p:cNvSpPr txBox="1"/>
          <p:nvPr/>
        </p:nvSpPr>
        <p:spPr>
          <a:xfrm>
            <a:off x="395536" y="404664"/>
            <a:ext cx="7920880" cy="769441"/>
          </a:xfrm>
          <a:prstGeom prst="rect">
            <a:avLst/>
          </a:prstGeom>
          <a:noFill/>
        </p:spPr>
        <p:txBody>
          <a:bodyPr wrap="square" rtlCol="0">
            <a:spAutoFit/>
          </a:bodyPr>
          <a:lstStyle/>
          <a:p>
            <a:r>
              <a:rPr lang="es-MX" sz="4400" b="1" dirty="0" smtClean="0">
                <a:latin typeface="+mj-lt"/>
              </a:rPr>
              <a:t>Orígenes del HTML:</a:t>
            </a:r>
            <a:endParaRPr lang="es-VE" sz="4400" b="1" dirty="0">
              <a:latin typeface="+mj-lt"/>
            </a:endParaRPr>
          </a:p>
        </p:txBody>
      </p:sp>
      <p:sp>
        <p:nvSpPr>
          <p:cNvPr id="7" name="6 CuadroTexto"/>
          <p:cNvSpPr txBox="1"/>
          <p:nvPr/>
        </p:nvSpPr>
        <p:spPr>
          <a:xfrm>
            <a:off x="683568" y="1340768"/>
            <a:ext cx="7632848" cy="4062651"/>
          </a:xfrm>
          <a:prstGeom prst="rect">
            <a:avLst/>
          </a:prstGeom>
          <a:noFill/>
        </p:spPr>
        <p:txBody>
          <a:bodyPr wrap="square" rtlCol="0">
            <a:spAutoFit/>
          </a:bodyPr>
          <a:lstStyle/>
          <a:p>
            <a:r>
              <a:rPr lang="es-ES" sz="2400" b="1" dirty="0">
                <a:latin typeface="+mj-lt"/>
              </a:rPr>
              <a:t>1986.</a:t>
            </a:r>
            <a:r>
              <a:rPr lang="es-ES" sz="2400" dirty="0">
                <a:latin typeface="+mj-lt"/>
              </a:rPr>
              <a:t> </a:t>
            </a:r>
            <a:r>
              <a:rPr lang="es-ES" sz="2400" dirty="0" smtClean="0">
                <a:latin typeface="+mj-lt"/>
              </a:rPr>
              <a:t>La ISO </a:t>
            </a:r>
            <a:r>
              <a:rPr lang="es-ES" sz="2400" dirty="0">
                <a:latin typeface="+mj-lt"/>
              </a:rPr>
              <a:t>8879 </a:t>
            </a:r>
            <a:r>
              <a:rPr lang="es-ES" sz="2400" dirty="0" smtClean="0">
                <a:latin typeface="+mj-lt"/>
              </a:rPr>
              <a:t>presenta </a:t>
            </a:r>
            <a:r>
              <a:rPr lang="es-ES" sz="2400" dirty="0">
                <a:latin typeface="+mj-lt"/>
              </a:rPr>
              <a:t>el Standard General </a:t>
            </a:r>
            <a:r>
              <a:rPr lang="es-ES" sz="2400" dirty="0" err="1">
                <a:latin typeface="+mj-lt"/>
              </a:rPr>
              <a:t>Markup</a:t>
            </a:r>
            <a:r>
              <a:rPr lang="es-ES" sz="2400" dirty="0">
                <a:latin typeface="+mj-lt"/>
              </a:rPr>
              <a:t> </a:t>
            </a:r>
            <a:r>
              <a:rPr lang="es-ES" sz="2400" dirty="0" err="1">
                <a:latin typeface="+mj-lt"/>
              </a:rPr>
              <a:t>Language</a:t>
            </a:r>
            <a:r>
              <a:rPr lang="es-ES" sz="2400" dirty="0">
                <a:latin typeface="+mj-lt"/>
              </a:rPr>
              <a:t>, origen del HTML</a:t>
            </a:r>
            <a:r>
              <a:rPr lang="es-ES" sz="2400" dirty="0" smtClean="0">
                <a:latin typeface="+mj-lt"/>
              </a:rPr>
              <a:t>.</a:t>
            </a:r>
          </a:p>
          <a:p>
            <a:endParaRPr lang="es-ES" sz="2400" dirty="0">
              <a:latin typeface="+mj-lt"/>
            </a:endParaRPr>
          </a:p>
          <a:p>
            <a:r>
              <a:rPr lang="es-ES" sz="2400" b="1" dirty="0">
                <a:latin typeface="+mj-lt"/>
              </a:rPr>
              <a:t>1989. </a:t>
            </a:r>
            <a:r>
              <a:rPr lang="es-ES" sz="2400" dirty="0">
                <a:latin typeface="+mj-lt"/>
              </a:rPr>
              <a:t>Tim </a:t>
            </a:r>
            <a:r>
              <a:rPr lang="es-ES" sz="2400" dirty="0" err="1">
                <a:latin typeface="+mj-lt"/>
              </a:rPr>
              <a:t>Berners</a:t>
            </a:r>
            <a:r>
              <a:rPr lang="es-ES" sz="2400" dirty="0">
                <a:latin typeface="+mj-lt"/>
              </a:rPr>
              <a:t>-Lee, se dedico al desarrollo de un sistema que permitiera el acceso en línea de manera uniforme a la información disponible en muchos recursos distintos, y que pudiese funcionar en máquinas que conectadas por redes basadas en TCP/IP</a:t>
            </a:r>
            <a:r>
              <a:rPr lang="es-ES" sz="2400" dirty="0"/>
              <a:t>.</a:t>
            </a:r>
            <a:endParaRPr lang="es-VE" sz="2400" dirty="0"/>
          </a:p>
          <a:p>
            <a:endParaRPr lang="es-VE" sz="2400" dirty="0">
              <a:latin typeface="+mj-lt"/>
            </a:endParaRPr>
          </a:p>
          <a:p>
            <a:endParaRPr lang="es-V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167" y="4797152"/>
            <a:ext cx="25336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5517232"/>
            <a:ext cx="1132520"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618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F628A-A867-4937-BBE5-207DB6F9C51A}" type="datetime1">
              <a:rPr lang="en-US" smtClean="0"/>
              <a:t>5/1/2015</a:t>
            </a:fld>
            <a:endParaRPr lang="en-US"/>
          </a:p>
        </p:txBody>
      </p:sp>
      <p:sp>
        <p:nvSpPr>
          <p:cNvPr id="3" name="2 Marcador de pie de página"/>
          <p:cNvSpPr>
            <a:spLocks noGrp="1"/>
          </p:cNvSpPr>
          <p:nvPr>
            <p:ph type="ftr" sz="quarter" idx="11"/>
          </p:nvPr>
        </p:nvSpPr>
        <p:spPr/>
        <p:txBody>
          <a:bodyPr/>
          <a:lstStyle/>
          <a:p>
            <a:r>
              <a:rPr lang="en-US" smtClean="0"/>
              <a:t>Footer Text</a:t>
            </a:r>
            <a:endParaRPr lang="en-US"/>
          </a:p>
        </p:txBody>
      </p:sp>
      <p:sp>
        <p:nvSpPr>
          <p:cNvPr id="4" name="3 Marcador de número de diapositiva"/>
          <p:cNvSpPr>
            <a:spLocks noGrp="1"/>
          </p:cNvSpPr>
          <p:nvPr>
            <p:ph type="sldNum" sz="quarter" idx="12"/>
          </p:nvPr>
        </p:nvSpPr>
        <p:spPr/>
        <p:txBody>
          <a:bodyPr/>
          <a:lstStyle/>
          <a:p>
            <a:fld id="{BA9B540C-44DA-4F69-89C9-7C84606640D3}" type="slidenum">
              <a:rPr lang="en-US" smtClean="0"/>
              <a:pPr/>
              <a:t>5</a:t>
            </a:fld>
            <a:endParaRPr lang="en-US"/>
          </a:p>
        </p:txBody>
      </p:sp>
      <p:sp>
        <p:nvSpPr>
          <p:cNvPr id="5" name="4 CuadroTexto"/>
          <p:cNvSpPr txBox="1"/>
          <p:nvPr/>
        </p:nvSpPr>
        <p:spPr>
          <a:xfrm>
            <a:off x="395536" y="404664"/>
            <a:ext cx="7920880" cy="769441"/>
          </a:xfrm>
          <a:prstGeom prst="rect">
            <a:avLst/>
          </a:prstGeom>
          <a:noFill/>
        </p:spPr>
        <p:txBody>
          <a:bodyPr wrap="square" rtlCol="0">
            <a:spAutoFit/>
          </a:bodyPr>
          <a:lstStyle/>
          <a:p>
            <a:r>
              <a:rPr lang="es-MX" sz="4400" b="1" dirty="0" smtClean="0">
                <a:latin typeface="+mj-lt"/>
              </a:rPr>
              <a:t>Orígenes del HTML:</a:t>
            </a:r>
            <a:endParaRPr lang="es-VE" sz="4400" b="1" dirty="0">
              <a:latin typeface="+mj-lt"/>
            </a:endParaRPr>
          </a:p>
        </p:txBody>
      </p:sp>
      <p:sp>
        <p:nvSpPr>
          <p:cNvPr id="6" name="5 CuadroTexto"/>
          <p:cNvSpPr txBox="1"/>
          <p:nvPr/>
        </p:nvSpPr>
        <p:spPr>
          <a:xfrm>
            <a:off x="755576" y="1484784"/>
            <a:ext cx="7560840" cy="3693319"/>
          </a:xfrm>
          <a:prstGeom prst="rect">
            <a:avLst/>
          </a:prstGeom>
          <a:noFill/>
        </p:spPr>
        <p:txBody>
          <a:bodyPr wrap="square" rtlCol="0">
            <a:spAutoFit/>
          </a:bodyPr>
          <a:lstStyle/>
          <a:p>
            <a:r>
              <a:rPr lang="es-ES" b="1" dirty="0">
                <a:latin typeface="+mj-lt"/>
              </a:rPr>
              <a:t>1990-1991. </a:t>
            </a:r>
            <a:r>
              <a:rPr lang="es-ES" dirty="0">
                <a:latin typeface="+mj-lt"/>
              </a:rPr>
              <a:t>Tim </a:t>
            </a:r>
            <a:r>
              <a:rPr lang="es-ES" dirty="0" err="1">
                <a:latin typeface="+mj-lt"/>
              </a:rPr>
              <a:t>Berners</a:t>
            </a:r>
            <a:r>
              <a:rPr lang="es-ES" dirty="0">
                <a:latin typeface="+mj-lt"/>
              </a:rPr>
              <a:t>-Lee define el HTML como un subconjunto de SGML </a:t>
            </a:r>
            <a:r>
              <a:rPr lang="es-ES" dirty="0" smtClean="0">
                <a:latin typeface="+mj-lt"/>
              </a:rPr>
              <a:t>,y se crea  el </a:t>
            </a:r>
            <a:r>
              <a:rPr lang="es-ES" dirty="0">
                <a:latin typeface="+mj-lt"/>
              </a:rPr>
              <a:t>nombre </a:t>
            </a:r>
            <a:r>
              <a:rPr lang="es-ES" dirty="0" err="1">
                <a:latin typeface="+mj-lt"/>
              </a:rPr>
              <a:t>World</a:t>
            </a:r>
            <a:r>
              <a:rPr lang="es-ES" dirty="0">
                <a:latin typeface="+mj-lt"/>
              </a:rPr>
              <a:t> Wide Web.</a:t>
            </a:r>
          </a:p>
          <a:p>
            <a:endParaRPr lang="es-ES" dirty="0">
              <a:latin typeface="+mj-lt"/>
            </a:endParaRPr>
          </a:p>
          <a:p>
            <a:r>
              <a:rPr lang="es-ES" b="1" dirty="0">
                <a:latin typeface="+mj-lt"/>
              </a:rPr>
              <a:t>1991. </a:t>
            </a:r>
            <a:r>
              <a:rPr lang="es-ES" dirty="0">
                <a:latin typeface="+mj-lt"/>
              </a:rPr>
              <a:t>Tim </a:t>
            </a:r>
            <a:r>
              <a:rPr lang="es-ES" dirty="0" err="1">
                <a:latin typeface="+mj-lt"/>
              </a:rPr>
              <a:t>Berners</a:t>
            </a:r>
            <a:r>
              <a:rPr lang="es-ES" dirty="0">
                <a:latin typeface="+mj-lt"/>
              </a:rPr>
              <a:t>-Lee introduce el primer visor de HTML, </a:t>
            </a:r>
            <a:r>
              <a:rPr lang="es-ES" dirty="0" err="1">
                <a:latin typeface="+mj-lt"/>
              </a:rPr>
              <a:t>LineMode</a:t>
            </a:r>
            <a:r>
              <a:rPr lang="es-ES" dirty="0">
                <a:latin typeface="+mj-lt"/>
              </a:rPr>
              <a:t>, que trabaja en modo texto y sólo en plataformas UNIX. </a:t>
            </a:r>
            <a:endParaRPr lang="es-ES" dirty="0" smtClean="0">
              <a:latin typeface="+mj-lt"/>
            </a:endParaRPr>
          </a:p>
          <a:p>
            <a:endParaRPr lang="es-ES" dirty="0">
              <a:latin typeface="+mj-lt"/>
            </a:endParaRPr>
          </a:p>
          <a:p>
            <a:r>
              <a:rPr lang="es-ES" b="1" dirty="0">
                <a:latin typeface="+mj-lt"/>
              </a:rPr>
              <a:t>1992. </a:t>
            </a:r>
            <a:r>
              <a:rPr lang="es-ES" dirty="0">
                <a:latin typeface="+mj-lt"/>
              </a:rPr>
              <a:t>Dan </a:t>
            </a:r>
            <a:r>
              <a:rPr lang="es-ES" dirty="0" err="1">
                <a:latin typeface="+mj-lt"/>
              </a:rPr>
              <a:t>Connolly</a:t>
            </a:r>
            <a:r>
              <a:rPr lang="es-ES" dirty="0">
                <a:latin typeface="+mj-lt"/>
              </a:rPr>
              <a:t> produce la primera Definición de Tipo de Documento (DTD) para el lenguaje, llamada HTML 1.0, agregando a la definición original atributos para modificar el estilo físico del texto. Se distribuye Viola, primer visor gráfico de Web y disponible sólo para X.11.</a:t>
            </a:r>
          </a:p>
          <a:p>
            <a:endParaRPr lang="es-ES" dirty="0"/>
          </a:p>
          <a:p>
            <a:endParaRPr lang="es-VE" dirty="0"/>
          </a:p>
        </p:txBody>
      </p:sp>
      <p:pic>
        <p:nvPicPr>
          <p:cNvPr id="5122" name="Picture 2" descr="Resultado de imagen para htm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725144"/>
            <a:ext cx="324036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5517232"/>
            <a:ext cx="1132520"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671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F628A-A867-4937-BBE5-207DB6F9C51A}" type="datetime1">
              <a:rPr lang="en-US" smtClean="0"/>
              <a:t>5/1/2015</a:t>
            </a:fld>
            <a:endParaRPr lang="en-US"/>
          </a:p>
        </p:txBody>
      </p:sp>
      <p:sp>
        <p:nvSpPr>
          <p:cNvPr id="3" name="2 Marcador de pie de página"/>
          <p:cNvSpPr>
            <a:spLocks noGrp="1"/>
          </p:cNvSpPr>
          <p:nvPr>
            <p:ph type="ftr" sz="quarter" idx="11"/>
          </p:nvPr>
        </p:nvSpPr>
        <p:spPr/>
        <p:txBody>
          <a:bodyPr/>
          <a:lstStyle/>
          <a:p>
            <a:r>
              <a:rPr lang="en-US" smtClean="0"/>
              <a:t>Footer Text</a:t>
            </a:r>
            <a:endParaRPr lang="en-US"/>
          </a:p>
        </p:txBody>
      </p:sp>
      <p:sp>
        <p:nvSpPr>
          <p:cNvPr id="4" name="3 Marcador de número de diapositiva"/>
          <p:cNvSpPr>
            <a:spLocks noGrp="1"/>
          </p:cNvSpPr>
          <p:nvPr>
            <p:ph type="sldNum" sz="quarter" idx="12"/>
          </p:nvPr>
        </p:nvSpPr>
        <p:spPr/>
        <p:txBody>
          <a:bodyPr/>
          <a:lstStyle/>
          <a:p>
            <a:fld id="{BA9B540C-44DA-4F69-89C9-7C84606640D3}" type="slidenum">
              <a:rPr lang="en-US" smtClean="0"/>
              <a:pPr/>
              <a:t>6</a:t>
            </a:fld>
            <a:endParaRPr lang="en-US"/>
          </a:p>
        </p:txBody>
      </p:sp>
      <p:sp>
        <p:nvSpPr>
          <p:cNvPr id="5" name="4 CuadroTexto"/>
          <p:cNvSpPr txBox="1"/>
          <p:nvPr/>
        </p:nvSpPr>
        <p:spPr>
          <a:xfrm>
            <a:off x="395536" y="404664"/>
            <a:ext cx="7920880" cy="769441"/>
          </a:xfrm>
          <a:prstGeom prst="rect">
            <a:avLst/>
          </a:prstGeom>
          <a:noFill/>
        </p:spPr>
        <p:txBody>
          <a:bodyPr wrap="square" rtlCol="0">
            <a:spAutoFit/>
          </a:bodyPr>
          <a:lstStyle/>
          <a:p>
            <a:r>
              <a:rPr lang="es-MX" sz="4400" b="1" dirty="0" smtClean="0">
                <a:latin typeface="+mj-lt"/>
              </a:rPr>
              <a:t>Orígenes del HTML:</a:t>
            </a:r>
            <a:endParaRPr lang="es-VE" sz="4400" b="1" dirty="0">
              <a:latin typeface="+mj-lt"/>
            </a:endParaRPr>
          </a:p>
        </p:txBody>
      </p:sp>
      <p:sp>
        <p:nvSpPr>
          <p:cNvPr id="6" name="5 CuadroTexto"/>
          <p:cNvSpPr txBox="1"/>
          <p:nvPr/>
        </p:nvSpPr>
        <p:spPr>
          <a:xfrm>
            <a:off x="683568" y="1412776"/>
            <a:ext cx="7272808" cy="4247317"/>
          </a:xfrm>
          <a:prstGeom prst="rect">
            <a:avLst/>
          </a:prstGeom>
          <a:noFill/>
        </p:spPr>
        <p:txBody>
          <a:bodyPr wrap="square" rtlCol="0">
            <a:spAutoFit/>
          </a:bodyPr>
          <a:lstStyle/>
          <a:p>
            <a:r>
              <a:rPr lang="es-ES" b="1" dirty="0">
                <a:latin typeface="+mj-lt"/>
              </a:rPr>
              <a:t>1993.</a:t>
            </a:r>
            <a:r>
              <a:rPr lang="es-ES" dirty="0">
                <a:latin typeface="+mj-lt"/>
              </a:rPr>
              <a:t> </a:t>
            </a:r>
            <a:r>
              <a:rPr lang="es-ES" dirty="0" smtClean="0">
                <a:latin typeface="+mj-lt"/>
              </a:rPr>
              <a:t>Surgen los visores Lynx y </a:t>
            </a:r>
            <a:r>
              <a:rPr lang="es-ES" dirty="0" err="1" smtClean="0">
                <a:latin typeface="+mj-lt"/>
              </a:rPr>
              <a:t>Mosaic</a:t>
            </a:r>
            <a:r>
              <a:rPr lang="es-ES" dirty="0" smtClean="0">
                <a:latin typeface="+mj-lt"/>
              </a:rPr>
              <a:t>. </a:t>
            </a:r>
            <a:r>
              <a:rPr lang="es-ES" dirty="0">
                <a:latin typeface="+mj-lt"/>
              </a:rPr>
              <a:t>A fines de año,  </a:t>
            </a:r>
            <a:r>
              <a:rPr lang="es-ES" dirty="0" smtClean="0">
                <a:latin typeface="+mj-lt"/>
              </a:rPr>
              <a:t>  comienzan </a:t>
            </a:r>
            <a:r>
              <a:rPr lang="es-ES" dirty="0">
                <a:latin typeface="+mj-lt"/>
              </a:rPr>
              <a:t>a aparecer los primeros artículos sobre WWW en diarios y revistas de circulación masiva. Tim </a:t>
            </a:r>
            <a:r>
              <a:rPr lang="es-ES" dirty="0" err="1">
                <a:latin typeface="+mj-lt"/>
              </a:rPr>
              <a:t>Berners</a:t>
            </a:r>
            <a:r>
              <a:rPr lang="es-ES" dirty="0">
                <a:latin typeface="+mj-lt"/>
              </a:rPr>
              <a:t>-Lee </a:t>
            </a:r>
            <a:r>
              <a:rPr lang="es-ES" dirty="0" smtClean="0">
                <a:latin typeface="+mj-lt"/>
              </a:rPr>
              <a:t>presenta el </a:t>
            </a:r>
            <a:r>
              <a:rPr lang="es-ES" dirty="0">
                <a:latin typeface="+mj-lt"/>
              </a:rPr>
              <a:t>borrador de la primera norma </a:t>
            </a:r>
            <a:endParaRPr lang="es-ES" dirty="0" smtClean="0">
              <a:latin typeface="+mj-lt"/>
            </a:endParaRPr>
          </a:p>
          <a:p>
            <a:r>
              <a:rPr lang="es-ES" dirty="0" smtClean="0">
                <a:latin typeface="+mj-lt"/>
              </a:rPr>
              <a:t>(</a:t>
            </a:r>
            <a:r>
              <a:rPr lang="es-ES" dirty="0">
                <a:latin typeface="+mj-lt"/>
              </a:rPr>
              <a:t>RFC -</a:t>
            </a:r>
            <a:r>
              <a:rPr lang="es-ES" dirty="0" err="1">
                <a:latin typeface="+mj-lt"/>
              </a:rPr>
              <a:t>Recommendation</a:t>
            </a:r>
            <a:r>
              <a:rPr lang="es-ES" dirty="0">
                <a:latin typeface="+mj-lt"/>
              </a:rPr>
              <a:t> </a:t>
            </a:r>
            <a:r>
              <a:rPr lang="es-ES" dirty="0" err="1">
                <a:latin typeface="+mj-lt"/>
              </a:rPr>
              <a:t>for</a:t>
            </a:r>
            <a:r>
              <a:rPr lang="es-ES" dirty="0">
                <a:latin typeface="+mj-lt"/>
              </a:rPr>
              <a:t> </a:t>
            </a:r>
            <a:r>
              <a:rPr lang="es-ES" dirty="0" err="1">
                <a:latin typeface="+mj-lt"/>
              </a:rPr>
              <a:t>Comments</a:t>
            </a:r>
            <a:r>
              <a:rPr lang="es-ES" dirty="0">
                <a:latin typeface="+mj-lt"/>
              </a:rPr>
              <a:t>) de HTML para Internet</a:t>
            </a:r>
            <a:r>
              <a:rPr lang="es-ES" dirty="0" smtClean="0">
                <a:latin typeface="+mj-lt"/>
              </a:rPr>
              <a:t>.</a:t>
            </a:r>
          </a:p>
          <a:p>
            <a:endParaRPr lang="es-ES" dirty="0">
              <a:latin typeface="+mj-lt"/>
            </a:endParaRPr>
          </a:p>
          <a:p>
            <a:r>
              <a:rPr lang="es-ES" b="1" dirty="0">
                <a:latin typeface="+mj-lt"/>
              </a:rPr>
              <a:t>1994.</a:t>
            </a:r>
            <a:r>
              <a:rPr lang="es-ES" dirty="0">
                <a:latin typeface="+mj-lt"/>
              </a:rPr>
              <a:t> </a:t>
            </a:r>
            <a:r>
              <a:rPr lang="es-ES" dirty="0" smtClean="0">
                <a:latin typeface="+mj-lt"/>
              </a:rPr>
              <a:t>Surge el servidor </a:t>
            </a:r>
            <a:r>
              <a:rPr lang="es-ES" dirty="0">
                <a:latin typeface="+mj-lt"/>
              </a:rPr>
              <a:t>y clientes con mayores prestaciones para </a:t>
            </a:r>
            <a:r>
              <a:rPr lang="es-ES" dirty="0" smtClean="0">
                <a:latin typeface="+mj-lt"/>
              </a:rPr>
              <a:t>HTML. Cello</a:t>
            </a:r>
            <a:r>
              <a:rPr lang="es-ES" dirty="0">
                <a:latin typeface="+mj-lt"/>
              </a:rPr>
              <a:t>, primer visor de HTML que no requiere TCP/IP </a:t>
            </a:r>
            <a:r>
              <a:rPr lang="es-ES" dirty="0" smtClean="0">
                <a:latin typeface="+mj-lt"/>
              </a:rPr>
              <a:t> y que </a:t>
            </a:r>
            <a:r>
              <a:rPr lang="es-ES" dirty="0">
                <a:latin typeface="+mj-lt"/>
              </a:rPr>
              <a:t>ahora soporta formularios. Un grupo de programadores que desarrollaran el </a:t>
            </a:r>
            <a:r>
              <a:rPr lang="es-ES" dirty="0" err="1">
                <a:latin typeface="+mj-lt"/>
              </a:rPr>
              <a:t>Mosaic</a:t>
            </a:r>
            <a:r>
              <a:rPr lang="es-ES" dirty="0">
                <a:latin typeface="+mj-lt"/>
              </a:rPr>
              <a:t> producen un nuevo visor de </a:t>
            </a:r>
            <a:r>
              <a:rPr lang="es-ES" dirty="0" err="1">
                <a:latin typeface="+mj-lt"/>
              </a:rPr>
              <a:t>World</a:t>
            </a:r>
            <a:r>
              <a:rPr lang="es-ES" dirty="0">
                <a:latin typeface="+mj-lt"/>
              </a:rPr>
              <a:t> Wide Web, Netscape (también conocido como Mozilla</a:t>
            </a:r>
            <a:r>
              <a:rPr lang="es-ES" dirty="0" smtClean="0">
                <a:latin typeface="+mj-lt"/>
              </a:rPr>
              <a:t>).</a:t>
            </a:r>
          </a:p>
          <a:p>
            <a:endParaRPr lang="es-VE" dirty="0">
              <a:latin typeface="+mj-lt"/>
            </a:endParaRPr>
          </a:p>
          <a:p>
            <a:r>
              <a:rPr lang="es-ES" b="1" dirty="0">
                <a:latin typeface="+mj-lt"/>
              </a:rPr>
              <a:t>1995.</a:t>
            </a:r>
            <a:r>
              <a:rPr lang="es-ES" dirty="0">
                <a:latin typeface="+mj-lt"/>
              </a:rPr>
              <a:t> </a:t>
            </a:r>
            <a:r>
              <a:rPr lang="es-ES" dirty="0" err="1">
                <a:latin typeface="+mj-lt"/>
              </a:rPr>
              <a:t>Dave</a:t>
            </a:r>
            <a:r>
              <a:rPr lang="es-ES" dirty="0">
                <a:latin typeface="+mj-lt"/>
              </a:rPr>
              <a:t> S. </a:t>
            </a:r>
            <a:r>
              <a:rPr lang="es-ES" dirty="0" err="1">
                <a:latin typeface="+mj-lt"/>
              </a:rPr>
              <a:t>Raggett</a:t>
            </a:r>
            <a:r>
              <a:rPr lang="es-ES" dirty="0">
                <a:latin typeface="+mj-lt"/>
              </a:rPr>
              <a:t> (Hewlett-Packard, Inglaterra) comienza a compilar la normativa del nuevo nivel del lenguaje, el HTML 3.0, cuya principal novedad es el soporte de tablas. </a:t>
            </a:r>
            <a:endParaRPr lang="es-VE" dirty="0">
              <a:latin typeface="+mj-lt"/>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5517232"/>
            <a:ext cx="1132520"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6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F628A-A867-4937-BBE5-207DB6F9C51A}" type="datetime1">
              <a:rPr lang="en-US" smtClean="0"/>
              <a:t>5/1/2015</a:t>
            </a:fld>
            <a:endParaRPr lang="en-US" dirty="0"/>
          </a:p>
        </p:txBody>
      </p:sp>
      <p:sp>
        <p:nvSpPr>
          <p:cNvPr id="3" name="2 Marcador de pie de página"/>
          <p:cNvSpPr>
            <a:spLocks noGrp="1"/>
          </p:cNvSpPr>
          <p:nvPr>
            <p:ph type="ftr" sz="quarter" idx="11"/>
          </p:nvPr>
        </p:nvSpPr>
        <p:spPr/>
        <p:txBody>
          <a:bodyPr/>
          <a:lstStyle/>
          <a:p>
            <a:r>
              <a:rPr lang="en-US" smtClean="0"/>
              <a:t>Footer Text</a:t>
            </a:r>
            <a:endParaRPr lang="en-US"/>
          </a:p>
        </p:txBody>
      </p:sp>
      <p:sp>
        <p:nvSpPr>
          <p:cNvPr id="4" name="3 Marcador de número de diapositiva"/>
          <p:cNvSpPr>
            <a:spLocks noGrp="1"/>
          </p:cNvSpPr>
          <p:nvPr>
            <p:ph type="sldNum" sz="quarter" idx="12"/>
          </p:nvPr>
        </p:nvSpPr>
        <p:spPr/>
        <p:txBody>
          <a:bodyPr/>
          <a:lstStyle/>
          <a:p>
            <a:fld id="{BA9B540C-44DA-4F69-89C9-7C84606640D3}" type="slidenum">
              <a:rPr lang="en-US" smtClean="0"/>
              <a:pPr/>
              <a:t>7</a:t>
            </a:fld>
            <a:endParaRPr lang="en-US"/>
          </a:p>
        </p:txBody>
      </p:sp>
      <p:sp>
        <p:nvSpPr>
          <p:cNvPr id="5" name="4 CuadroTexto"/>
          <p:cNvSpPr txBox="1"/>
          <p:nvPr/>
        </p:nvSpPr>
        <p:spPr>
          <a:xfrm>
            <a:off x="395536" y="404664"/>
            <a:ext cx="7920880" cy="769441"/>
          </a:xfrm>
          <a:prstGeom prst="rect">
            <a:avLst/>
          </a:prstGeom>
          <a:noFill/>
        </p:spPr>
        <p:txBody>
          <a:bodyPr wrap="square" rtlCol="0">
            <a:spAutoFit/>
          </a:bodyPr>
          <a:lstStyle/>
          <a:p>
            <a:r>
              <a:rPr lang="es-MX" sz="4400" b="1" dirty="0" smtClean="0">
                <a:latin typeface="+mj-lt"/>
              </a:rPr>
              <a:t>Orígenes del HTML:</a:t>
            </a:r>
            <a:endParaRPr lang="es-VE" sz="4400" b="1" dirty="0">
              <a:latin typeface="+mj-lt"/>
            </a:endParaRPr>
          </a:p>
        </p:txBody>
      </p:sp>
      <p:sp>
        <p:nvSpPr>
          <p:cNvPr id="6" name="5 CuadroTexto"/>
          <p:cNvSpPr txBox="1"/>
          <p:nvPr/>
        </p:nvSpPr>
        <p:spPr>
          <a:xfrm>
            <a:off x="611560" y="1484784"/>
            <a:ext cx="7704856" cy="3693319"/>
          </a:xfrm>
          <a:prstGeom prst="rect">
            <a:avLst/>
          </a:prstGeom>
          <a:noFill/>
        </p:spPr>
        <p:txBody>
          <a:bodyPr wrap="square" rtlCol="0">
            <a:spAutoFit/>
          </a:bodyPr>
          <a:lstStyle/>
          <a:p>
            <a:r>
              <a:rPr lang="es-ES" b="1" dirty="0">
                <a:latin typeface="+mj-lt"/>
              </a:rPr>
              <a:t>1996.</a:t>
            </a:r>
            <a:r>
              <a:rPr lang="es-ES" dirty="0">
                <a:latin typeface="+mj-lt"/>
              </a:rPr>
              <a:t> Netscape </a:t>
            </a:r>
            <a:r>
              <a:rPr lang="es-ES" dirty="0" err="1">
                <a:latin typeface="+mj-lt"/>
              </a:rPr>
              <a:t>Communications</a:t>
            </a:r>
            <a:r>
              <a:rPr lang="es-ES" dirty="0">
                <a:latin typeface="+mj-lt"/>
              </a:rPr>
              <a:t> y Microsoft presentan las nuevas versiones de sus visores que soportan gran parte del nivel de HTML 3.0. Aparecen visores no comerciales que implementan la norma completa de HTML 3.0. Se formaliza un nuevo nivel para la modelación en tres dimensiones, VRML 3.0, que permite interactuar con los objetos definidos. Se celebra la Quinta conferencia internacional de WWW en </a:t>
            </a:r>
            <a:r>
              <a:rPr lang="es-ES" dirty="0" err="1">
                <a:latin typeface="+mj-lt"/>
              </a:rPr>
              <a:t>Rocquencourt</a:t>
            </a:r>
            <a:r>
              <a:rPr lang="es-ES" dirty="0">
                <a:latin typeface="+mj-lt"/>
              </a:rPr>
              <a:t>.</a:t>
            </a:r>
            <a:endParaRPr lang="es-VE" dirty="0">
              <a:latin typeface="+mj-lt"/>
            </a:endParaRPr>
          </a:p>
          <a:p>
            <a:r>
              <a:rPr lang="es-ES" dirty="0">
                <a:latin typeface="+mj-lt"/>
              </a:rPr>
              <a:t> </a:t>
            </a:r>
            <a:endParaRPr lang="es-VE" dirty="0">
              <a:latin typeface="+mj-lt"/>
            </a:endParaRPr>
          </a:p>
          <a:p>
            <a:r>
              <a:rPr lang="es-ES" b="1" dirty="0">
                <a:latin typeface="+mj-lt"/>
              </a:rPr>
              <a:t>1997.</a:t>
            </a:r>
            <a:r>
              <a:rPr lang="es-ES" dirty="0">
                <a:latin typeface="+mj-lt"/>
              </a:rPr>
              <a:t> D. </a:t>
            </a:r>
            <a:r>
              <a:rPr lang="es-ES" dirty="0" err="1">
                <a:latin typeface="+mj-lt"/>
              </a:rPr>
              <a:t>Raggett</a:t>
            </a:r>
            <a:r>
              <a:rPr lang="es-ES" dirty="0">
                <a:latin typeface="+mj-lt"/>
              </a:rPr>
              <a:t> presenta, en enero, la versión normalizada del 3.2. En julio, aparece la versión 4.0, experimental.</a:t>
            </a:r>
            <a:endParaRPr lang="es-VE" dirty="0">
              <a:latin typeface="+mj-lt"/>
            </a:endParaRPr>
          </a:p>
          <a:p>
            <a:r>
              <a:rPr lang="es-ES" dirty="0">
                <a:latin typeface="+mj-lt"/>
              </a:rPr>
              <a:t> </a:t>
            </a:r>
            <a:endParaRPr lang="es-VE" dirty="0">
              <a:latin typeface="+mj-lt"/>
            </a:endParaRPr>
          </a:p>
          <a:p>
            <a:r>
              <a:rPr lang="es-ES" b="1" dirty="0">
                <a:latin typeface="+mj-lt"/>
              </a:rPr>
              <a:t>1998.</a:t>
            </a:r>
            <a:r>
              <a:rPr lang="es-ES" dirty="0">
                <a:latin typeface="+mj-lt"/>
              </a:rPr>
              <a:t> HTML 4.0.</a:t>
            </a:r>
            <a:endParaRPr lang="es-VE" dirty="0">
              <a:latin typeface="+mj-lt"/>
            </a:endParaRPr>
          </a:p>
          <a:p>
            <a:endParaRPr lang="es-V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941168"/>
            <a:ext cx="5112568"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923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F628A-A867-4937-BBE5-207DB6F9C51A}" type="datetime1">
              <a:rPr lang="en-US" smtClean="0"/>
              <a:t>5/1/2015</a:t>
            </a:fld>
            <a:endParaRPr lang="en-US"/>
          </a:p>
        </p:txBody>
      </p:sp>
      <p:sp>
        <p:nvSpPr>
          <p:cNvPr id="3" name="2 Marcador de pie de página"/>
          <p:cNvSpPr>
            <a:spLocks noGrp="1"/>
          </p:cNvSpPr>
          <p:nvPr>
            <p:ph type="ftr" sz="quarter" idx="11"/>
          </p:nvPr>
        </p:nvSpPr>
        <p:spPr/>
        <p:txBody>
          <a:bodyPr/>
          <a:lstStyle/>
          <a:p>
            <a:r>
              <a:rPr lang="en-US" smtClean="0"/>
              <a:t>Footer Text</a:t>
            </a:r>
            <a:endParaRPr lang="en-US"/>
          </a:p>
        </p:txBody>
      </p:sp>
      <p:sp>
        <p:nvSpPr>
          <p:cNvPr id="4" name="3 Marcador de número de diapositiva"/>
          <p:cNvSpPr>
            <a:spLocks noGrp="1"/>
          </p:cNvSpPr>
          <p:nvPr>
            <p:ph type="sldNum" sz="quarter" idx="12"/>
          </p:nvPr>
        </p:nvSpPr>
        <p:spPr/>
        <p:txBody>
          <a:bodyPr/>
          <a:lstStyle/>
          <a:p>
            <a:fld id="{BA9B540C-44DA-4F69-89C9-7C84606640D3}" type="slidenum">
              <a:rPr lang="en-US" smtClean="0"/>
              <a:pPr/>
              <a:t>8</a:t>
            </a:fld>
            <a:endParaRPr lang="en-US"/>
          </a:p>
        </p:txBody>
      </p:sp>
      <p:sp>
        <p:nvSpPr>
          <p:cNvPr id="5" name="4 CuadroTexto"/>
          <p:cNvSpPr txBox="1"/>
          <p:nvPr/>
        </p:nvSpPr>
        <p:spPr>
          <a:xfrm>
            <a:off x="827584" y="493240"/>
            <a:ext cx="7128792" cy="769441"/>
          </a:xfrm>
          <a:prstGeom prst="rect">
            <a:avLst/>
          </a:prstGeom>
          <a:noFill/>
        </p:spPr>
        <p:txBody>
          <a:bodyPr wrap="square" rtlCol="0">
            <a:spAutoFit/>
          </a:bodyPr>
          <a:lstStyle/>
          <a:p>
            <a:r>
              <a:rPr lang="es-MX" sz="4400" b="1" dirty="0" smtClean="0">
                <a:latin typeface="+mj-lt"/>
              </a:rPr>
              <a:t>Etiquetas:</a:t>
            </a:r>
            <a:endParaRPr lang="es-VE" sz="4400" b="1" dirty="0">
              <a:latin typeface="+mj-lt"/>
            </a:endParaRPr>
          </a:p>
        </p:txBody>
      </p:sp>
      <p:sp>
        <p:nvSpPr>
          <p:cNvPr id="6" name="5 CuadroTexto"/>
          <p:cNvSpPr txBox="1"/>
          <p:nvPr/>
        </p:nvSpPr>
        <p:spPr>
          <a:xfrm>
            <a:off x="775937" y="1592923"/>
            <a:ext cx="7992888" cy="2554545"/>
          </a:xfrm>
          <a:prstGeom prst="rect">
            <a:avLst/>
          </a:prstGeom>
          <a:noFill/>
        </p:spPr>
        <p:txBody>
          <a:bodyPr wrap="square" rtlCol="0">
            <a:spAutoFit/>
          </a:bodyPr>
          <a:lstStyle/>
          <a:p>
            <a:r>
              <a:rPr lang="es-ES" sz="2400" dirty="0">
                <a:latin typeface="+mj-lt"/>
              </a:rPr>
              <a:t>Las etiquetas comienzan por un símbolo menor (&lt;) y terminan por un símbolo mayor (&gt;) y dentro de cada etiqueta podemos tener un conjunto de atributos.</a:t>
            </a:r>
            <a:endParaRPr lang="es-VE" sz="2400" dirty="0">
              <a:latin typeface="+mj-lt"/>
            </a:endParaRPr>
          </a:p>
          <a:p>
            <a:r>
              <a:rPr lang="es-ES" sz="2400" dirty="0">
                <a:latin typeface="+mj-lt"/>
              </a:rPr>
              <a:t> </a:t>
            </a:r>
            <a:endParaRPr lang="es-VE" sz="2400" dirty="0">
              <a:latin typeface="+mj-lt"/>
            </a:endParaRPr>
          </a:p>
          <a:p>
            <a:r>
              <a:rPr lang="es-ES" sz="2200" dirty="0">
                <a:latin typeface="+mj-lt"/>
              </a:rPr>
              <a:t>&lt; Etiqueta atributo  =”valor1 valor2  valor” </a:t>
            </a:r>
            <a:r>
              <a:rPr lang="es-ES" sz="2200" dirty="0" smtClean="0">
                <a:latin typeface="+mj-lt"/>
              </a:rPr>
              <a:t>&gt;…&lt;/</a:t>
            </a:r>
            <a:r>
              <a:rPr lang="es-ES" sz="2200" dirty="0">
                <a:latin typeface="+mj-lt"/>
              </a:rPr>
              <a:t>Etiqueta&gt;</a:t>
            </a:r>
            <a:endParaRPr lang="es-VE" sz="2200" dirty="0">
              <a:latin typeface="+mj-lt"/>
            </a:endParaRPr>
          </a:p>
          <a:p>
            <a:endParaRPr lang="es-VE" dirty="0"/>
          </a:p>
        </p:txBody>
      </p:sp>
      <p:sp>
        <p:nvSpPr>
          <p:cNvPr id="7" name="AutoShape 2" descr="Resultado de imagen para etiquetas en htm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340794"/>
            <a:ext cx="2952328"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088" y="5529626"/>
            <a:ext cx="1132520"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5412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F628A-A867-4937-BBE5-207DB6F9C51A}" type="datetime1">
              <a:rPr lang="en-US" smtClean="0"/>
              <a:t>5/1/2015</a:t>
            </a:fld>
            <a:endParaRPr lang="en-US"/>
          </a:p>
        </p:txBody>
      </p:sp>
      <p:sp>
        <p:nvSpPr>
          <p:cNvPr id="3" name="2 Marcador de pie de página"/>
          <p:cNvSpPr>
            <a:spLocks noGrp="1"/>
          </p:cNvSpPr>
          <p:nvPr>
            <p:ph type="ftr" sz="quarter" idx="11"/>
          </p:nvPr>
        </p:nvSpPr>
        <p:spPr/>
        <p:txBody>
          <a:bodyPr/>
          <a:lstStyle/>
          <a:p>
            <a:r>
              <a:rPr lang="en-US" smtClean="0"/>
              <a:t>Footer Text</a:t>
            </a:r>
            <a:endParaRPr lang="en-US"/>
          </a:p>
        </p:txBody>
      </p:sp>
      <p:sp>
        <p:nvSpPr>
          <p:cNvPr id="4" name="3 Marcador de número de diapositiva"/>
          <p:cNvSpPr>
            <a:spLocks noGrp="1"/>
          </p:cNvSpPr>
          <p:nvPr>
            <p:ph type="sldNum" sz="quarter" idx="12"/>
          </p:nvPr>
        </p:nvSpPr>
        <p:spPr/>
        <p:txBody>
          <a:bodyPr/>
          <a:lstStyle/>
          <a:p>
            <a:fld id="{BA9B540C-44DA-4F69-89C9-7C84606640D3}" type="slidenum">
              <a:rPr lang="en-US" smtClean="0"/>
              <a:pPr/>
              <a:t>9</a:t>
            </a:fld>
            <a:endParaRPr lang="en-US"/>
          </a:p>
        </p:txBody>
      </p:sp>
      <p:sp>
        <p:nvSpPr>
          <p:cNvPr id="5" name="4 CuadroTexto"/>
          <p:cNvSpPr txBox="1"/>
          <p:nvPr/>
        </p:nvSpPr>
        <p:spPr>
          <a:xfrm>
            <a:off x="827584" y="493241"/>
            <a:ext cx="7128792" cy="769441"/>
          </a:xfrm>
          <a:prstGeom prst="rect">
            <a:avLst/>
          </a:prstGeom>
          <a:noFill/>
        </p:spPr>
        <p:txBody>
          <a:bodyPr wrap="square" rtlCol="0">
            <a:spAutoFit/>
          </a:bodyPr>
          <a:lstStyle/>
          <a:p>
            <a:r>
              <a:rPr lang="es-MX" sz="4400" b="1" dirty="0" smtClean="0">
                <a:latin typeface="+mj-lt"/>
              </a:rPr>
              <a:t>Etiquetas:</a:t>
            </a:r>
            <a:endParaRPr lang="es-VE" sz="4400" b="1" dirty="0">
              <a:latin typeface="+mj-lt"/>
            </a:endParaRPr>
          </a:p>
        </p:txBody>
      </p:sp>
      <p:sp>
        <p:nvSpPr>
          <p:cNvPr id="6" name="5 Rectángulo"/>
          <p:cNvSpPr/>
          <p:nvPr/>
        </p:nvSpPr>
        <p:spPr>
          <a:xfrm>
            <a:off x="827584" y="1628507"/>
            <a:ext cx="6840760" cy="1323439"/>
          </a:xfrm>
          <a:prstGeom prst="rect">
            <a:avLst/>
          </a:prstGeom>
        </p:spPr>
        <p:txBody>
          <a:bodyPr wrap="square">
            <a:spAutoFit/>
          </a:bodyPr>
          <a:lstStyle/>
          <a:p>
            <a:r>
              <a:rPr lang="es-ES" sz="2000" b="1" dirty="0">
                <a:latin typeface="+mj-lt"/>
              </a:rPr>
              <a:t>&lt;</a:t>
            </a:r>
            <a:r>
              <a:rPr lang="es-ES" sz="2000" b="1" dirty="0" err="1">
                <a:latin typeface="+mj-lt"/>
              </a:rPr>
              <a:t>html</a:t>
            </a:r>
            <a:r>
              <a:rPr lang="es-ES" sz="2000" b="1" dirty="0">
                <a:latin typeface="+mj-lt"/>
              </a:rPr>
              <a:t>&gt;:</a:t>
            </a:r>
            <a:r>
              <a:rPr lang="es-ES" sz="2000" dirty="0">
                <a:latin typeface="+mj-lt"/>
              </a:rPr>
              <a:t> Define el inicio del documento HTML, le indica al </a:t>
            </a:r>
            <a:r>
              <a:rPr lang="es-ES" sz="2000" dirty="0" smtClean="0">
                <a:latin typeface="+mj-lt"/>
              </a:rPr>
              <a:t> navegador </a:t>
            </a:r>
            <a:r>
              <a:rPr lang="es-ES" sz="2000" dirty="0">
                <a:latin typeface="+mj-lt"/>
              </a:rPr>
              <a:t>que lo que viene a continuación debe ser interpretado como código HTML</a:t>
            </a:r>
            <a:endParaRPr lang="es-VE" sz="2000" dirty="0">
              <a:latin typeface="+mj-lt"/>
            </a:endParaRPr>
          </a:p>
        </p:txBody>
      </p:sp>
      <p:sp>
        <p:nvSpPr>
          <p:cNvPr id="7" name="6 Rectángulo"/>
          <p:cNvSpPr/>
          <p:nvPr/>
        </p:nvSpPr>
        <p:spPr>
          <a:xfrm>
            <a:off x="827584" y="3212976"/>
            <a:ext cx="6624736" cy="3170099"/>
          </a:xfrm>
          <a:prstGeom prst="rect">
            <a:avLst/>
          </a:prstGeom>
        </p:spPr>
        <p:txBody>
          <a:bodyPr wrap="square">
            <a:spAutoFit/>
          </a:bodyPr>
          <a:lstStyle/>
          <a:p>
            <a:r>
              <a:rPr lang="es-ES" sz="2000" b="1" dirty="0">
                <a:latin typeface="+mj-lt"/>
              </a:rPr>
              <a:t>&lt;head&gt;:</a:t>
            </a:r>
            <a:r>
              <a:rPr lang="es-ES" sz="2000" dirty="0">
                <a:latin typeface="+mj-lt"/>
              </a:rPr>
              <a:t> </a:t>
            </a:r>
            <a:r>
              <a:rPr lang="es-ES" sz="2000" dirty="0" smtClean="0">
                <a:latin typeface="+mj-lt"/>
              </a:rPr>
              <a:t>Define </a:t>
            </a:r>
            <a:r>
              <a:rPr lang="es-ES" sz="2000" dirty="0">
                <a:latin typeface="+mj-lt"/>
              </a:rPr>
              <a:t>la cabecera del documento HTML; esta cabecera suele contener información sobre el documento o archivos externos que son referenciados. Dentro de la cabecera es posible encontrar:</a:t>
            </a:r>
            <a:endParaRPr lang="es-VE" sz="2000" dirty="0">
              <a:latin typeface="+mj-lt"/>
            </a:endParaRPr>
          </a:p>
          <a:p>
            <a:pPr lvl="1"/>
            <a:r>
              <a:rPr lang="es-ES" sz="2000" b="1" dirty="0">
                <a:latin typeface="+mj-lt"/>
              </a:rPr>
              <a:t>&lt;</a:t>
            </a:r>
            <a:r>
              <a:rPr lang="es-ES" sz="2000" b="1" dirty="0" err="1">
                <a:latin typeface="+mj-lt"/>
              </a:rPr>
              <a:t>title</a:t>
            </a:r>
            <a:r>
              <a:rPr lang="es-ES" sz="2000" b="1" dirty="0">
                <a:latin typeface="+mj-lt"/>
              </a:rPr>
              <a:t>&gt;:</a:t>
            </a:r>
            <a:r>
              <a:rPr lang="es-ES" sz="2000" dirty="0">
                <a:latin typeface="+mj-lt"/>
              </a:rPr>
              <a:t> define el título de la página.</a:t>
            </a:r>
            <a:endParaRPr lang="es-VE" sz="2000" dirty="0">
              <a:latin typeface="+mj-lt"/>
            </a:endParaRPr>
          </a:p>
          <a:p>
            <a:pPr lvl="1"/>
            <a:r>
              <a:rPr lang="es-ES" sz="2000" b="1" dirty="0">
                <a:latin typeface="+mj-lt"/>
              </a:rPr>
              <a:t>&lt;link&gt;:</a:t>
            </a:r>
            <a:r>
              <a:rPr lang="es-ES" sz="2000" dirty="0">
                <a:latin typeface="+mj-lt"/>
              </a:rPr>
              <a:t> para vincular el sitio a hojas de estilo o iconos.</a:t>
            </a:r>
            <a:endParaRPr lang="es-VE" sz="2000" dirty="0">
              <a:latin typeface="+mj-lt"/>
            </a:endParaRPr>
          </a:p>
          <a:p>
            <a:pPr lvl="1"/>
            <a:r>
              <a:rPr lang="es-ES" sz="2000" b="1" dirty="0">
                <a:latin typeface="+mj-lt"/>
              </a:rPr>
              <a:t>&lt;</a:t>
            </a:r>
            <a:r>
              <a:rPr lang="es-ES" sz="2000" b="1" dirty="0" err="1">
                <a:latin typeface="+mj-lt"/>
              </a:rPr>
              <a:t>style</a:t>
            </a:r>
            <a:r>
              <a:rPr lang="es-ES" sz="2000" b="1" dirty="0">
                <a:latin typeface="+mj-lt"/>
              </a:rPr>
              <a:t>&gt;:</a:t>
            </a:r>
            <a:r>
              <a:rPr lang="es-ES" sz="2000" dirty="0">
                <a:latin typeface="+mj-lt"/>
              </a:rPr>
              <a:t> para colocar el estilo con CSS interno en la página.</a:t>
            </a:r>
            <a:endParaRPr lang="es-VE" sz="2000" dirty="0">
              <a:latin typeface="+mj-lt"/>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0" y="5517232"/>
            <a:ext cx="1132520"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2587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116</TotalTime>
  <Words>929</Words>
  <Application>Microsoft Office PowerPoint</Application>
  <PresentationFormat>Presentación en pantalla (4:3)</PresentationFormat>
  <Paragraphs>123</Paragraphs>
  <Slides>13</Slides>
  <Notes>1</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Ejecutivo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Rosa graciela</dc:creator>
  <cp:lastModifiedBy>Rosa graciela</cp:lastModifiedBy>
  <cp:revision>16</cp:revision>
  <dcterms:created xsi:type="dcterms:W3CDTF">2015-05-01T15:14:08Z</dcterms:created>
  <dcterms:modified xsi:type="dcterms:W3CDTF">2015-05-01T20:39:10Z</dcterms:modified>
</cp:coreProperties>
</file>