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9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r>
              <a:rPr lang="es-VE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57F084F-CB38-4895-81AD-DA84CF957C6C}" type="slidenum">
              <a:rPr lang="es-VE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VE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VE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VE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VE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V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V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V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tIns="91440" bIns="91440" anchor="b"/>
          <a:p>
            <a:r>
              <a:rPr lang="es-VE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VE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VE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8A29385-70B1-4589-855F-FF633FB7D575}" type="slidenum">
              <a:rPr lang="es-VE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4800" strike="noStrike">
                <a:solidFill>
                  <a:srgbClr val="000000"/>
                </a:solidFill>
                <a:latin typeface="Arial"/>
                <a:ea typeface="Arial"/>
              </a:rPr>
              <a:t>HTTP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666666"/>
                </a:solidFill>
                <a:latin typeface="Arial"/>
                <a:ea typeface="Arial"/>
              </a:rPr>
              <a:t>HiperText Transfer Protocol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Encabezados / Headers</a:t>
            </a:r>
            <a:endParaRPr/>
          </a:p>
        </p:txBody>
      </p:sp>
      <p:pic>
        <p:nvPicPr>
          <p:cNvPr id="94" name="Shape 86" descr=""/>
          <p:cNvPicPr/>
          <p:nvPr/>
        </p:nvPicPr>
        <p:blipFill>
          <a:blip r:embed="rId1"/>
          <a:stretch/>
        </p:blipFill>
        <p:spPr>
          <a:xfrm>
            <a:off x="575280" y="1276920"/>
            <a:ext cx="7397640" cy="526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4940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Encabezados / Headers</a:t>
            </a:r>
            <a:endParaRPr/>
          </a:p>
        </p:txBody>
      </p:sp>
      <p:pic>
        <p:nvPicPr>
          <p:cNvPr id="96" name="Shape 92" descr=""/>
          <p:cNvPicPr/>
          <p:nvPr/>
        </p:nvPicPr>
        <p:blipFill>
          <a:blip r:embed="rId1"/>
          <a:stretch/>
        </p:blipFill>
        <p:spPr>
          <a:xfrm>
            <a:off x="610560" y="1292400"/>
            <a:ext cx="7456680" cy="53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Respuesta</a:t>
            </a:r>
            <a:endParaRPr/>
          </a:p>
        </p:txBody>
      </p:sp>
      <p:pic>
        <p:nvPicPr>
          <p:cNvPr id="98" name="Shape 98" descr=""/>
          <p:cNvPicPr/>
          <p:nvPr/>
        </p:nvPicPr>
        <p:blipFill>
          <a:blip r:embed="rId1"/>
          <a:stretch/>
        </p:blipFill>
        <p:spPr>
          <a:xfrm>
            <a:off x="1274400" y="1666080"/>
            <a:ext cx="6171840" cy="33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103" descr=""/>
          <p:cNvPicPr/>
          <p:nvPr/>
        </p:nvPicPr>
        <p:blipFill>
          <a:blip r:embed="rId1"/>
          <a:stretch/>
        </p:blipFill>
        <p:spPr>
          <a:xfrm>
            <a:off x="1596960" y="803880"/>
            <a:ext cx="6282360" cy="605376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210600" y="-18792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Respuesta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12560" y="-6984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Encabezados de respuesta</a:t>
            </a:r>
            <a:endParaRPr/>
          </a:p>
        </p:txBody>
      </p:sp>
      <p:pic>
        <p:nvPicPr>
          <p:cNvPr id="102" name="Shape 110" descr=""/>
          <p:cNvPicPr/>
          <p:nvPr/>
        </p:nvPicPr>
        <p:blipFill>
          <a:blip r:embed="rId1"/>
          <a:stretch/>
        </p:blipFill>
        <p:spPr>
          <a:xfrm>
            <a:off x="819000" y="1073520"/>
            <a:ext cx="7416360" cy="568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Código de Respuestas</a:t>
            </a:r>
            <a:endParaRPr/>
          </a:p>
        </p:txBody>
      </p:sp>
      <p:pic>
        <p:nvPicPr>
          <p:cNvPr id="104" name="Shape 116" descr=""/>
          <p:cNvPicPr/>
          <p:nvPr/>
        </p:nvPicPr>
        <p:blipFill>
          <a:blip r:embed="rId1"/>
          <a:stretch/>
        </p:blipFill>
        <p:spPr>
          <a:xfrm>
            <a:off x="457200" y="1742400"/>
            <a:ext cx="8126640" cy="462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51160" y="-1720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Código de Respuesta</a:t>
            </a:r>
            <a:endParaRPr/>
          </a:p>
        </p:txBody>
      </p:sp>
      <p:pic>
        <p:nvPicPr>
          <p:cNvPr id="106" name="Shape 122" descr=""/>
          <p:cNvPicPr/>
          <p:nvPr/>
        </p:nvPicPr>
        <p:blipFill>
          <a:blip r:embed="rId1"/>
          <a:srcRect l="0" t="0" r="0" b="614930"/>
          <a:stretch/>
        </p:blipFill>
        <p:spPr>
          <a:xfrm>
            <a:off x="689040" y="1064880"/>
            <a:ext cx="7546680" cy="56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-19512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Código de Respuesta</a:t>
            </a:r>
            <a:endParaRPr/>
          </a:p>
        </p:txBody>
      </p:sp>
      <p:pic>
        <p:nvPicPr>
          <p:cNvPr id="108" name="Shape 128" descr=""/>
          <p:cNvPicPr/>
          <p:nvPr/>
        </p:nvPicPr>
        <p:blipFill>
          <a:blip r:embed="rId1"/>
          <a:stretch/>
        </p:blipFill>
        <p:spPr>
          <a:xfrm>
            <a:off x="845640" y="948240"/>
            <a:ext cx="7280280" cy="58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0600" y="-18792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Código de Respuesta</a:t>
            </a:r>
            <a:endParaRPr/>
          </a:p>
        </p:txBody>
      </p:sp>
      <p:pic>
        <p:nvPicPr>
          <p:cNvPr id="110" name="Shape 134" descr=""/>
          <p:cNvPicPr/>
          <p:nvPr/>
        </p:nvPicPr>
        <p:blipFill>
          <a:blip r:embed="rId1"/>
          <a:stretch/>
        </p:blipFill>
        <p:spPr>
          <a:xfrm>
            <a:off x="660600" y="955440"/>
            <a:ext cx="7465320" cy="577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69280" y="-17244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Código de Respuesta</a:t>
            </a:r>
            <a:endParaRPr/>
          </a:p>
        </p:txBody>
      </p:sp>
      <p:pic>
        <p:nvPicPr>
          <p:cNvPr id="112" name="Shape 140" descr=""/>
          <p:cNvPicPr/>
          <p:nvPr/>
        </p:nvPicPr>
        <p:blipFill>
          <a:blip r:embed="rId1"/>
          <a:stretch/>
        </p:blipFill>
        <p:spPr>
          <a:xfrm>
            <a:off x="450360" y="1636560"/>
            <a:ext cx="8048160" cy="41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-14400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HTTP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02636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Protocolo usado en cada transacción de la WWW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(World Wide Web - Red Informática Mundial)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Desarrollado por W3C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(World Wide Web Consortium)</a:t>
            </a: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 y  IETF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(Internet Engineering Task Force - Grupo de trabajo de ingeniería de internet) 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Sigue el esquema Petición-Respuesta entre Cliente-Servidor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Protocolo sin estados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Capa de aplicación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82760" y="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Versiones HTTP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720000" y="151272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0.9: 1990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 1.0: 1996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 1.1: 1999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 1.2: 2000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Transacciones HTTP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63040" y="150624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Usuario accede a una URL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(Localizador de Recursos Uniformes)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Shape 50" descr=""/>
          <p:cNvPicPr/>
          <p:nvPr/>
        </p:nvPicPr>
        <p:blipFill>
          <a:blip r:embed="rId1"/>
          <a:stretch/>
        </p:blipFill>
        <p:spPr>
          <a:xfrm>
            <a:off x="907920" y="3397680"/>
            <a:ext cx="7328160" cy="200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2.  El cliente web decodifica URL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3. Se abre conexión TCP/IP con el servidor,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llamando al puerto TCP correspondiente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4. Se realiza la petición enviando el comando necesario 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5. Servidor devuelve respuesta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158480"/>
            <a:ext cx="8229240" cy="79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Transacciones HTTP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61" descr=""/>
          <p:cNvPicPr/>
          <p:nvPr/>
        </p:nvPicPr>
        <p:blipFill>
          <a:blip r:embed="rId1"/>
          <a:stretch/>
        </p:blipFill>
        <p:spPr>
          <a:xfrm>
            <a:off x="951120" y="798480"/>
            <a:ext cx="7131600" cy="605124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273240" y="-25056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Transacciones HTTP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Petición</a:t>
            </a:r>
            <a:endParaRPr/>
          </a:p>
        </p:txBody>
      </p:sp>
      <p:pic>
        <p:nvPicPr>
          <p:cNvPr id="88" name="Shape 68" descr=""/>
          <p:cNvPicPr/>
          <p:nvPr/>
        </p:nvPicPr>
        <p:blipFill>
          <a:blip r:embed="rId1"/>
          <a:stretch/>
        </p:blipFill>
        <p:spPr>
          <a:xfrm>
            <a:off x="1142280" y="1771560"/>
            <a:ext cx="5895720" cy="31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73" descr=""/>
          <p:cNvPicPr/>
          <p:nvPr/>
        </p:nvPicPr>
        <p:blipFill>
          <a:blip r:embed="rId1"/>
          <a:stretch/>
        </p:blipFill>
        <p:spPr>
          <a:xfrm>
            <a:off x="352440" y="1158480"/>
            <a:ext cx="8229240" cy="53614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05280" y="234720"/>
            <a:ext cx="604728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Petición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Métodos</a:t>
            </a:r>
            <a:endParaRPr/>
          </a:p>
        </p:txBody>
      </p:sp>
      <p:pic>
        <p:nvPicPr>
          <p:cNvPr id="92" name="Shape 80" descr=""/>
          <p:cNvPicPr/>
          <p:nvPr/>
        </p:nvPicPr>
        <p:blipFill>
          <a:blip r:embed="rId1"/>
          <a:stretch/>
        </p:blipFill>
        <p:spPr>
          <a:xfrm>
            <a:off x="363960" y="1729080"/>
            <a:ext cx="8513280" cy="47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