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1458720" y="1600200"/>
            <a:ext cx="6225480" cy="496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9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96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419472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194720"/>
            <a:ext cx="8229240" cy="23691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11040"/>
            <a:ext cx="7772040" cy="1546200"/>
          </a:xfrm>
          <a:prstGeom prst="rect">
            <a:avLst/>
          </a:prstGeom>
        </p:spPr>
        <p:txBody>
          <a:bodyPr tIns="91440" bIns="91440" anchor="b"/>
          <a:p>
            <a:r>
              <a:rPr lang="es-VE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1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6F515A3E-12E5-4D3E-960C-F4C7CC61CBED}" type="slidenum">
              <a:rPr lang="es-VE" sz="13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VE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VE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VE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VE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V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V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VE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tIns="91440" bIns="91440" anchor="b"/>
          <a:p>
            <a:r>
              <a:rPr lang="es-VE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967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s-VE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VE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VE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VE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VE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VE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VE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556840" y="6333120"/>
            <a:ext cx="548280" cy="52416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874D8DD-1D83-4546-8E8D-24634A71F64B}" type="slidenum">
              <a:rPr lang="es-VE" sz="1300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85800" y="2111040"/>
            <a:ext cx="7772040" cy="15462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4800" strike="noStrike">
                <a:solidFill>
                  <a:srgbClr val="000000"/>
                </a:solidFill>
                <a:latin typeface="Arial"/>
                <a:ea typeface="Arial"/>
              </a:rPr>
              <a:t>HTTP</a:t>
            </a:r>
            <a:endParaRPr/>
          </a:p>
        </p:txBody>
      </p:sp>
      <p:sp>
        <p:nvSpPr>
          <p:cNvPr id="75" name="TextShape 2"/>
          <p:cNvSpPr txBox="1"/>
          <p:nvPr/>
        </p:nvSpPr>
        <p:spPr>
          <a:xfrm>
            <a:off x="685800" y="3786840"/>
            <a:ext cx="7772040" cy="10461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VE" sz="3000" strike="noStrike">
                <a:solidFill>
                  <a:srgbClr val="666666"/>
                </a:solidFill>
                <a:latin typeface="Arial"/>
                <a:ea typeface="Arial"/>
              </a:rPr>
              <a:t>HiperText Transfer Protocol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Encabezados / Headers</a:t>
            </a:r>
            <a:endParaRPr/>
          </a:p>
        </p:txBody>
      </p:sp>
      <p:pic>
        <p:nvPicPr>
          <p:cNvPr id="94" name="Shape 86" descr=""/>
          <p:cNvPicPr/>
          <p:nvPr/>
        </p:nvPicPr>
        <p:blipFill>
          <a:blip r:embed="rId1"/>
          <a:stretch/>
        </p:blipFill>
        <p:spPr>
          <a:xfrm>
            <a:off x="575280" y="1276920"/>
            <a:ext cx="7397640" cy="526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14940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Encabezados / Headers</a:t>
            </a:r>
            <a:endParaRPr/>
          </a:p>
        </p:txBody>
      </p:sp>
      <p:pic>
        <p:nvPicPr>
          <p:cNvPr id="96" name="Shape 92" descr=""/>
          <p:cNvPicPr/>
          <p:nvPr/>
        </p:nvPicPr>
        <p:blipFill>
          <a:blip r:embed="rId1"/>
          <a:stretch/>
        </p:blipFill>
        <p:spPr>
          <a:xfrm>
            <a:off x="610560" y="1292400"/>
            <a:ext cx="7456680" cy="534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Respuesta</a:t>
            </a:r>
            <a:endParaRPr/>
          </a:p>
        </p:txBody>
      </p:sp>
      <p:pic>
        <p:nvPicPr>
          <p:cNvPr id="98" name="Shape 98" descr=""/>
          <p:cNvPicPr/>
          <p:nvPr/>
        </p:nvPicPr>
        <p:blipFill>
          <a:blip r:embed="rId1"/>
          <a:stretch/>
        </p:blipFill>
        <p:spPr>
          <a:xfrm>
            <a:off x="1274400" y="1666080"/>
            <a:ext cx="6171840" cy="3371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hape 103" descr=""/>
          <p:cNvPicPr/>
          <p:nvPr/>
        </p:nvPicPr>
        <p:blipFill>
          <a:blip r:embed="rId1"/>
          <a:stretch/>
        </p:blipFill>
        <p:spPr>
          <a:xfrm>
            <a:off x="1596960" y="803880"/>
            <a:ext cx="6282360" cy="6053760"/>
          </a:xfrm>
          <a:prstGeom prst="rect">
            <a:avLst/>
          </a:prstGeom>
          <a:ln>
            <a:noFill/>
          </a:ln>
        </p:spPr>
      </p:pic>
      <p:sp>
        <p:nvSpPr>
          <p:cNvPr id="100" name="TextShape 1"/>
          <p:cNvSpPr txBox="1"/>
          <p:nvPr/>
        </p:nvSpPr>
        <p:spPr>
          <a:xfrm>
            <a:off x="210600" y="-18792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Respuesta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Respuestas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endParaRPr/>
          </a:p>
        </p:txBody>
      </p:sp>
      <p:pic>
        <p:nvPicPr>
          <p:cNvPr id="103" name="Shape 111" descr=""/>
          <p:cNvPicPr/>
          <p:nvPr/>
        </p:nvPicPr>
        <p:blipFill>
          <a:blip r:embed="rId1"/>
          <a:stretch/>
        </p:blipFill>
        <p:spPr>
          <a:xfrm>
            <a:off x="457200" y="1742400"/>
            <a:ext cx="8126640" cy="4627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432000" y="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HTTP</a:t>
            </a:r>
            <a:endParaRPr/>
          </a:p>
        </p:txBody>
      </p:sp>
      <p:sp>
        <p:nvSpPr>
          <p:cNvPr id="77" name="TextShape 2"/>
          <p:cNvSpPr txBox="1"/>
          <p:nvPr/>
        </p:nvSpPr>
        <p:spPr>
          <a:xfrm>
            <a:off x="457200" y="11520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➢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Protocolo usado en cada transacción de la WWW </a:t>
            </a:r>
            <a:r>
              <a:rPr lang="es-VE" strike="noStrike">
                <a:solidFill>
                  <a:srgbClr val="000000"/>
                </a:solidFill>
                <a:latin typeface="Arial"/>
                <a:ea typeface="Arial"/>
              </a:rPr>
              <a:t>(World Wide Web - Red Informática Mundial) </a:t>
            </a: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Desarrollado por W3C </a:t>
            </a:r>
            <a:r>
              <a:rPr lang="es-VE" strike="noStrike">
                <a:solidFill>
                  <a:srgbClr val="000000"/>
                </a:solidFill>
                <a:latin typeface="Arial"/>
                <a:ea typeface="Arial"/>
              </a:rPr>
              <a:t>(World Wide Web Consortium)</a:t>
            </a: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 y  IETF </a:t>
            </a:r>
            <a:r>
              <a:rPr lang="es-VE" strike="noStrike">
                <a:solidFill>
                  <a:srgbClr val="000000"/>
                </a:solidFill>
                <a:latin typeface="Arial"/>
                <a:ea typeface="Arial"/>
              </a:rPr>
              <a:t>(Internet Engineering Task Force - Grupo de trabajo de ingeniería de internet) </a:t>
            </a: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Sigue el esquema Petición-Respuesta entre Cliente-Servidor</a:t>
            </a: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Protocolo sin estados</a:t>
            </a: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endParaRPr/>
          </a:p>
          <a:p>
            <a:pPr>
              <a:lnSpc>
                <a:spcPct val="100000"/>
              </a:lnSpc>
              <a:buFont typeface="Arial"/>
              <a:buChar char="➢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Capa de aplicación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82760" y="15300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Versiones HTTP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484200" y="168984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Char char="●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HTTP 0.9: 1990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HTTP  1.0: 1996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HTTP  1.1: 1999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●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HTTP  1.2: 2000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Transacciones HTTP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563040" y="150624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  <a:buFont typeface="Arial"/>
              <a:buAutoNum type="arabicPeriod"/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Usuario accede a una URL </a:t>
            </a:r>
            <a:r>
              <a:rPr lang="es-VE" strike="noStrike">
                <a:solidFill>
                  <a:srgbClr val="000000"/>
                </a:solidFill>
                <a:latin typeface="Arial"/>
                <a:ea typeface="Arial"/>
              </a:rPr>
              <a:t>(Localizador de Recursos Uniformes)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2" name="Shape 50" descr=""/>
          <p:cNvPicPr/>
          <p:nvPr/>
        </p:nvPicPr>
        <p:blipFill>
          <a:blip r:embed="rId1"/>
          <a:stretch/>
        </p:blipFill>
        <p:spPr>
          <a:xfrm>
            <a:off x="907920" y="3397680"/>
            <a:ext cx="7328160" cy="200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1600200"/>
            <a:ext cx="8229240" cy="4967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2.  El cliente web decodifica URL</a:t>
            </a:r>
            <a:endParaRPr/>
          </a:p>
          <a:p>
            <a:pPr>
              <a:lnSpc>
                <a:spcPct val="100000"/>
              </a:lnSpc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3. Se abre conexión TCP/IP con el servidor,</a:t>
            </a:r>
            <a:endParaRPr/>
          </a:p>
          <a:p>
            <a:pPr>
              <a:lnSpc>
                <a:spcPct val="100000"/>
              </a:lnSpc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llamando al puerto TCP correspondiente</a:t>
            </a:r>
            <a:endParaRPr/>
          </a:p>
          <a:p>
            <a:pPr>
              <a:lnSpc>
                <a:spcPct val="100000"/>
              </a:lnSpc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4. Se realiza la petición enviando el comando necesario </a:t>
            </a:r>
            <a:endParaRPr/>
          </a:p>
          <a:p>
            <a:pPr>
              <a:lnSpc>
                <a:spcPct val="100000"/>
              </a:lnSpc>
            </a:pPr>
            <a:r>
              <a:rPr lang="es-VE" sz="3000" strike="noStrike">
                <a:solidFill>
                  <a:srgbClr val="000000"/>
                </a:solidFill>
                <a:latin typeface="Arial"/>
                <a:ea typeface="Arial"/>
              </a:rPr>
              <a:t>5. Servidor devuelve respuesta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457200" y="1158480"/>
            <a:ext cx="8229240" cy="791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Transacciones HTTP</a:t>
            </a: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
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61" descr=""/>
          <p:cNvPicPr/>
          <p:nvPr/>
        </p:nvPicPr>
        <p:blipFill>
          <a:blip r:embed="rId1"/>
          <a:stretch/>
        </p:blipFill>
        <p:spPr>
          <a:xfrm>
            <a:off x="951120" y="798480"/>
            <a:ext cx="7131600" cy="605124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273240" y="-25056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Transacciones HTTP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Petición</a:t>
            </a:r>
            <a:endParaRPr/>
          </a:p>
        </p:txBody>
      </p:sp>
      <p:pic>
        <p:nvPicPr>
          <p:cNvPr id="88" name="Shape 68" descr=""/>
          <p:cNvPicPr/>
          <p:nvPr/>
        </p:nvPicPr>
        <p:blipFill>
          <a:blip r:embed="rId1"/>
          <a:stretch/>
        </p:blipFill>
        <p:spPr>
          <a:xfrm>
            <a:off x="1142280" y="1771560"/>
            <a:ext cx="5895720" cy="3142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73" descr=""/>
          <p:cNvPicPr/>
          <p:nvPr/>
        </p:nvPicPr>
        <p:blipFill>
          <a:blip r:embed="rId1"/>
          <a:stretch/>
        </p:blipFill>
        <p:spPr>
          <a:xfrm>
            <a:off x="352440" y="1158480"/>
            <a:ext cx="8229240" cy="5361480"/>
          </a:xfrm>
          <a:prstGeom prst="rect">
            <a:avLst/>
          </a:prstGeom>
          <a:ln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305280" y="234720"/>
            <a:ext cx="6047280" cy="79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Petición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300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s-VE" sz="3600" strike="noStrike">
                <a:solidFill>
                  <a:srgbClr val="000000"/>
                </a:solidFill>
                <a:latin typeface="Arial"/>
                <a:ea typeface="Arial"/>
              </a:rPr>
              <a:t>Métodos</a:t>
            </a:r>
            <a:endParaRPr/>
          </a:p>
        </p:txBody>
      </p:sp>
      <p:pic>
        <p:nvPicPr>
          <p:cNvPr id="92" name="Shape 80" descr=""/>
          <p:cNvPicPr/>
          <p:nvPr/>
        </p:nvPicPr>
        <p:blipFill>
          <a:blip r:embed="rId1"/>
          <a:stretch/>
        </p:blipFill>
        <p:spPr>
          <a:xfrm>
            <a:off x="363960" y="1729080"/>
            <a:ext cx="8513280" cy="4709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