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Roboto Mono Medium"/>
      <p:regular r:id="rId22"/>
      <p:bold r:id="rId23"/>
      <p:italic r:id="rId24"/>
      <p:boldItalic r:id="rId25"/>
    </p:embeddedFont>
    <p:embeddedFont>
      <p:font typeface="Bree Serif"/>
      <p:regular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5B338AD-F927-41DC-936C-B8081D769B23}">
  <a:tblStyle styleId="{A5B338AD-F927-41DC-936C-B8081D769B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MonoMedium-regular.fntdata"/><Relationship Id="rId21" Type="http://schemas.openxmlformats.org/officeDocument/2006/relationships/slide" Target="slides/slide16.xml"/><Relationship Id="rId24" Type="http://schemas.openxmlformats.org/officeDocument/2006/relationships/font" Target="fonts/RobotoMonoMedium-italic.fntdata"/><Relationship Id="rId23" Type="http://schemas.openxmlformats.org/officeDocument/2006/relationships/font" Target="fonts/RobotoMono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reeSerif-regular.fntdata"/><Relationship Id="rId25" Type="http://schemas.openxmlformats.org/officeDocument/2006/relationships/font" Target="fonts/RobotoMonoMedium-bold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e913f35c6_0_6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e913f35c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e913f35c6_0_7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e913f35c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e913f35c6_0_8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e913f35c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e913f35c6_0_9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e913f35c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e913f35c6_0_1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e913f35c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e913f35c6_0_13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e913f35c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e913f35c6_0_2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e913f35c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adfc04adc_0_128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adfc04adc_0_1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ba1cb583b_0_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ba1cb583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e913f35c6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e913f35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913f35c6_0_3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e913f35c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ba1cb583b_0_3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ba1cb583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e913f35c6_0_1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e913f35c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e913f35c6_0_1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e913f35c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e913f35c6_0_5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e913f35c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hyperlink" Target="https://0.30000000000000004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11" Type="http://schemas.openxmlformats.org/officeDocument/2006/relationships/hyperlink" Target="https://twitter.com/calvinn_hobbes/status/528720685771026432" TargetMode="External"/><Relationship Id="rId10" Type="http://schemas.openxmlformats.org/officeDocument/2006/relationships/hyperlink" Target="https://static.inspiremore.com/wp-content/uploads/2017/01/24092529/Screen-Shot-2017-01-24-at-3.10.33-PM.png" TargetMode="External"/><Relationship Id="rId9" Type="http://schemas.openxmlformats.org/officeDocument/2006/relationships/hyperlink" Target="https://fabiensanglard.net/floating_point_visually_explained/floating_point_window_pi.svg" TargetMode="External"/><Relationship Id="rId5" Type="http://schemas.openxmlformats.org/officeDocument/2006/relationships/hyperlink" Target="http://randomascii.wordpress.com" TargetMode="External"/><Relationship Id="rId6" Type="http://schemas.openxmlformats.org/officeDocument/2006/relationships/hyperlink" Target="https://docs.oracle.com/cd/E19957-01/806-3568/ncg_goldberg.html" TargetMode="External"/><Relationship Id="rId7" Type="http://schemas.openxmlformats.org/officeDocument/2006/relationships/hyperlink" Target="https://www.h-schmidt.net/FloatConverter/IEEE754.html" TargetMode="External"/><Relationship Id="rId8" Type="http://schemas.openxmlformats.org/officeDocument/2006/relationships/hyperlink" Target="https://i.imgur.com/SgnwoIn.jp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5400000">
            <a:off x="1455300" y="-1257283"/>
            <a:ext cx="6239100" cy="8964000"/>
          </a:xfrm>
          <a:prstGeom prst="round2DiagRect">
            <a:avLst>
              <a:gd fmla="val 2418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92850" y="3045700"/>
            <a:ext cx="8964000" cy="88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890600" y="6348667"/>
            <a:ext cx="12534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FFFF"/>
                </a:solidFill>
              </a:rPr>
              <a:t>www.kit.edu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34125" y="6344267"/>
            <a:ext cx="52689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/>
              <a:t>KIT - The Research University in the Helmholtz Association</a:t>
            </a:r>
            <a:endParaRPr sz="900"/>
          </a:p>
        </p:txBody>
      </p:sp>
      <p:sp>
        <p:nvSpPr>
          <p:cNvPr id="58" name="Google Shape;58;p13"/>
          <p:cNvSpPr txBox="1"/>
          <p:nvPr/>
        </p:nvSpPr>
        <p:spPr>
          <a:xfrm>
            <a:off x="334125" y="3045800"/>
            <a:ext cx="64944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STEINBUCH CENTRE FOR COMPUTING (SCC) &amp;</a:t>
            </a:r>
            <a:br>
              <a:rPr lang="de">
                <a:solidFill>
                  <a:srgbClr val="FFFFFF"/>
                </a:solidFill>
              </a:rPr>
            </a:br>
            <a:r>
              <a:rPr lang="de">
                <a:solidFill>
                  <a:srgbClr val="FFFFFF"/>
                </a:solidFill>
              </a:rPr>
              <a:t>INSTITUTE FOR METEOROLOGY AND CLIMATE RESEARCH (IMK-ASF)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25" y="307667"/>
            <a:ext cx="1548125" cy="7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11700" y="2118375"/>
            <a:ext cx="85515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latin typeface="Calibri"/>
                <a:ea typeface="Calibri"/>
                <a:cs typeface="Calibri"/>
                <a:sym typeface="Calibri"/>
              </a:rPr>
              <a:t>Floating Point Arithmetics + Posits (Part 1)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34150" y="2574000"/>
            <a:ext cx="8551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Bree Serif"/>
                <a:ea typeface="Bree Serif"/>
                <a:cs typeface="Bree Serif"/>
                <a:sym typeface="Bree Serif"/>
              </a:rPr>
              <a:t>by Uğur Çayoğlu											   05. February 2020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 rot="-5400000">
            <a:off x="1455300" y="-1257283"/>
            <a:ext cx="6239100" cy="8964000"/>
          </a:xfrm>
          <a:prstGeom prst="round2DiagRect">
            <a:avLst>
              <a:gd fmla="val 2418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175" y="376983"/>
            <a:ext cx="1548125" cy="7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2562450" y="6344267"/>
            <a:ext cx="6494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STEINBUCH CENTRE FOR COMPUTING (SCC)</a:t>
            </a:r>
            <a:br>
              <a:rPr lang="de" sz="800"/>
            </a:br>
            <a:r>
              <a:rPr lang="de" sz="800"/>
              <a:t>INSTITUTE FOR METEOROLOGY AND CLIMATE RESEARCH (IMK-ASF)</a:t>
            </a:r>
            <a:endParaRPr sz="800"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111958" y="634425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505" y="376968"/>
            <a:ext cx="628340" cy="70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>
            <p:ph type="title"/>
          </p:nvPr>
        </p:nvSpPr>
        <p:spPr>
          <a:xfrm>
            <a:off x="159300" y="241975"/>
            <a:ext cx="60960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Composition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314550" y="1248725"/>
            <a:ext cx="8416200" cy="22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Optimization error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Reordering of operations based on register/cache availability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Throughput vs precision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parenthesis for operation ordering</a:t>
            </a: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C/C++:  </a:t>
            </a:r>
            <a:r>
              <a:rPr lang="de" sz="2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fp/fast vs fp/precise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660650" y="6446725"/>
            <a:ext cx="3993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Ugur Cayoglu</a:t>
            </a:r>
            <a:endParaRPr sz="1000"/>
          </a:p>
        </p:txBody>
      </p:sp>
      <p:sp>
        <p:nvSpPr>
          <p:cNvPr id="183" name="Google Shape;183;p22"/>
          <p:cNvSpPr txBox="1"/>
          <p:nvPr/>
        </p:nvSpPr>
        <p:spPr>
          <a:xfrm>
            <a:off x="1974850" y="3818100"/>
            <a:ext cx="54369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latin typeface="Roboto Mono"/>
                <a:ea typeface="Roboto Mono"/>
                <a:cs typeface="Roboto Mono"/>
                <a:sym typeface="Roboto Mono"/>
              </a:rPr>
              <a:t>a + b + c = ?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latin typeface="Roboto Mono"/>
                <a:ea typeface="Roboto Mono"/>
                <a:cs typeface="Roboto Mono"/>
                <a:sym typeface="Roboto Mono"/>
              </a:rPr>
              <a:t>a + (b + c) != (a + b) + c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/>
          <p:nvPr/>
        </p:nvSpPr>
        <p:spPr>
          <a:xfrm rot="-5400000">
            <a:off x="1455300" y="-1257283"/>
            <a:ext cx="6239100" cy="8964000"/>
          </a:xfrm>
          <a:prstGeom prst="round2DiagRect">
            <a:avLst>
              <a:gd fmla="val 2418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175" y="376983"/>
            <a:ext cx="1548125" cy="7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/>
        </p:nvSpPr>
        <p:spPr>
          <a:xfrm>
            <a:off x="2562450" y="6344267"/>
            <a:ext cx="6494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STEINBUCH CENTRE FOR COMPUTING (SCC)</a:t>
            </a:r>
            <a:br>
              <a:rPr lang="de" sz="800"/>
            </a:br>
            <a:r>
              <a:rPr lang="de" sz="800"/>
              <a:t>INSTITUTE FOR METEOROLOGY AND CLIMATE RESEARCH (IMK-ASF)</a:t>
            </a:r>
            <a:endParaRPr sz="800"/>
          </a:p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111958" y="634425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505" y="376968"/>
            <a:ext cx="628340" cy="70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>
            <p:ph type="title"/>
          </p:nvPr>
        </p:nvSpPr>
        <p:spPr>
          <a:xfrm>
            <a:off x="159300" y="241975"/>
            <a:ext cx="60960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Precision Modes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314550" y="1248725"/>
            <a:ext cx="8416200" cy="32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Different precisions for intermediate representations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 most common architectures (i.e. Intel, AMD) </a:t>
            </a:r>
            <a:b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this is 24-, 53-, 64-bit for representing mantissa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Depends on the feature set one uses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○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C78: Floats are doubles where fraction part is filled with zeros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○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C++98: Only if one of the operands is a double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○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C99: “Evaluation type may be wider than semantic type”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… basically it is up to the compiler and the compilation flags used.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660650" y="6446725"/>
            <a:ext cx="3993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Ugur Cayoglu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/>
          <p:nvPr/>
        </p:nvSpPr>
        <p:spPr>
          <a:xfrm rot="-5400000">
            <a:off x="1455300" y="-1257283"/>
            <a:ext cx="6239100" cy="8964000"/>
          </a:xfrm>
          <a:prstGeom prst="round2DiagRect">
            <a:avLst>
              <a:gd fmla="val 2418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175" y="376983"/>
            <a:ext cx="1548125" cy="7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/>
        </p:nvSpPr>
        <p:spPr>
          <a:xfrm>
            <a:off x="2562450" y="6344267"/>
            <a:ext cx="6494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STEINBUCH CENTRE FOR COMPUTING (SCC)</a:t>
            </a:r>
            <a:br>
              <a:rPr lang="de" sz="800"/>
            </a:br>
            <a:r>
              <a:rPr lang="de" sz="800"/>
              <a:t>INSTITUTE FOR METEOROLOGY AND CLIMATE RESEARCH (IMK-ASF)</a:t>
            </a:r>
            <a:endParaRPr sz="800"/>
          </a:p>
        </p:txBody>
      </p:sp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111958" y="634425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505" y="376968"/>
            <a:ext cx="628340" cy="70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>
            <p:ph type="title"/>
          </p:nvPr>
        </p:nvSpPr>
        <p:spPr>
          <a:xfrm>
            <a:off x="159300" y="241975"/>
            <a:ext cx="60960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Per processor code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314550" y="1248725"/>
            <a:ext cx="84162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Depending on the feature optimizations available the results might differ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SSE = 32bit intermediate precision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SSE2 = 64bit intermediate precision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Special instructions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○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i.e. fmadd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660650" y="6446725"/>
            <a:ext cx="3993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Ugur Cayoglu</a:t>
            </a:r>
            <a:endParaRPr sz="1000"/>
          </a:p>
        </p:txBody>
      </p:sp>
      <p:sp>
        <p:nvSpPr>
          <p:cNvPr id="208" name="Google Shape;208;p24"/>
          <p:cNvSpPr txBox="1"/>
          <p:nvPr/>
        </p:nvSpPr>
        <p:spPr>
          <a:xfrm>
            <a:off x="1974850" y="3818100"/>
            <a:ext cx="54369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latin typeface="Roboto Mono"/>
                <a:ea typeface="Roboto Mono"/>
                <a:cs typeface="Roboto Mono"/>
                <a:sym typeface="Roboto Mono"/>
              </a:rPr>
              <a:t>fmadd(a,b,c) = a * b + c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1974850" y="4444200"/>
            <a:ext cx="5717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latin typeface="Roboto Mono"/>
                <a:ea typeface="Roboto Mono"/>
                <a:cs typeface="Roboto Mono"/>
                <a:sym typeface="Roboto Mono"/>
              </a:rPr>
              <a:t>a * b + c * d = ?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1974850" y="4989200"/>
            <a:ext cx="57759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 = c * d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fmadd(a,b,t) != a * b + c * d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 rot="-5400000">
            <a:off x="1455300" y="-1257283"/>
            <a:ext cx="6239100" cy="8964000"/>
          </a:xfrm>
          <a:prstGeom prst="round2DiagRect">
            <a:avLst>
              <a:gd fmla="val 2418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175" y="376983"/>
            <a:ext cx="1548125" cy="7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/>
        </p:nvSpPr>
        <p:spPr>
          <a:xfrm>
            <a:off x="2562450" y="6344267"/>
            <a:ext cx="6494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STEINBUCH CENTRE FOR COMPUTING (SCC)</a:t>
            </a:r>
            <a:br>
              <a:rPr lang="de" sz="800"/>
            </a:br>
            <a:r>
              <a:rPr lang="de" sz="800"/>
              <a:t>INSTITUTE FOR METEOROLOGY AND CLIMATE RESEARCH (IMK-ASF)</a:t>
            </a:r>
            <a:endParaRPr sz="800"/>
          </a:p>
        </p:txBody>
      </p: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111958" y="634425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505" y="376968"/>
            <a:ext cx="628340" cy="70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 txBox="1"/>
          <p:nvPr>
            <p:ph type="title"/>
          </p:nvPr>
        </p:nvSpPr>
        <p:spPr>
          <a:xfrm>
            <a:off x="159300" y="241975"/>
            <a:ext cx="60960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Denormals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314550" y="1248725"/>
            <a:ext cx="8416200" cy="32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Special values from 0 to 1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 Mono"/>
              <a:buChar char="●"/>
            </a:pPr>
            <a:r>
              <a:rPr lang="de" sz="2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de" sz="2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(-1)^s * 2^(exp-127) * (1+f)</a:t>
            </a:r>
            <a:endParaRPr sz="2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○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Smallest possible value is for f = 0, exp = 1 (since exp=0 is +zero)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○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2^-126 = 1.175E-38				(realmin)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○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2^-126 * 2^-23 = 1.4013e-45	(eps*realmin)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All values between realmin and eps*realmin are called </a:t>
            </a:r>
            <a:r>
              <a:rPr b="1"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denormals</a:t>
            </a:r>
            <a:endParaRPr b="1"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Computations between these values are not hardware supported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There is a flag to turn calculation of denormals off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○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All values below realmin will be set to 0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Turn off if you want speed up, but results will change </a:t>
            </a:r>
            <a:b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(&gt; better don’t)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660650" y="6446725"/>
            <a:ext cx="3993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Ugur Cayoglu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/>
          <p:nvPr/>
        </p:nvSpPr>
        <p:spPr>
          <a:xfrm rot="-5400000">
            <a:off x="1455300" y="-1257283"/>
            <a:ext cx="6239100" cy="8964000"/>
          </a:xfrm>
          <a:prstGeom prst="round2DiagRect">
            <a:avLst>
              <a:gd fmla="val 2418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175" y="376983"/>
            <a:ext cx="1548125" cy="7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/>
          <p:nvPr/>
        </p:nvSpPr>
        <p:spPr>
          <a:xfrm>
            <a:off x="2562450" y="6344267"/>
            <a:ext cx="6494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STEINBUCH CENTRE FOR COMPUTING (SCC)</a:t>
            </a:r>
            <a:br>
              <a:rPr lang="de" sz="800"/>
            </a:br>
            <a:r>
              <a:rPr lang="de" sz="800"/>
              <a:t>INSTITUTE FOR METEOROLOGY AND CLIMATE RESEARCH (IMK-ASF)</a:t>
            </a:r>
            <a:endParaRPr sz="800"/>
          </a:p>
        </p:txBody>
      </p:sp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111958" y="634425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505" y="376968"/>
            <a:ext cx="628340" cy="70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>
            <p:ph type="title"/>
          </p:nvPr>
        </p:nvSpPr>
        <p:spPr>
          <a:xfrm>
            <a:off x="159300" y="241975"/>
            <a:ext cx="60960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Compiler differences / transcendentals / square root estimates / conversions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314550" y="1713175"/>
            <a:ext cx="8416200" cy="32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Compile time/Runtime calculations (e.g. sin, tan, cos)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Compiler: gcc, clang, visual c++, </a:t>
            </a: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Square root estimates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○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There are square root estimates that are implemented by hardware manufacturers (rcpss, rcpps, rsqrtps, rsqrtss)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Transcendentals like sin, cos, tan, pi, e can be hardware supported  and might differ based on manufacturer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Conversions e.g. printing commands might differ in output depending on operation order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660650" y="6446725"/>
            <a:ext cx="3993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Ugur Cayoglu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/>
          <p:nvPr/>
        </p:nvSpPr>
        <p:spPr>
          <a:xfrm rot="-5400000">
            <a:off x="1455300" y="-1257283"/>
            <a:ext cx="6239100" cy="8964000"/>
          </a:xfrm>
          <a:prstGeom prst="round2DiagRect">
            <a:avLst>
              <a:gd fmla="val 2418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175" y="376983"/>
            <a:ext cx="1548125" cy="7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 txBox="1"/>
          <p:nvPr/>
        </p:nvSpPr>
        <p:spPr>
          <a:xfrm>
            <a:off x="2562450" y="6344267"/>
            <a:ext cx="6494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STEINBUCH CENTRE FOR COMPUTING (SCC)</a:t>
            </a:r>
            <a:br>
              <a:rPr lang="de" sz="800"/>
            </a:br>
            <a:r>
              <a:rPr lang="de" sz="800"/>
              <a:t>INSTITUTE FOR METEOROLOGY AND CLIMATE RESEARCH (IMK-ASF)</a:t>
            </a:r>
            <a:endParaRPr sz="800"/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111958" y="634425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43" name="Google Shape;2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505" y="376968"/>
            <a:ext cx="628340" cy="70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 txBox="1"/>
          <p:nvPr>
            <p:ph type="title"/>
          </p:nvPr>
        </p:nvSpPr>
        <p:spPr>
          <a:xfrm>
            <a:off x="159300" y="241975"/>
            <a:ext cx="60960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That’s all folks. Thank you…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660650" y="6446725"/>
            <a:ext cx="3993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Ugur Cayoglu</a:t>
            </a:r>
            <a:endParaRPr sz="1000"/>
          </a:p>
        </p:txBody>
      </p:sp>
      <p:sp>
        <p:nvSpPr>
          <p:cNvPr id="246" name="Google Shape;246;p27"/>
          <p:cNvSpPr txBox="1"/>
          <p:nvPr/>
        </p:nvSpPr>
        <p:spPr>
          <a:xfrm>
            <a:off x="8049900" y="5902250"/>
            <a:ext cx="935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 Medium"/>
                <a:ea typeface="Roboto Mono Medium"/>
                <a:cs typeface="Roboto Mono Medium"/>
                <a:sym typeface="Roboto Mono Medium"/>
              </a:rPr>
              <a:t>Source_4</a:t>
            </a:r>
            <a:endParaRPr sz="12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pSp>
        <p:nvGrpSpPr>
          <p:cNvPr id="247" name="Google Shape;247;p27"/>
          <p:cNvGrpSpPr/>
          <p:nvPr/>
        </p:nvGrpSpPr>
        <p:grpSpPr>
          <a:xfrm>
            <a:off x="90449" y="1460456"/>
            <a:ext cx="8964289" cy="2832341"/>
            <a:chOff x="480825" y="1457199"/>
            <a:chExt cx="8526050" cy="2693876"/>
          </a:xfrm>
        </p:grpSpPr>
        <p:pic>
          <p:nvPicPr>
            <p:cNvPr id="248" name="Google Shape;248;p27"/>
            <p:cNvPicPr preferRelativeResize="0"/>
            <p:nvPr/>
          </p:nvPicPr>
          <p:blipFill rotWithShape="1">
            <a:blip r:embed="rId5">
              <a:alphaModFix/>
            </a:blip>
            <a:srcRect b="50119" l="0" r="0" t="0"/>
            <a:stretch/>
          </p:blipFill>
          <p:spPr>
            <a:xfrm>
              <a:off x="480825" y="1457199"/>
              <a:ext cx="4352925" cy="269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27"/>
            <p:cNvPicPr preferRelativeResize="0"/>
            <p:nvPr/>
          </p:nvPicPr>
          <p:blipFill rotWithShape="1">
            <a:blip r:embed="rId5">
              <a:alphaModFix/>
            </a:blip>
            <a:srcRect b="0" l="0" r="0" t="50119"/>
            <a:stretch/>
          </p:blipFill>
          <p:spPr>
            <a:xfrm>
              <a:off x="4653950" y="1457200"/>
              <a:ext cx="4352925" cy="2693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0" name="Google Shape;250;p27"/>
          <p:cNvSpPr txBox="1"/>
          <p:nvPr/>
        </p:nvSpPr>
        <p:spPr>
          <a:xfrm>
            <a:off x="3072000" y="4441375"/>
            <a:ext cx="3000000" cy="13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6"/>
              </a:rPr>
              <a:t>https://0.30000000000000004.com/</a:t>
            </a:r>
            <a:r>
              <a:rPr lang="de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/>
          <p:nvPr/>
        </p:nvSpPr>
        <p:spPr>
          <a:xfrm rot="-5400000">
            <a:off x="1455300" y="-1257283"/>
            <a:ext cx="6239100" cy="8964000"/>
          </a:xfrm>
          <a:prstGeom prst="round2DiagRect">
            <a:avLst>
              <a:gd fmla="val 2418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175" y="376983"/>
            <a:ext cx="1548125" cy="7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8"/>
          <p:cNvSpPr txBox="1"/>
          <p:nvPr/>
        </p:nvSpPr>
        <p:spPr>
          <a:xfrm>
            <a:off x="2562450" y="6344267"/>
            <a:ext cx="6494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STEINBUCH CENTRE FOR COMPUTING (SCC)</a:t>
            </a:r>
            <a:br>
              <a:rPr lang="de" sz="800"/>
            </a:br>
            <a:r>
              <a:rPr lang="de" sz="800"/>
              <a:t>INSTITUTE FOR METEOROLOGY AND CLIMATE RESEARCH (IMK-ASF)</a:t>
            </a:r>
            <a:endParaRPr sz="800"/>
          </a:p>
        </p:txBody>
      </p:sp>
      <p:sp>
        <p:nvSpPr>
          <p:cNvPr id="258" name="Google Shape;258;p28"/>
          <p:cNvSpPr txBox="1"/>
          <p:nvPr>
            <p:ph idx="12" type="sldNum"/>
          </p:nvPr>
        </p:nvSpPr>
        <p:spPr>
          <a:xfrm>
            <a:off x="111958" y="634425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59" name="Google Shape;2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505" y="376968"/>
            <a:ext cx="628340" cy="70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 txBox="1"/>
          <p:nvPr>
            <p:ph type="title"/>
          </p:nvPr>
        </p:nvSpPr>
        <p:spPr>
          <a:xfrm>
            <a:off x="159300" y="241975"/>
            <a:ext cx="60960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314550" y="1248725"/>
            <a:ext cx="8416200" cy="32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Main source for presentation</a:t>
            </a:r>
            <a:r>
              <a:rPr lang="de"/>
              <a:t>:</a:t>
            </a:r>
            <a:r>
              <a:rPr lang="de"/>
              <a:t> </a:t>
            </a:r>
            <a:r>
              <a:rPr lang="de" u="sng">
                <a:solidFill>
                  <a:schemeClr val="hlink"/>
                </a:solidFill>
                <a:hlinkClick r:id="rId5"/>
              </a:rPr>
              <a:t>http://randomascii.wordpress.com</a:t>
            </a:r>
            <a:r>
              <a:rPr lang="de"/>
              <a:t>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Every Computer Scientist Should Know About Floating-Point Arithmetic </a:t>
            </a:r>
            <a:r>
              <a:rPr lang="de" u="sng">
                <a:solidFill>
                  <a:schemeClr val="hlink"/>
                </a:solidFill>
                <a:hlinkClick r:id="rId6"/>
              </a:rPr>
              <a:t>https://docs.oracle.com/cd/E19957-01/806-3568/ncg_goldberg.html</a:t>
            </a:r>
            <a:r>
              <a:rPr lang="de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Float Converter </a:t>
            </a:r>
            <a:r>
              <a:rPr lang="de" u="sng">
                <a:solidFill>
                  <a:schemeClr val="hlink"/>
                </a:solidFill>
                <a:hlinkClick r:id="rId7"/>
              </a:rPr>
              <a:t>https://www.h-schmidt.net/FloatConverter/IEEE754.html</a:t>
            </a:r>
            <a:r>
              <a:rPr lang="de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Pics: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AutoNum type="arabicPeriod"/>
            </a:pPr>
            <a:r>
              <a:rPr lang="de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https://i.imgur.com/SgnwoIn.jpg</a:t>
            </a: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AutoNum type="arabicPeriod"/>
            </a:pPr>
            <a:r>
              <a:rPr lang="de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https://fabiensanglard.net/floating_point_visually_explained/floating_point_window_pi.svg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AutoNum type="arabicPeriod"/>
            </a:pPr>
            <a:r>
              <a:rPr lang="de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https://static.inspiremore.com/wp-content/uploads/2017/01/24092529/Screen-Shot-2017-01-24-at-3.10.33-PM.png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AutoNum type="arabicPeriod"/>
            </a:pPr>
            <a:r>
              <a:rPr lang="de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https://twitter.com/calvinn_hobbes/status/528720685771026432</a:t>
            </a: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660650" y="6446725"/>
            <a:ext cx="3993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Ugur Cayoglu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 rot="-5400000">
            <a:off x="1455300" y="-1257283"/>
            <a:ext cx="6239100" cy="8964000"/>
          </a:xfrm>
          <a:prstGeom prst="round2DiagRect">
            <a:avLst>
              <a:gd fmla="val 2418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4550" y="495484"/>
            <a:ext cx="85206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175" y="376983"/>
            <a:ext cx="1548125" cy="7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2562450" y="6344267"/>
            <a:ext cx="6494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STEINBUCH CENTRE FOR COMPUTING (SCC)</a:t>
            </a:r>
            <a:br>
              <a:rPr lang="de" sz="800"/>
            </a:br>
            <a:r>
              <a:rPr lang="de" sz="800"/>
              <a:t>INSTITUTE FOR METEOROLOGY AND CLIMATE RESEARCH (IMK-ASF)</a:t>
            </a:r>
            <a:endParaRPr sz="800"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111958" y="634425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660650" y="6349800"/>
            <a:ext cx="4079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4th PhD Progress Meeting</a:t>
            </a:r>
            <a:endParaRPr sz="8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202350" y="1443393"/>
            <a:ext cx="8745000" cy="48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de" sz="2400">
                <a:latin typeface="Calibri"/>
                <a:ea typeface="Calibri"/>
                <a:cs typeface="Calibri"/>
                <a:sym typeface="Calibri"/>
              </a:rPr>
              <a:t>Floating Point Arithmetics (Part 1)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de" sz="2400">
                <a:latin typeface="Calibri"/>
                <a:ea typeface="Calibri"/>
                <a:cs typeface="Calibri"/>
                <a:sym typeface="Calibri"/>
              </a:rPr>
              <a:t>Posits (Part 2)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505" y="376968"/>
            <a:ext cx="628340" cy="70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rot="-5400000">
            <a:off x="1455300" y="-1257283"/>
            <a:ext cx="6239100" cy="8964000"/>
          </a:xfrm>
          <a:prstGeom prst="round2DiagRect">
            <a:avLst>
              <a:gd fmla="val 2418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175" y="376983"/>
            <a:ext cx="1548125" cy="7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562450" y="6344267"/>
            <a:ext cx="6494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STEINBUCH CENTRE FOR COMPUTING (SCC)</a:t>
            </a:r>
            <a:br>
              <a:rPr lang="de" sz="800"/>
            </a:br>
            <a:r>
              <a:rPr lang="de" sz="800"/>
              <a:t>INSTITUTE FOR METEOROLOGY AND CLIMATE RESEARCH (IMK-ASF)</a:t>
            </a:r>
            <a:endParaRPr sz="800"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111958" y="634425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505" y="376968"/>
            <a:ext cx="628340" cy="7023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159300" y="241975"/>
            <a:ext cx="60960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Take-home message of today!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4550" y="2673775"/>
            <a:ext cx="5157300" cy="29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 correct answer is </a:t>
            </a: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not of interest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</a:pPr>
            <a:r>
              <a:rPr b="1"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Accept life </a:t>
            </a: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and get over it!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</a:pP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“If life gives you lemons, …”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</a:pP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Be consistent and </a:t>
            </a:r>
            <a:r>
              <a:rPr b="1"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repeat mistakes!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Repeat mistakes </a:t>
            </a:r>
            <a:r>
              <a:rPr b="1"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within one build</a:t>
            </a: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across </a:t>
            </a:r>
            <a:r>
              <a:rPr b="1"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multiple builds</a:t>
            </a: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and across </a:t>
            </a:r>
            <a:r>
              <a:rPr b="1"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multiple platforms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60650" y="6446725"/>
            <a:ext cx="3993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Ugur Cayoglu</a:t>
            </a:r>
            <a:endParaRPr sz="1000"/>
          </a:p>
        </p:txBody>
      </p:sp>
      <p:sp>
        <p:nvSpPr>
          <p:cNvPr id="86" name="Google Shape;86;p15"/>
          <p:cNvSpPr txBox="1"/>
          <p:nvPr/>
        </p:nvSpPr>
        <p:spPr>
          <a:xfrm>
            <a:off x="1327650" y="1682738"/>
            <a:ext cx="64944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0.1 + 0.2 != 0.3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6925" y="2779775"/>
            <a:ext cx="2210749" cy="28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8049900" y="5902250"/>
            <a:ext cx="935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 Medium"/>
                <a:ea typeface="Roboto Mono Medium"/>
                <a:cs typeface="Roboto Mono Medium"/>
                <a:sym typeface="Roboto Mono Medium"/>
              </a:rPr>
              <a:t>Source_1</a:t>
            </a:r>
            <a:endParaRPr sz="12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 rot="-5400000">
            <a:off x="1455300" y="-1257283"/>
            <a:ext cx="6239100" cy="8964000"/>
          </a:xfrm>
          <a:prstGeom prst="round2DiagRect">
            <a:avLst>
              <a:gd fmla="val 2418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175" y="376983"/>
            <a:ext cx="1548125" cy="7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562450" y="6344267"/>
            <a:ext cx="6494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STEINBUCH CENTRE FOR COMPUTING (SCC)</a:t>
            </a:r>
            <a:br>
              <a:rPr lang="de" sz="800"/>
            </a:br>
            <a:r>
              <a:rPr lang="de" sz="800"/>
              <a:t>INSTITUTE FOR METEOROLOGY AND CLIMATE RESEARCH (IMK-ASF)</a:t>
            </a:r>
            <a:endParaRPr sz="800"/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111958" y="634425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505" y="376968"/>
            <a:ext cx="628340" cy="7023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14550" y="1248725"/>
            <a:ext cx="87423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Sign (1) + Exponent (8) + Mantissa (23) = IEEE Floating-Point Data (32)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○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Sign 		= Negative/Positive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○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Exponent 	= Power of two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○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Mantissa	= Fraction 			(1/2^23 = 1/8,388,608 = eps)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 Mono"/>
              <a:buChar char="●"/>
            </a:pPr>
            <a:r>
              <a:rPr lang="de" sz="2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x = (-1)^s * 2^(exp-127) * (1+f)</a:t>
            </a:r>
            <a:endParaRPr sz="2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159300" y="241975"/>
            <a:ext cx="60960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Structure and Format of Floating-Point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660650" y="6446725"/>
            <a:ext cx="3993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Ugur Cayoglu</a:t>
            </a:r>
            <a:endParaRPr sz="1000"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8763" y="3603350"/>
            <a:ext cx="60864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8049900" y="5902250"/>
            <a:ext cx="935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 Medium"/>
                <a:ea typeface="Roboto Mono Medium"/>
                <a:cs typeface="Roboto Mono Medium"/>
                <a:sym typeface="Roboto Mono Medium"/>
              </a:rPr>
              <a:t>Source_2</a:t>
            </a:r>
            <a:endParaRPr sz="12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 rot="-5400000">
            <a:off x="1455300" y="-1257283"/>
            <a:ext cx="6239100" cy="8964000"/>
          </a:xfrm>
          <a:prstGeom prst="round2DiagRect">
            <a:avLst>
              <a:gd fmla="val 2418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175" y="376983"/>
            <a:ext cx="1548125" cy="7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2562450" y="6344267"/>
            <a:ext cx="6494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STEINBUCH CENTRE FOR COMPUTING (SCC)</a:t>
            </a:r>
            <a:br>
              <a:rPr lang="de" sz="800"/>
            </a:br>
            <a:r>
              <a:rPr lang="de" sz="800"/>
              <a:t>INSTITUTE FOR METEOROLOGY AND CLIMATE RESEARCH (IMK-ASF)</a:t>
            </a:r>
            <a:endParaRPr sz="800"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111958" y="634425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505" y="376968"/>
            <a:ext cx="628340" cy="70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type="title"/>
          </p:nvPr>
        </p:nvSpPr>
        <p:spPr>
          <a:xfrm>
            <a:off x="159300" y="241975"/>
            <a:ext cx="60960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Some Weird Properties of Floating-Point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4550" y="1248725"/>
            <a:ext cx="87423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There are some special values (i.e. denormals):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○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+infinite, -infinite, 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○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+zero, -zero, 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○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NaN (there are actually 16,777,216 NaN values (2 * mantissa))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660650" y="6446725"/>
            <a:ext cx="3993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Ugur Cayoglu</a:t>
            </a:r>
            <a:endParaRPr sz="10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8763" y="3603350"/>
            <a:ext cx="60864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8049900" y="5902250"/>
            <a:ext cx="935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 Medium"/>
                <a:ea typeface="Roboto Mono Medium"/>
                <a:cs typeface="Roboto Mono Medium"/>
                <a:sym typeface="Roboto Mono Medium"/>
              </a:rPr>
              <a:t>Source_2</a:t>
            </a:r>
            <a:endParaRPr sz="12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 rot="-5400000">
            <a:off x="1455300" y="-1257283"/>
            <a:ext cx="6239100" cy="8964000"/>
          </a:xfrm>
          <a:prstGeom prst="round2DiagRect">
            <a:avLst>
              <a:gd fmla="val 2418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175" y="376983"/>
            <a:ext cx="1548125" cy="7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2562450" y="6344267"/>
            <a:ext cx="6494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STEINBUCH CENTRE FOR COMPUTING (SCC)</a:t>
            </a:r>
            <a:br>
              <a:rPr lang="de" sz="800"/>
            </a:br>
            <a:r>
              <a:rPr lang="de" sz="800"/>
              <a:t>INSTITUTE FOR METEOROLOGY AND CLIMATE RESEARCH (IMK-ASF)</a:t>
            </a:r>
            <a:endParaRPr sz="800"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111958" y="634425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505" y="376968"/>
            <a:ext cx="628340" cy="70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type="title"/>
          </p:nvPr>
        </p:nvSpPr>
        <p:spPr>
          <a:xfrm>
            <a:off x="159300" y="241975"/>
            <a:ext cx="60960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Guarantees while using Floating-Point Arithmetics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4550" y="1248725"/>
            <a:ext cx="8416200" cy="32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These operations are determined and will produce </a:t>
            </a:r>
            <a:r>
              <a:rPr b="1"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reproducible</a:t>
            </a: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results…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Addition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Subtraction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Division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Multiplication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Square root computation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660650" y="6446725"/>
            <a:ext cx="3993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Ugur Cayoglu</a:t>
            </a:r>
            <a:endParaRPr sz="1000"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14550" y="4456025"/>
            <a:ext cx="8416200" cy="14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… if we use the same </a:t>
            </a:r>
            <a:r>
              <a:rPr b="1"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rounding mode</a:t>
            </a: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same </a:t>
            </a:r>
            <a:r>
              <a:rPr b="1"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same </a:t>
            </a:r>
            <a:r>
              <a:rPr b="1"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settings</a:t>
            </a:r>
            <a:r>
              <a:rPr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and same destination </a:t>
            </a:r>
            <a:r>
              <a:rPr b="1" lang="de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endParaRPr b="1"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 rot="-5400000">
            <a:off x="1455300" y="-1257283"/>
            <a:ext cx="6239100" cy="8964000"/>
          </a:xfrm>
          <a:prstGeom prst="round2DiagRect">
            <a:avLst>
              <a:gd fmla="val 2418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175" y="376983"/>
            <a:ext cx="1548125" cy="7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2562450" y="6344267"/>
            <a:ext cx="6494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STEINBUCH CENTRE FOR COMPUTING (SCC)</a:t>
            </a:r>
            <a:br>
              <a:rPr lang="de" sz="800"/>
            </a:br>
            <a:r>
              <a:rPr lang="de" sz="800"/>
              <a:t>INSTITUTE FOR METEOROLOGY AND CLIMATE RESEARCH (IMK-ASF)</a:t>
            </a:r>
            <a:endParaRPr sz="800"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111958" y="634425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505" y="376968"/>
            <a:ext cx="628340" cy="70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14550" y="1553525"/>
            <a:ext cx="8416200" cy="32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AutoNum type="arabicPeriod"/>
            </a:pP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Rounding </a:t>
            </a: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modes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AutoNum type="arabicPeriod"/>
            </a:pP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AutoNum type="arabicPeriod"/>
            </a:pP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Per processor code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AutoNum type="arabicPeriod"/>
            </a:pP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Precision modes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AutoNum type="arabicPeriod"/>
            </a:pP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Denormals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AutoNum type="arabicPeriod"/>
            </a:pP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Compiler differences </a:t>
            </a: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/ u</a:t>
            </a: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ninitialised data / transcendentals / square root estimates / conversions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/>
          <p:nvPr>
            <p:ph type="title"/>
          </p:nvPr>
        </p:nvSpPr>
        <p:spPr>
          <a:xfrm>
            <a:off x="159300" y="241975"/>
            <a:ext cx="60960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A Set of Problems Ordered by Your Likelihood of Experiencing it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660650" y="6446725"/>
            <a:ext cx="3993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Ugur Cayoglu</a:t>
            </a:r>
            <a:endParaRPr sz="1000"/>
          </a:p>
        </p:txBody>
      </p:sp>
      <p:sp>
        <p:nvSpPr>
          <p:cNvPr id="142" name="Google Shape;142;p19"/>
          <p:cNvSpPr txBox="1"/>
          <p:nvPr/>
        </p:nvSpPr>
        <p:spPr>
          <a:xfrm>
            <a:off x="314550" y="4826875"/>
            <a:ext cx="8582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Please check the trusted documentation of your programming language and compiler of choice for possibilities to prevent these problems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 rot="-5400000">
            <a:off x="1455300" y="-1257283"/>
            <a:ext cx="6239100" cy="8964000"/>
          </a:xfrm>
          <a:prstGeom prst="round2DiagRect">
            <a:avLst>
              <a:gd fmla="val 2418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175" y="376983"/>
            <a:ext cx="1548125" cy="7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2562450" y="6344267"/>
            <a:ext cx="6494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STEINBUCH CENTRE FOR COMPUTING (SCC)</a:t>
            </a:r>
            <a:br>
              <a:rPr lang="de" sz="800"/>
            </a:br>
            <a:r>
              <a:rPr lang="de" sz="800"/>
              <a:t>INSTITUTE FOR METEOROLOGY AND CLIMATE RESEARCH (IMK-ASF)</a:t>
            </a:r>
            <a:endParaRPr sz="800"/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111958" y="634425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505" y="376968"/>
            <a:ext cx="628340" cy="70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314550" y="1248725"/>
            <a:ext cx="8517600" cy="32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Check your </a:t>
            </a:r>
            <a:r>
              <a:rPr b="1"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algorithms and data structures</a:t>
            </a: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before you blame floating point arithmetics about missing determinism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 txBox="1"/>
          <p:nvPr>
            <p:ph type="title"/>
          </p:nvPr>
        </p:nvSpPr>
        <p:spPr>
          <a:xfrm>
            <a:off x="159300" y="241975"/>
            <a:ext cx="60960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Please check your code before you blame floating point arithmetics…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660650" y="6446725"/>
            <a:ext cx="3993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Ugur Cayoglu</a:t>
            </a:r>
            <a:endParaRPr sz="1000"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3500" y="2960900"/>
            <a:ext cx="3677050" cy="23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8049900" y="5902250"/>
            <a:ext cx="935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 Medium"/>
                <a:ea typeface="Roboto Mono Medium"/>
                <a:cs typeface="Roboto Mono Medium"/>
                <a:sym typeface="Roboto Mono Medium"/>
              </a:rPr>
              <a:t>Source_3</a:t>
            </a:r>
            <a:endParaRPr sz="12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-91250" y="2525475"/>
            <a:ext cx="4504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</a:pP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Random number generator working properly?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</a:pP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Flexible timing with thread scheduling?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</a:pP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Simulation time variable?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</a:pP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Code with undefined behaviour?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 rot="-5400000">
            <a:off x="1455300" y="-1257283"/>
            <a:ext cx="6239100" cy="8964000"/>
          </a:xfrm>
          <a:prstGeom prst="round2DiagRect">
            <a:avLst>
              <a:gd fmla="val 2418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175" y="376983"/>
            <a:ext cx="1548125" cy="7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2562450" y="6344267"/>
            <a:ext cx="6494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STEINBUCH CENTRE FOR COMPUTING (SCC)</a:t>
            </a:r>
            <a:br>
              <a:rPr lang="de" sz="800"/>
            </a:br>
            <a:r>
              <a:rPr lang="de" sz="800"/>
              <a:t>INSTITUTE FOR METEOROLOGY AND CLIMATE RESEARCH (IMK-ASF)</a:t>
            </a:r>
            <a:endParaRPr sz="800"/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111958" y="634425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505" y="376968"/>
            <a:ext cx="628340" cy="70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>
            <p:ph type="title"/>
          </p:nvPr>
        </p:nvSpPr>
        <p:spPr>
          <a:xfrm>
            <a:off x="159300" y="241975"/>
            <a:ext cx="60960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Five Rounding modes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660650" y="6446725"/>
            <a:ext cx="3993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Ugur Cayoglu</a:t>
            </a:r>
            <a:endParaRPr sz="1000"/>
          </a:p>
        </p:txBody>
      </p:sp>
      <p:graphicFrame>
        <p:nvGraphicFramePr>
          <p:cNvPr id="169" name="Google Shape;169;p21"/>
          <p:cNvGraphicFramePr/>
          <p:nvPr/>
        </p:nvGraphicFramePr>
        <p:xfrm>
          <a:off x="647700" y="32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{A5B338AD-F927-41DC-936C-B8081D769B23}</a:tableStyleId>
              </a:tblPr>
              <a:tblGrid>
                <a:gridCol w="3291750"/>
                <a:gridCol w="966550"/>
                <a:gridCol w="1124350"/>
                <a:gridCol w="1151900"/>
                <a:gridCol w="1248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800"/>
                        <a:t>11.5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800"/>
                        <a:t>12.5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800"/>
                        <a:t>- 11.5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800"/>
                        <a:t>- 12.5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TO_NEAREST_EVEN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-12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-12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TO_NEAREST_AWAY_ZERO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12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13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-12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-13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TOWARD_ZERO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12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-11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-12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PLUS_INFINITY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12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13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-11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-12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MINUS_INFINITY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12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-12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-13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314550" y="1248725"/>
            <a:ext cx="85176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Rounding mode for values in between two floating point values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Runtime check necessary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Thread bound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de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C/C++:  </a:t>
            </a:r>
            <a:r>
              <a:rPr lang="de" sz="2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&lt;fenv.h&gt;</a:t>
            </a:r>
            <a:endParaRPr sz="2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