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Shankar" userId="86b4426bd862b937" providerId="LiveId" clId="{BFC1F187-EF5C-4B57-8A73-D13FB499BE7F}"/>
    <pc:docChg chg="modSld">
      <pc:chgData name="Uday Shankar" userId="86b4426bd862b937" providerId="LiveId" clId="{BFC1F187-EF5C-4B57-8A73-D13FB499BE7F}" dt="2021-10-03T07:49:17.885" v="0" actId="20577"/>
      <pc:docMkLst>
        <pc:docMk/>
      </pc:docMkLst>
      <pc:sldChg chg="modSp mod">
        <pc:chgData name="Uday Shankar" userId="86b4426bd862b937" providerId="LiveId" clId="{BFC1F187-EF5C-4B57-8A73-D13FB499BE7F}" dt="2021-10-03T07:49:17.885" v="0" actId="20577"/>
        <pc:sldMkLst>
          <pc:docMk/>
          <pc:sldMk cId="3872093604" sldId="258"/>
        </pc:sldMkLst>
        <pc:spChg chg="mod">
          <ac:chgData name="Uday Shankar" userId="86b4426bd862b937" providerId="LiveId" clId="{BFC1F187-EF5C-4B57-8A73-D13FB499BE7F}" dt="2021-10-03T07:49:17.885" v="0" actId="20577"/>
          <ac:spMkLst>
            <pc:docMk/>
            <pc:sldMk cId="3872093604" sldId="258"/>
            <ac:spMk id="3" creationId="{F78A0D02-2099-4D5D-99D1-AD32EA95B0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BF57-2F22-4D9C-96F9-BDB8324C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DB1F4-1312-4BF7-903E-910245FDE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EF50-289E-4A01-A667-48BCC6FE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52CB-124A-40F6-8FF2-7EB50BD9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23C7-26D2-40DB-B642-808173CB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8947-A639-4617-9C88-B016F681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B8F00-188E-4B98-8185-6ADA16F93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EBED-B6AC-456A-83AF-2E07515D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B035-9D5E-4DDE-8BF9-6C07339C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07FB-761A-48A8-BE52-99D02029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F7F67-C852-474B-85C9-19987BD01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21919-7A4F-473B-8BF3-519BF9F2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01B9-7DE7-43A9-A8F0-31A067D0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3BCF-3374-4655-86CF-7F2506A9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5841-AEBA-4D6D-8C98-98A232CC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7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2612-0CD2-4396-823A-156F264B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E907-71AB-41ED-B462-80BC2622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77CE-8DEB-42CA-A409-C0282978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7ABA-FF7A-483F-AEC3-6E4ADC2A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96B4-E5E6-47BC-B2F9-64482C70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ABF6-26F4-436F-912A-74D5B876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19321-9FAD-4C51-BC2F-0160A2A9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9EDE-3F0C-4031-8994-5E20D16C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5D08-E7D4-4854-B2EA-BB5A1AF9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02B3-4064-42DB-90BE-FF98060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C2BB-5FE4-4ECA-9506-1CD0A77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F2E-0C8C-40A7-B51F-19333C4FA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2F3D-9CA7-4D61-93E1-A6BEC0319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B445C-EBA3-42BF-9E58-ECB8D236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B060-2B50-4845-AF7B-32BC8A96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BDC4-A46E-4D23-8AD4-82AC4FB0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63DD-88E2-4291-AB42-1B453832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5EE70-5246-4912-9919-4010F145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C6AA8-250F-4AEE-A648-0357BC24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94BF7-8F52-4273-A4CD-6B08CBDD2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70200-0A1A-408B-8CBE-5DDF575B6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D7EB8-EAB7-44B2-A533-3AA341C5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C45D1-A326-4C7D-AF3A-D07DC923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94182-DF55-4448-B62B-34A92FE8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1AC0-28F7-4713-8213-D814A558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83F6F-7C0B-4D19-893A-DE513493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FBB9-03E5-4C3C-A05D-DEF8B83F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DAD15-9E2B-4214-9849-DE6896C7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F40B9-FEAD-4EB9-BF56-3445132A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C3660-B924-4416-8936-426CF9B7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D2CA7-C663-4FB9-8C06-636308AE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088F-8B8E-4B09-A7F0-E08F747A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04B7-B2E0-44A4-9D26-544A7AFB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80BD-CC19-45BA-9A7B-974D815F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477A-7AED-401A-9B55-BAC3456D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3E9C3-63CE-4095-8EB2-BBCBC6A1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FD06-254A-4166-B277-6A4570F1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F5B8-D0DA-4D26-89E2-C02E4409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812D0-A4B7-4EC2-BD21-114662DB4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04665-FB72-4B26-B52E-6EC0F3E2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E0-78EF-4870-BF9B-7324FCBC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7FDB2-FA79-46D3-A2CE-B30DB7F4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8CBE4-A38F-43BB-B899-84A7DF56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49748-99AF-469D-9CB2-92245046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3FDA-36EA-42F0-9311-D16E03A4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C6FC-3097-4199-B5C1-7AB5BFF34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5EC8-E5E4-4C69-B8DA-B348774E5F7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F246-9F66-4D82-A011-332BE618B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A4F3-074E-4969-ACBF-C44381B8D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4E0D-5223-4540-B6A6-22B35AF01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A202C"/>
                </a:solidFill>
                <a:effectLst/>
                <a:latin typeface="circular"/>
              </a:rPr>
              <a:t>Stock Analysis and Portfolio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Uday Shankar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9CCF-CCE5-4C3F-BB1D-3274867C6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56382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b="1" dirty="0">
                <a:solidFill>
                  <a:srgbClr val="1A202C"/>
                </a:solidFill>
                <a:latin typeface="circular"/>
              </a:rPr>
              <a:t>Recommendation of stocks for your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0D02-2099-4D5D-99D1-AD32EA95B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728" y="1342240"/>
            <a:ext cx="11174136" cy="355693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recommend only 3 stocks for your portfolio - Amazon, </a:t>
            </a:r>
            <a:r>
              <a:rPr lang="en-US" sz="2400" dirty="0"/>
              <a:t>Apple Inc Ltd and Google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3 stocks belong to the same sector, that is Technology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Say you want to invest $ 1 lac in these stocks, we recommend you invest as follows: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/>
              <a:t>Amazon</a:t>
            </a:r>
            <a:r>
              <a:rPr lang="en-US" sz="2400" dirty="0"/>
              <a:t>: 13 stocks (around $ 45k)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/>
              <a:t>Apple Inc Ltd</a:t>
            </a:r>
            <a:r>
              <a:rPr lang="en-US" sz="2400" dirty="0"/>
              <a:t>: 342 stocks (around $ 52k)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/>
              <a:t>Google</a:t>
            </a:r>
            <a:r>
              <a:rPr lang="en-US" sz="2400" dirty="0"/>
              <a:t>: 1 stock (around $ 3k)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1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9CCF-CCE5-4C3F-BB1D-3274867C6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56382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b="1" dirty="0">
                <a:solidFill>
                  <a:srgbClr val="1A202C"/>
                </a:solidFill>
                <a:latin typeface="circular"/>
              </a:rPr>
              <a:t>Cumulative Returns, Risk and Reward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0D02-2099-4D5D-99D1-AD32EA95B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728" y="1182849"/>
            <a:ext cx="11174136" cy="166940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Sharpe Ratio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 indicator for stock selection): Amazon, Apple Inc Ltd and Google have outperformed the index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Deviation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(indicates risk): Johnson &amp; Johnson has the lowest volatility and belongs to Pharmaceutical segment (defensive sector), though it has not outperformed the index (S&amp;P500)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6128F-2033-4CF9-9D6A-CAF73DC121B3}"/>
              </a:ext>
            </a:extLst>
          </p:cNvPr>
          <p:cNvGraphicFramePr>
            <a:graphicFrameLocks noGrp="1"/>
          </p:cNvGraphicFramePr>
          <p:nvPr/>
        </p:nvGraphicFramePr>
        <p:xfrm>
          <a:off x="3497262" y="2667794"/>
          <a:ext cx="5197475" cy="2667000"/>
        </p:xfrm>
        <a:graphic>
          <a:graphicData uri="http://schemas.openxmlformats.org/drawingml/2006/table">
            <a:tbl>
              <a:tblPr firstRow="1" firstCol="1" bandRow="1"/>
              <a:tblGrid>
                <a:gridCol w="1254125">
                  <a:extLst>
                    <a:ext uri="{9D8B030D-6E8A-4147-A177-3AD203B41FA5}">
                      <a16:colId xmlns:a16="http://schemas.microsoft.com/office/drawing/2014/main" val="389557544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24017295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40492986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062387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Stocks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Cumulative Return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Sharpe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32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Amazon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34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Apple Inc Ltd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Google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8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S&amp;P 500 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33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Alaska Air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8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Johnson &amp; 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294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Merck &amp; Co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92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American Airlines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19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Hawaiian Holdings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864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Goldman Sachs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34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Bausch Health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844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Deutsche Bank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56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Credit Suisse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612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CA528D-D30A-471F-8292-12D1C46A985D}"/>
              </a:ext>
            </a:extLst>
          </p:cNvPr>
          <p:cNvSpPr txBox="1"/>
          <p:nvPr/>
        </p:nvSpPr>
        <p:spPr>
          <a:xfrm>
            <a:off x="511728" y="6216242"/>
            <a:ext cx="1135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Timeframe we considered to extract the above information - 1</a:t>
            </a:r>
            <a:r>
              <a:rPr lang="en-US" sz="1000" baseline="30000" dirty="0"/>
              <a:t>st</a:t>
            </a:r>
            <a:r>
              <a:rPr lang="en-US" sz="1000" dirty="0"/>
              <a:t> Jan 2010 till 31</a:t>
            </a:r>
            <a:r>
              <a:rPr lang="en-US" sz="1000" baseline="30000" dirty="0"/>
              <a:t>st</a:t>
            </a:r>
            <a:r>
              <a:rPr lang="en-US" sz="1000" dirty="0"/>
              <a:t> Aug 2021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Sharpe Ratio is sorted in descending order as it is the key factor to consider among Cumulative Return, Standard Deviation and Sharpe Ratio</a:t>
            </a:r>
          </a:p>
        </p:txBody>
      </p:sp>
    </p:spTree>
    <p:extLst>
      <p:ext uri="{BB962C8B-B14F-4D97-AF65-F5344CB8AC3E}">
        <p14:creationId xmlns:p14="http://schemas.microsoft.com/office/powerpoint/2010/main" val="63788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9CCF-CCE5-4C3F-BB1D-3274867C6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83" y="207963"/>
            <a:ext cx="11526472" cy="563824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1" algn="ctr"/>
            <a:r>
              <a:rPr lang="en-US" sz="4400" b="1" dirty="0"/>
              <a:t>Portfolio Optimization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0D02-2099-4D5D-99D1-AD32EA95B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728" y="973124"/>
            <a:ext cx="11174136" cy="355693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b="1" dirty="0"/>
              <a:t>Why had we considered J&amp;J before Portfolio Optimization?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has the lowest standard deviation (</a:t>
            </a:r>
            <a:r>
              <a:rPr lang="en-US" dirty="0" err="1"/>
              <a:t>i.e</a:t>
            </a:r>
            <a:r>
              <a:rPr lang="en-US" dirty="0"/>
              <a:t> volatility or risk) of 17 among all the given stocks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has given average cumulative returns, though lower than S&amp;P500 index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Brings diversity to the portfolio as this stock belongs to a defensive segment like Pharma, whereas other selected stocks (Amazon, Apple Inc Ltd and Google) belong to the Technology sector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b="1" dirty="0"/>
              <a:t>Why did we exclude J&amp;J after Portfolio Optimization?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optimized the portfolio with above Amazon, Apple Inc Ltd, Google and J&amp;J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assigning equal weightage during portfolio optimization; </a:t>
            </a:r>
            <a:r>
              <a:rPr lang="en-US"/>
              <a:t>considering risk </a:t>
            </a:r>
            <a:r>
              <a:rPr lang="en-US" dirty="0"/>
              <a:t>and reward, it was not favorable to include J&amp;J in the final list. Hence, only Amazon, Apple Inc Ltd and Google were selected</a:t>
            </a:r>
          </a:p>
          <a:p>
            <a:pPr marL="342900" indent="-342900" algn="l">
              <a:buChar char="•"/>
            </a:pPr>
            <a:endParaRPr lang="en-US" dirty="0"/>
          </a:p>
          <a:p>
            <a:pPr marL="342900" indent="-342900" algn="l"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D661A-5498-4FBE-97E3-B64589C491DF}"/>
              </a:ext>
            </a:extLst>
          </p:cNvPr>
          <p:cNvSpPr txBox="1"/>
          <p:nvPr/>
        </p:nvSpPr>
        <p:spPr>
          <a:xfrm>
            <a:off x="511728" y="6216242"/>
            <a:ext cx="1135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Note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need more details, please refer the ‘Key Insights’ </a:t>
            </a:r>
            <a:r>
              <a:rPr lang="en-US" sz="1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document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9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438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circular</vt:lpstr>
      <vt:lpstr>Office Theme</vt:lpstr>
      <vt:lpstr>Stock Analysis and Portfolio Management</vt:lpstr>
      <vt:lpstr>Recommendation of stocks for your portfolio</vt:lpstr>
      <vt:lpstr>Cumulative Returns, Risk and Reward</vt:lpstr>
      <vt:lpstr>Portfolio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and Portfolio Management</dc:title>
  <dc:creator>Uday Shankar</dc:creator>
  <cp:lastModifiedBy>Uday Shankar</cp:lastModifiedBy>
  <cp:revision>2</cp:revision>
  <dcterms:created xsi:type="dcterms:W3CDTF">2021-10-02T06:09:57Z</dcterms:created>
  <dcterms:modified xsi:type="dcterms:W3CDTF">2021-10-03T07:49:44Z</dcterms:modified>
</cp:coreProperties>
</file>