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6" r:id="rId6"/>
    <p:sldId id="278" r:id="rId7"/>
    <p:sldId id="279" r:id="rId8"/>
    <p:sldId id="260" r:id="rId9"/>
    <p:sldId id="270" r:id="rId10"/>
    <p:sldId id="269" r:id="rId11"/>
    <p:sldId id="274" r:id="rId12"/>
    <p:sldId id="27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0AFC5-979F-4A9F-86F7-CB48CA22A7B6}" v="416" dt="2022-05-31T02:48:50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115" d="100"/>
          <a:sy n="115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4:31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31,'31374'0,"-31358"0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5:18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7 126,'0'0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5:21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7 780,'0'-777,"0"780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5:42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1396,'0'-1393,"0"1398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5:52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1396,'0'-1393,"0"1398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6:27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1390,'0'-1387,"0"1392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41:21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1396,'0'-1393,"0"1398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46EF7563-9BCB-25F3-B90E-6B71FFC0C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476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643A0B-269F-CB1C-7474-382699947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>
                <a:solidFill>
                  <a:srgbClr val="FFFFFF"/>
                </a:solidFill>
              </a:rPr>
              <a:t>Trabalho de Graduação</a:t>
            </a:r>
            <a:endParaRPr lang="pt-BR" sz="54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221950-6CEF-C2F1-D643-45EE9715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pt-BR" sz="2200" dirty="0">
                <a:solidFill>
                  <a:srgbClr val="FFFFFF"/>
                </a:solidFill>
              </a:rPr>
              <a:t>Guilherme Oliveira Pontes Alvarenga</a:t>
            </a: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22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0A0854-F270-54F5-FEF4-36AA9263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59" y="117705"/>
            <a:ext cx="4390807" cy="1664573"/>
          </a:xfrm>
        </p:spPr>
        <p:txBody>
          <a:bodyPr>
            <a:normAutofit/>
          </a:bodyPr>
          <a:lstStyle/>
          <a:p>
            <a:r>
              <a:rPr lang="pt-BR" dirty="0"/>
              <a:t>Soft Skills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B7F4C7-4493-CA2B-4E5D-024ED725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201" y="1879760"/>
            <a:ext cx="4390524" cy="3728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Metodologia SCRUM (como PO);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Entender a real necessidade do cliente;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Criar um backlog conciso, transparente e possível;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Empatia.</a:t>
            </a:r>
          </a:p>
          <a:p>
            <a:endParaRPr lang="pt-BR" sz="1800" dirty="0"/>
          </a:p>
        </p:txBody>
      </p: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2" name="Imagem 61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9E92745C-44AC-64CA-E582-4591F820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96" y="204837"/>
            <a:ext cx="2146558" cy="10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5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73B1-72C2-3812-80BC-8698DD4E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3937000"/>
            <a:ext cx="10515600" cy="1325563"/>
          </a:xfrm>
        </p:spPr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46CBC1-CE6D-56D1-60B5-1C0AB0E9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5006975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Email: guilhermeundy31@gmail.com;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Linkedin</a:t>
            </a:r>
            <a:r>
              <a:rPr lang="pt-BR" dirty="0"/>
              <a:t>: linkedin.com/in/guilherme-oliveira-14a9b8175;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r>
              <a:rPr lang="pt-BR" dirty="0"/>
              <a:t>: https://github.com/ud21.</a:t>
            </a:r>
          </a:p>
        </p:txBody>
      </p:sp>
      <p:pic>
        <p:nvPicPr>
          <p:cNvPr id="49" name="Imagem 4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751B93F-3B49-A68C-F642-889D398EE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0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6F4D79-0184-4F4F-500B-6BE47D96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41" y="726641"/>
            <a:ext cx="5998193" cy="3187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Fim</a:t>
            </a: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8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4" name="Rectangle 38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3670FE-45DA-323B-6A5A-E457467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64" y="683651"/>
            <a:ext cx="10587419" cy="1491759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Guilherme Oliveira Pontes Alvarenga</a:t>
            </a:r>
          </a:p>
        </p:txBody>
      </p:sp>
      <p:grpSp>
        <p:nvGrpSpPr>
          <p:cNvPr id="39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9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5" name="Espaço Reservado para Conteúdo 2">
            <a:extLst>
              <a:ext uri="{FF2B5EF4-FFF2-40B4-BE49-F238E27FC236}">
                <a16:creationId xmlns:a16="http://schemas.microsoft.com/office/drawing/2014/main" id="{448051A1-12C2-7F31-3C8B-225914C5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62" y="1309602"/>
            <a:ext cx="6424870" cy="50170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FFFF"/>
                </a:solidFill>
              </a:rPr>
              <a:t>Trajetória Acadêmica: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FFFFF"/>
                </a:solidFill>
              </a:rPr>
              <a:t>Técnico em informática para internet (2016 - 2018);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FFFFF"/>
                </a:solidFill>
              </a:rPr>
              <a:t>Tecnólogo em Análise e Desenvolvimento de Sistemas (2019 - presente).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FFFF"/>
                </a:solidFill>
              </a:rPr>
              <a:t>Experiência Profissional: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FFFFF"/>
                </a:solidFill>
              </a:rPr>
              <a:t>Estagiário como desenvolvedor web (dezembro 2020 – fevereiro 2021)</a:t>
            </a:r>
          </a:p>
        </p:txBody>
      </p:sp>
      <p:pic>
        <p:nvPicPr>
          <p:cNvPr id="343" name="Imagem 34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306D486-BED3-1470-AC89-F2F75932B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1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B6D4FD-6DA9-C380-53BD-061A7B8A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277" y="159792"/>
            <a:ext cx="9988166" cy="1667196"/>
          </a:xfrm>
        </p:spPr>
        <p:txBody>
          <a:bodyPr>
            <a:normAutofit/>
          </a:bodyPr>
          <a:lstStyle/>
          <a:p>
            <a:r>
              <a:rPr lang="pt-BR" dirty="0"/>
              <a:t>Projetos Desenvolvidos</a:t>
            </a:r>
          </a:p>
        </p:txBody>
      </p:sp>
      <p:grpSp>
        <p:nvGrpSpPr>
          <p:cNvPr id="112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08" name="Imagem 107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761A725-F231-3512-BBB1-7DDC65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E9A784E-3F3B-3C5E-5534-4376E4856625}"/>
                  </a:ext>
                </a:extLst>
              </p14:cNvPr>
              <p14:cNvContentPartPr/>
              <p14:nvPr/>
            </p14:nvContentPartPr>
            <p14:xfrm>
              <a:off x="445440" y="4010697"/>
              <a:ext cx="1130112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E9A784E-3F3B-3C5E-5534-4376E48566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800" y="4001697"/>
                <a:ext cx="11318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CB826161-49D5-BB46-F714-D2384A832192}"/>
                  </a:ext>
                </a:extLst>
              </p14:cNvPr>
              <p14:cNvContentPartPr/>
              <p14:nvPr/>
            </p14:nvContentPartPr>
            <p14:xfrm>
              <a:off x="1077968" y="3994959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CB826161-49D5-BB46-F714-D2384A8321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968" y="39859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1459562-4CA0-C067-235E-45637429D470}"/>
                  </a:ext>
                </a:extLst>
              </p14:cNvPr>
              <p14:cNvContentPartPr/>
              <p14:nvPr/>
            </p14:nvContentPartPr>
            <p14:xfrm>
              <a:off x="1077968" y="3715307"/>
              <a:ext cx="360" cy="280012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1459562-4CA0-C067-235E-45637429D4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968" y="3706309"/>
                <a:ext cx="18000" cy="297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67D73CC-62CE-8385-2D2B-F6DA809C5AB5}"/>
                  </a:ext>
                </a:extLst>
              </p14:cNvPr>
              <p14:cNvContentPartPr/>
              <p14:nvPr/>
            </p14:nvContentPartPr>
            <p14:xfrm>
              <a:off x="4771351" y="3487988"/>
              <a:ext cx="360" cy="5018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67D73CC-62CE-8385-2D2B-F6DA809C5A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2351" y="3478988"/>
                <a:ext cx="180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3B059805-5379-2957-036F-23F174AF0FD5}"/>
                  </a:ext>
                </a:extLst>
              </p14:cNvPr>
              <p14:cNvContentPartPr/>
              <p14:nvPr/>
            </p14:nvContentPartPr>
            <p14:xfrm>
              <a:off x="6739274" y="4016823"/>
              <a:ext cx="360" cy="5018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3B059805-5379-2957-036F-23F174AF0F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30274" y="4007823"/>
                <a:ext cx="180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607D213-6B57-5277-A013-B4638F71CCEF}"/>
                  </a:ext>
                </a:extLst>
              </p14:cNvPr>
              <p14:cNvContentPartPr/>
              <p14:nvPr/>
            </p14:nvContentPartPr>
            <p14:xfrm>
              <a:off x="10905095" y="4005174"/>
              <a:ext cx="360" cy="499706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607D213-6B57-5277-A013-B4638F71CC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96095" y="3996174"/>
                <a:ext cx="18000" cy="517347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0D7164C-2897-2045-E712-ECBC1BD945F0}"/>
              </a:ext>
            </a:extLst>
          </p:cNvPr>
          <p:cNvGrpSpPr/>
          <p:nvPr/>
        </p:nvGrpSpPr>
        <p:grpSpPr>
          <a:xfrm>
            <a:off x="556179" y="2120512"/>
            <a:ext cx="1529296" cy="462892"/>
            <a:chOff x="841" y="1258686"/>
            <a:chExt cx="1529296" cy="462892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7BC7B34-2542-DF8C-79E7-974D4DBE0C9E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8662220-D5E7-7F2D-6A5B-FC062BE78E31}"/>
                </a:ext>
              </a:extLst>
            </p:cNvPr>
            <p:cNvSpPr txBox="1"/>
            <p:nvPr/>
          </p:nvSpPr>
          <p:spPr>
            <a:xfrm>
              <a:off x="841" y="1258686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dirty="0" err="1"/>
                <a:t>Vending</a:t>
              </a:r>
              <a:r>
                <a:rPr lang="pt-BR" sz="1400" dirty="0"/>
                <a:t> </a:t>
              </a:r>
              <a:r>
                <a:rPr lang="pt-BR" sz="1400" dirty="0" err="1"/>
                <a:t>Machine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6774A9E-8749-31AA-300A-B715A2A8FFD5}"/>
              </a:ext>
            </a:extLst>
          </p:cNvPr>
          <p:cNvGrpSpPr/>
          <p:nvPr/>
        </p:nvGrpSpPr>
        <p:grpSpPr>
          <a:xfrm>
            <a:off x="556179" y="2391612"/>
            <a:ext cx="1566146" cy="1564564"/>
            <a:chOff x="841" y="1529786"/>
            <a:chExt cx="1566146" cy="1564564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CD5BEBB-EF50-806D-4755-A105C84EEE2C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B87743F-38E1-A37D-E84C-3106E4B64ED1}"/>
                </a:ext>
              </a:extLst>
            </p:cNvPr>
            <p:cNvSpPr txBox="1"/>
            <p:nvPr/>
          </p:nvSpPr>
          <p:spPr>
            <a:xfrm>
              <a:off x="37691" y="1529786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dirty="0"/>
                <a:t>Um aplicativo de compras que contava com uma interface disponibilizando os produtos e uma </a:t>
              </a:r>
              <a:r>
                <a:rPr lang="pt-BR" sz="1100" dirty="0" err="1"/>
                <a:t>vending</a:t>
              </a:r>
              <a:r>
                <a:rPr lang="pt-BR" sz="1100" dirty="0"/>
                <a:t> </a:t>
              </a:r>
              <a:r>
                <a:rPr lang="pt-BR" sz="1100" dirty="0" err="1"/>
                <a:t>machine</a:t>
              </a:r>
              <a:r>
                <a:rPr lang="pt-BR" sz="1100" dirty="0"/>
                <a:t> integrada ao aplicativo</a:t>
              </a:r>
              <a:r>
                <a:rPr lang="pt-BR" sz="1100" kern="1200" dirty="0"/>
                <a:t>.</a:t>
              </a:r>
              <a:endParaRPr lang="en-US" sz="1100" kern="120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729054-D265-30B9-8DF5-923A8417D790}"/>
              </a:ext>
            </a:extLst>
          </p:cNvPr>
          <p:cNvGrpSpPr/>
          <p:nvPr/>
        </p:nvGrpSpPr>
        <p:grpSpPr>
          <a:xfrm>
            <a:off x="2275553" y="4589269"/>
            <a:ext cx="1529296" cy="415777"/>
            <a:chOff x="841" y="1305801"/>
            <a:chExt cx="1529296" cy="415777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4B71664-5FE8-20EA-58CD-A4A238AC28DC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5D90443-97DE-FCB0-A8B3-A55DBCF03B92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 err="1"/>
                <a:t>MetaApp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6B38F00-15C6-6554-AE16-249559B1B680}"/>
              </a:ext>
            </a:extLst>
          </p:cNvPr>
          <p:cNvGrpSpPr/>
          <p:nvPr/>
        </p:nvGrpSpPr>
        <p:grpSpPr>
          <a:xfrm>
            <a:off x="2275553" y="4877703"/>
            <a:ext cx="1529296" cy="1500115"/>
            <a:chOff x="841" y="1594235"/>
            <a:chExt cx="1529296" cy="1500115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B1E73833-2365-6073-ABF7-692270CF7694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A1583C7-D275-2743-2153-0702C08E4273}"/>
                </a:ext>
              </a:extLst>
            </p:cNvPr>
            <p:cNvSpPr txBox="1"/>
            <p:nvPr/>
          </p:nvSpPr>
          <p:spPr>
            <a:xfrm>
              <a:off x="841" y="1594235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kern="1200" dirty="0"/>
                <a:t>Ferramenta para geração de relatórios com indicadores de qualidade a partir de uma base de dados disponibilizada.</a:t>
              </a:r>
              <a:endParaRPr lang="en-US" sz="1100" kern="120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734EE10-CA1C-3859-5A53-8EEE35B659E5}"/>
              </a:ext>
            </a:extLst>
          </p:cNvPr>
          <p:cNvGrpSpPr/>
          <p:nvPr/>
        </p:nvGrpSpPr>
        <p:grpSpPr>
          <a:xfrm>
            <a:off x="4289428" y="2298776"/>
            <a:ext cx="1529296" cy="415777"/>
            <a:chOff x="841" y="1305801"/>
            <a:chExt cx="1529296" cy="415777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0DA0748-45A5-7834-18D0-FC7FECA26D36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8F80DE2-8B19-4DDF-1236-9EFD101DD6B6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/>
                <a:t>Jumbo ETL: </a:t>
              </a:r>
              <a:endParaRPr lang="en-US" sz="1400" kern="1200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CC1CFEA-6BF8-CA2C-B60B-682AC60C65E3}"/>
              </a:ext>
            </a:extLst>
          </p:cNvPr>
          <p:cNvGrpSpPr/>
          <p:nvPr/>
        </p:nvGrpSpPr>
        <p:grpSpPr>
          <a:xfrm>
            <a:off x="4289428" y="2577336"/>
            <a:ext cx="1535787" cy="1509989"/>
            <a:chOff x="841" y="1584361"/>
            <a:chExt cx="1535787" cy="150998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4FF8300-9613-7AF1-F87E-3DDADFE51E22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FA8AA3E-B677-1A4D-6714-A36571F6240D}"/>
                </a:ext>
              </a:extLst>
            </p:cNvPr>
            <p:cNvSpPr txBox="1"/>
            <p:nvPr/>
          </p:nvSpPr>
          <p:spPr>
            <a:xfrm>
              <a:off x="7332" y="1584361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kern="1200" dirty="0"/>
                <a:t>Aplicação web que emulava um mini ETL para dados </a:t>
              </a:r>
              <a:r>
                <a:rPr lang="pt-BR" sz="1100" kern="1200" dirty="0" err="1"/>
                <a:t>geoespaciais</a:t>
              </a:r>
              <a:r>
                <a:rPr lang="pt-BR" sz="1100" kern="1200" dirty="0"/>
                <a:t> a partir arquivos </a:t>
              </a:r>
              <a:r>
                <a:rPr lang="pt-BR" sz="1100" kern="1200" dirty="0" err="1"/>
                <a:t>shapefile</a:t>
              </a:r>
              <a:r>
                <a:rPr lang="pt-BR" sz="1100" kern="1200" dirty="0"/>
                <a:t>.</a:t>
              </a:r>
              <a:endParaRPr lang="en-US" sz="1100" kern="12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3913848-B781-6971-133F-8319DFBFA8A3}"/>
              </a:ext>
            </a:extLst>
          </p:cNvPr>
          <p:cNvGrpSpPr/>
          <p:nvPr/>
        </p:nvGrpSpPr>
        <p:grpSpPr>
          <a:xfrm>
            <a:off x="6335869" y="4614273"/>
            <a:ext cx="1529296" cy="415777"/>
            <a:chOff x="841" y="1305801"/>
            <a:chExt cx="1529296" cy="41577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30F6193-7CFB-B2F1-1457-6E32BD629F94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AC4DC92-DE6D-9BF5-F668-61B6EC71403E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 err="1"/>
                <a:t>Easy</a:t>
              </a:r>
              <a:r>
                <a:rPr lang="pt-BR" sz="1400" dirty="0" err="1"/>
                <a:t>ATA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44D15AB-73E2-A6A3-C46B-519506AC281C}"/>
              </a:ext>
            </a:extLst>
          </p:cNvPr>
          <p:cNvGrpSpPr/>
          <p:nvPr/>
        </p:nvGrpSpPr>
        <p:grpSpPr>
          <a:xfrm>
            <a:off x="6355181" y="4865713"/>
            <a:ext cx="1529296" cy="1324207"/>
            <a:chOff x="841" y="1770143"/>
            <a:chExt cx="1529296" cy="1324207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73EC2C5-4D2E-CBCB-1BDC-95468B4E19C2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E11ABA5-E8D4-C040-3B5E-F09FF3720881}"/>
                </a:ext>
              </a:extLst>
            </p:cNvPr>
            <p:cNvSpPr txBox="1"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kern="1200" dirty="0"/>
                <a:t>Aplicação para o gerenciamento de atas de reunião.</a:t>
              </a:r>
              <a:endParaRPr lang="en-US" sz="1100" kern="1200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226ABD3-4A71-F11C-067F-8CC6726898A1}"/>
              </a:ext>
            </a:extLst>
          </p:cNvPr>
          <p:cNvGrpSpPr/>
          <p:nvPr/>
        </p:nvGrpSpPr>
        <p:grpSpPr>
          <a:xfrm>
            <a:off x="8476675" y="2627715"/>
            <a:ext cx="1529296" cy="415777"/>
            <a:chOff x="841" y="1305801"/>
            <a:chExt cx="1529296" cy="415777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718104C-8B11-300D-E064-E285A440392C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E17521B9-0966-6466-8E80-CCC23963D835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 err="1"/>
                <a:t>Onlymotors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BB81429-0EB2-EAFA-1638-4078194BBF96}"/>
              </a:ext>
            </a:extLst>
          </p:cNvPr>
          <p:cNvGrpSpPr/>
          <p:nvPr/>
        </p:nvGrpSpPr>
        <p:grpSpPr>
          <a:xfrm>
            <a:off x="8487970" y="2877380"/>
            <a:ext cx="2310152" cy="1334281"/>
            <a:chOff x="-780015" y="1760069"/>
            <a:chExt cx="2310152" cy="1334281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DBBE83BB-816E-0494-0D84-C8B26E80917B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022F19B0-D5FB-EA74-7478-EEB615B3AFE1}"/>
                </a:ext>
              </a:extLst>
            </p:cNvPr>
            <p:cNvSpPr txBox="1"/>
            <p:nvPr/>
          </p:nvSpPr>
          <p:spPr>
            <a:xfrm>
              <a:off x="-780015" y="1760069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kern="1200" dirty="0"/>
                <a:t>Aplicação web e mobile para compra e venda de veículos automotivos.</a:t>
              </a:r>
              <a:endParaRPr lang="en-US" sz="1100" kern="1200" dirty="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CA472A2-18AA-95F3-98C0-A53A9CA95471}"/>
              </a:ext>
            </a:extLst>
          </p:cNvPr>
          <p:cNvGrpSpPr/>
          <p:nvPr/>
        </p:nvGrpSpPr>
        <p:grpSpPr>
          <a:xfrm>
            <a:off x="10483487" y="4562507"/>
            <a:ext cx="1529296" cy="415777"/>
            <a:chOff x="841" y="1305801"/>
            <a:chExt cx="1529296" cy="4157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7186036-F848-E3CE-5F25-581F2637124E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18E9629-FEAA-14F3-46D0-64A743B18C02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 err="1"/>
                <a:t>Pycemaker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2A12B18-7560-041D-F90F-B7C6A7D62C3E}"/>
              </a:ext>
            </a:extLst>
          </p:cNvPr>
          <p:cNvGrpSpPr/>
          <p:nvPr/>
        </p:nvGrpSpPr>
        <p:grpSpPr>
          <a:xfrm>
            <a:off x="10483487" y="4869487"/>
            <a:ext cx="1529296" cy="1324207"/>
            <a:chOff x="841" y="1770143"/>
            <a:chExt cx="1529296" cy="1324207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7C1664C1-DCDA-FD55-72C4-173CE6F9152B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6EF730A0-D1AD-0545-1B15-EF6BFECFC157}"/>
                </a:ext>
              </a:extLst>
            </p:cNvPr>
            <p:cNvSpPr txBox="1"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dirty="0"/>
                <a:t>Ferramenta de monitoramento e previsão de indisponibilidade dentro de um ambiente (aplicação).</a:t>
              </a:r>
              <a:endParaRPr lang="en-US" sz="1100" kern="1200" dirty="0"/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FB93226-1C14-3A1D-DDB0-5F033CAB5FB8}"/>
              </a:ext>
            </a:extLst>
          </p:cNvPr>
          <p:cNvSpPr txBox="1"/>
          <p:nvPr/>
        </p:nvSpPr>
        <p:spPr>
          <a:xfrm>
            <a:off x="738719" y="400517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2019-2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11D6C1C-C12E-A630-7C5F-5BA579227C77}"/>
              </a:ext>
            </a:extLst>
          </p:cNvPr>
          <p:cNvSpPr txBox="1"/>
          <p:nvPr/>
        </p:nvSpPr>
        <p:spPr>
          <a:xfrm>
            <a:off x="2407152" y="371530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2020-1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F27DD6C-F6A4-CC69-0B40-C3047BE30D56}"/>
              </a:ext>
            </a:extLst>
          </p:cNvPr>
          <p:cNvSpPr txBox="1"/>
          <p:nvPr/>
        </p:nvSpPr>
        <p:spPr>
          <a:xfrm>
            <a:off x="4400897" y="403028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2020-2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F921EC7-B11A-ADA8-F204-DE1CAB286DC7}"/>
              </a:ext>
            </a:extLst>
          </p:cNvPr>
          <p:cNvSpPr txBox="1"/>
          <p:nvPr/>
        </p:nvSpPr>
        <p:spPr>
          <a:xfrm>
            <a:off x="6368017" y="3698434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2021-1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2D4DC69-8780-826F-0F72-71DB17590E1C}"/>
              </a:ext>
            </a:extLst>
          </p:cNvPr>
          <p:cNvSpPr txBox="1"/>
          <p:nvPr/>
        </p:nvSpPr>
        <p:spPr>
          <a:xfrm>
            <a:off x="8671869" y="401352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2021-2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95783F3-56D7-8069-4122-A13FEE68E644}"/>
              </a:ext>
            </a:extLst>
          </p:cNvPr>
          <p:cNvSpPr txBox="1"/>
          <p:nvPr/>
        </p:nvSpPr>
        <p:spPr>
          <a:xfrm>
            <a:off x="10533477" y="369843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2022-1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9F910EFD-AB76-4B58-9C2D-5E172AFFDDF1}"/>
              </a:ext>
            </a:extLst>
          </p:cNvPr>
          <p:cNvSpPr/>
          <p:nvPr/>
        </p:nvSpPr>
        <p:spPr>
          <a:xfrm rot="-5400000">
            <a:off x="2495038" y="4271178"/>
            <a:ext cx="54864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355749EF-57F3-1F54-B3FC-0698D89457D5}"/>
                  </a:ext>
                </a:extLst>
              </p14:cNvPr>
              <p14:cNvContentPartPr/>
              <p14:nvPr/>
            </p14:nvContentPartPr>
            <p14:xfrm>
              <a:off x="9035657" y="3496605"/>
              <a:ext cx="360" cy="50184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355749EF-57F3-1F54-B3FC-0698D89457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26657" y="3487605"/>
                <a:ext cx="18000" cy="5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89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4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1D173-F9BE-8E46-2C05-7208987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61" y="558750"/>
            <a:ext cx="4987809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EasyATA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BFF15A0-A73C-5587-9A61-9033F287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585" y="2295934"/>
            <a:ext cx="4987488" cy="37286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 err="1"/>
              <a:t>Parceiro</a:t>
            </a:r>
            <a:r>
              <a:rPr lang="en-US" sz="1800" b="1" dirty="0"/>
              <a:t> </a:t>
            </a:r>
            <a:r>
              <a:rPr lang="en-US" sz="1800" b="1" dirty="0" err="1"/>
              <a:t>Acadêmico</a:t>
            </a:r>
            <a:endParaRPr lang="en-US" sz="1800" b="1" dirty="0"/>
          </a:p>
          <a:p>
            <a:pPr marL="0" indent="0">
              <a:spcAft>
                <a:spcPts val="600"/>
              </a:spcAft>
              <a:buNone/>
            </a:pPr>
            <a:endParaRPr lang="en-US" sz="1800" b="1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 err="1"/>
              <a:t>Visão</a:t>
            </a:r>
            <a:r>
              <a:rPr lang="en-US" sz="1800" b="1" dirty="0"/>
              <a:t> do </a:t>
            </a:r>
            <a:r>
              <a:rPr lang="en-US" sz="1800" b="1" dirty="0" err="1"/>
              <a:t>Projeto</a:t>
            </a:r>
            <a:r>
              <a:rPr lang="en-US" sz="1800" b="1" dirty="0"/>
              <a:t>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Oferecer uma plataforma de gerenciamento que atendesse o processo de documentação das reuniões;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Possuir níveis de usuário;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Aplicar o recurso da Assinatura Digital;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Proporcionar praticidade ao processo de documentação.</a:t>
            </a:r>
          </a:p>
          <a:p>
            <a:pPr marL="0" indent="0">
              <a:spcAft>
                <a:spcPts val="600"/>
              </a:spcAft>
              <a:buNone/>
            </a:pPr>
            <a:endParaRPr lang="pt-BR" sz="1800" dirty="0"/>
          </a:p>
          <a:p>
            <a:pPr marL="457200" lvl="1" indent="0">
              <a:spcAft>
                <a:spcPts val="600"/>
              </a:spcAft>
              <a:buNone/>
            </a:pPr>
            <a:endParaRPr lang="pt-BR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  <p:grpSp>
        <p:nvGrpSpPr>
          <p:cNvPr id="203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05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8" name="Imagem 27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139567F-3D71-4625-A9EC-83239393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pic>
        <p:nvPicPr>
          <p:cNvPr id="4" name="Imagem 3" descr="Ícone&#10;&#10;Descrição gerada automaticamente com confiança média">
            <a:extLst>
              <a:ext uri="{FF2B5EF4-FFF2-40B4-BE49-F238E27FC236}">
                <a16:creationId xmlns:a16="http://schemas.microsoft.com/office/drawing/2014/main" id="{9EB3AF11-D04B-1307-E174-35010C866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89" y="687867"/>
            <a:ext cx="1716068" cy="1433323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786F558-D71B-E1E4-05CF-AA08A0B86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71" y="2738262"/>
            <a:ext cx="922704" cy="4851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47F6CCC-067E-A85F-F535-6B08984E3E41}"/>
              </a:ext>
            </a:extLst>
          </p:cNvPr>
          <p:cNvSpPr txBox="1"/>
          <p:nvPr/>
        </p:nvSpPr>
        <p:spPr>
          <a:xfrm>
            <a:off x="4467904" y="2796178"/>
            <a:ext cx="336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IACIT – Soluções Tecnológicas</a:t>
            </a:r>
          </a:p>
        </p:txBody>
      </p:sp>
    </p:spTree>
    <p:extLst>
      <p:ext uri="{BB962C8B-B14F-4D97-AF65-F5344CB8AC3E}">
        <p14:creationId xmlns:p14="http://schemas.microsoft.com/office/powerpoint/2010/main" val="45410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4A4-CFE7-7628-8502-EAC45CA8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562" y="681037"/>
            <a:ext cx="2428875" cy="1325563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31B19-EDC1-90A3-95F8-F8599EF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746" y="168275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Aplicação Web:</a:t>
            </a:r>
          </a:p>
          <a:p>
            <a:pPr lvl="1"/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4025DA-AC3C-94B1-208D-4BA0658E8121}"/>
              </a:ext>
            </a:extLst>
          </p:cNvPr>
          <p:cNvSpPr txBox="1">
            <a:spLocks/>
          </p:cNvSpPr>
          <p:nvPr/>
        </p:nvSpPr>
        <p:spPr>
          <a:xfrm>
            <a:off x="6774766" y="4851926"/>
            <a:ext cx="4016150" cy="164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7D71569-27C2-6DC0-90E9-4E39C65D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872507-60EA-44B3-99CC-3F378473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9" y="2440986"/>
            <a:ext cx="7203948" cy="295399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26FF9A1-D10D-0867-BD06-DA6835F87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469" y="2829491"/>
            <a:ext cx="4210638" cy="40963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F057DC9-6308-CC4F-93EC-A732856A1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469" y="3788366"/>
            <a:ext cx="3305636" cy="37152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38575B4-7C4B-6B94-A33C-9A96EDBA2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469" y="4664815"/>
            <a:ext cx="2486372" cy="38105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D245E7-0364-5161-F466-1EAF41D5A452}"/>
              </a:ext>
            </a:extLst>
          </p:cNvPr>
          <p:cNvSpPr txBox="1"/>
          <p:nvPr/>
        </p:nvSpPr>
        <p:spPr>
          <a:xfrm>
            <a:off x="7870744" y="240854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Administrador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C87E249-163F-455D-42F2-AD444554E838}"/>
              </a:ext>
            </a:extLst>
          </p:cNvPr>
          <p:cNvSpPr txBox="1"/>
          <p:nvPr/>
        </p:nvSpPr>
        <p:spPr>
          <a:xfrm>
            <a:off x="7870744" y="34190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F856A0E-1B71-A76D-4393-889CA71E59EB}"/>
              </a:ext>
            </a:extLst>
          </p:cNvPr>
          <p:cNvSpPr txBox="1"/>
          <p:nvPr/>
        </p:nvSpPr>
        <p:spPr>
          <a:xfrm>
            <a:off x="7870744" y="429548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Comum</a:t>
            </a:r>
          </a:p>
        </p:txBody>
      </p:sp>
    </p:spTree>
    <p:extLst>
      <p:ext uri="{BB962C8B-B14F-4D97-AF65-F5344CB8AC3E}">
        <p14:creationId xmlns:p14="http://schemas.microsoft.com/office/powerpoint/2010/main" val="10814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4A4-CFE7-7628-8502-EAC45CA8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87" y="-147640"/>
            <a:ext cx="2428875" cy="1325563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31B19-EDC1-90A3-95F8-F8599EF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571" y="854073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Aplicação Web – Cadastro de ATA:</a:t>
            </a:r>
          </a:p>
          <a:p>
            <a:pPr lvl="1"/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4025DA-AC3C-94B1-208D-4BA0658E8121}"/>
              </a:ext>
            </a:extLst>
          </p:cNvPr>
          <p:cNvSpPr txBox="1">
            <a:spLocks/>
          </p:cNvSpPr>
          <p:nvPr/>
        </p:nvSpPr>
        <p:spPr>
          <a:xfrm>
            <a:off x="6774766" y="4851926"/>
            <a:ext cx="4016150" cy="164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7D71569-27C2-6DC0-90E9-4E39C65D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0F7534-A6E6-426C-F502-894BC41C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05" y="1551208"/>
            <a:ext cx="4491665" cy="19957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769D86A-C37C-BF08-D741-5DD0C5EB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405" y="3546163"/>
            <a:ext cx="4491665" cy="241016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0EB8D0D-3034-7B9F-FE0C-84FDB2FB3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453" y="1551208"/>
            <a:ext cx="4167614" cy="21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5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4A4-CFE7-7628-8502-EAC45CA8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86" y="470725"/>
            <a:ext cx="2428875" cy="1325563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31B19-EDC1-90A3-95F8-F8599EF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570" y="1472438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Aplicação Web – Gerenciamento de ATA e Usuário:</a:t>
            </a:r>
          </a:p>
          <a:p>
            <a:pPr lvl="1"/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4025DA-AC3C-94B1-208D-4BA0658E8121}"/>
              </a:ext>
            </a:extLst>
          </p:cNvPr>
          <p:cNvSpPr txBox="1">
            <a:spLocks/>
          </p:cNvSpPr>
          <p:nvPr/>
        </p:nvSpPr>
        <p:spPr>
          <a:xfrm>
            <a:off x="6774766" y="4851926"/>
            <a:ext cx="4016150" cy="164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7D71569-27C2-6DC0-90E9-4E39C65D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C748E1D-F3C1-A155-DEF7-48A7B0EB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" y="2101864"/>
            <a:ext cx="5524755" cy="251651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7EF283E-C456-A479-693D-467F8246C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4" y="2101864"/>
            <a:ext cx="5527059" cy="261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4A4-CFE7-7628-8502-EAC45CA8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31B19-EDC1-90A3-95F8-F8599EF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476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Tecnologias Utilizadas:</a:t>
            </a:r>
          </a:p>
          <a:p>
            <a:pPr marL="0" indent="0">
              <a:buNone/>
            </a:pPr>
            <a:endParaRPr lang="pt-B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JAVA e Spring – Criação do sistema web;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MySQL – Salvar os dados dos usuários, atas e níveis de acesso;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React</a:t>
            </a:r>
            <a:r>
              <a:rPr lang="pt-BR" dirty="0"/>
              <a:t> – Biblioteca utilizada na criação da interface de usuário;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HTML, CSS e JS – Desenvolvimento do design da interface de usuário.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4025DA-AC3C-94B1-208D-4BA0658E8121}"/>
              </a:ext>
            </a:extLst>
          </p:cNvPr>
          <p:cNvSpPr txBox="1">
            <a:spLocks/>
          </p:cNvSpPr>
          <p:nvPr/>
        </p:nvSpPr>
        <p:spPr>
          <a:xfrm>
            <a:off x="6723966" y="4981780"/>
            <a:ext cx="4016150" cy="164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pic>
        <p:nvPicPr>
          <p:cNvPr id="19" name="Imagem 1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D5DDB66-E1CB-12B9-EB45-06BBEA297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9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A0854-F270-54F5-FEF4-36AA9263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 Skills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8B3FD89-3490-C35F-F8AA-81EE5DC6EC48}"/>
              </a:ext>
            </a:extLst>
          </p:cNvPr>
          <p:cNvSpPr txBox="1"/>
          <p:nvPr/>
        </p:nvSpPr>
        <p:spPr>
          <a:xfrm>
            <a:off x="9563100" y="168420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2" name="Imagem 21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11A221C1-E1A0-B4D6-5CB4-AC143365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16A39-BD4C-7F0A-3737-1E895CA2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476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DC06E6C6-9F44-596C-5343-6A07FA8C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72" y="3533561"/>
            <a:ext cx="1951523" cy="1325563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12E1781-6804-C8AA-4006-DDD0E3F1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95" y="3591375"/>
            <a:ext cx="1625506" cy="110966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BA5E187-B9A2-E3D2-535D-F03043BC3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94" y="3422887"/>
            <a:ext cx="2232012" cy="1255507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A3AD7B64-868C-1ACF-6A6B-616346AC1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13" y="2133759"/>
            <a:ext cx="1193552" cy="1035072"/>
          </a:xfrm>
          <a:prstGeom prst="rect">
            <a:avLst/>
          </a:prstGeom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F6136E9A-A618-45BB-AF7F-670E73152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4" y="2038641"/>
            <a:ext cx="2219326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854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1252</TotalTime>
  <Words>345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Sagona Book</vt:lpstr>
      <vt:lpstr>ExploreVTI</vt:lpstr>
      <vt:lpstr>Trabalho de Graduação</vt:lpstr>
      <vt:lpstr>Guilherme Oliveira Pontes Alvarenga</vt:lpstr>
      <vt:lpstr>Projetos Desenvolvidos</vt:lpstr>
      <vt:lpstr>EasyATA</vt:lpstr>
      <vt:lpstr>Solução</vt:lpstr>
      <vt:lpstr>Solução</vt:lpstr>
      <vt:lpstr>Solução</vt:lpstr>
      <vt:lpstr>Solução</vt:lpstr>
      <vt:lpstr>Hard Skills</vt:lpstr>
      <vt:lpstr>Soft Skills</vt:lpstr>
      <vt:lpstr>Contato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Graduação</dc:title>
  <cp:lastModifiedBy>GUILHERME OLIVEIRA PONTES ALVARENGA</cp:lastModifiedBy>
  <cp:revision>7</cp:revision>
  <dcterms:created xsi:type="dcterms:W3CDTF">2022-05-29T22:23:17Z</dcterms:created>
  <dcterms:modified xsi:type="dcterms:W3CDTF">2022-12-05T00:24:28Z</dcterms:modified>
</cp:coreProperties>
</file>