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67" r:id="rId15"/>
    <p:sldId id="268" r:id="rId16"/>
    <p:sldId id="269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97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55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624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792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56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135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05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85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9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69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35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89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3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DD10CB60-A445-47BC-BBE9-D574D6F50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2723147"/>
          </a:xfrm>
        </p:spPr>
        <p:txBody>
          <a:bodyPr>
            <a:normAutofit/>
          </a:bodyPr>
          <a:lstStyle/>
          <a:p>
            <a:r>
              <a:rPr lang="zh-TW" altLang="zh-TW" sz="2400" b="1" dirty="0">
                <a:solidFill>
                  <a:schemeClr val="tx1"/>
                </a:solidFill>
              </a:rPr>
              <a:t>中正大學機械工程系</a:t>
            </a:r>
          </a:p>
          <a:p>
            <a:r>
              <a:rPr lang="zh-TW" altLang="zh-TW" sz="2400" b="1" dirty="0">
                <a:solidFill>
                  <a:schemeClr val="tx1"/>
                </a:solidFill>
              </a:rPr>
              <a:t>組別</a:t>
            </a:r>
            <a:r>
              <a:rPr lang="en-US" altLang="zh-TW" sz="2400" b="1" dirty="0">
                <a:solidFill>
                  <a:schemeClr val="tx1"/>
                </a:solidFill>
              </a:rPr>
              <a:t>:</a:t>
            </a:r>
            <a:r>
              <a:rPr lang="zh-TW" altLang="zh-TW" sz="2400" b="1" dirty="0">
                <a:solidFill>
                  <a:schemeClr val="tx1"/>
                </a:solidFill>
              </a:rPr>
              <a:t>第三組</a:t>
            </a:r>
          </a:p>
          <a:p>
            <a:r>
              <a:rPr lang="zh-TW" altLang="zh-TW" sz="2400" b="1" dirty="0">
                <a:solidFill>
                  <a:schemeClr val="tx1"/>
                </a:solidFill>
              </a:rPr>
              <a:t>組員</a:t>
            </a:r>
            <a:r>
              <a:rPr lang="en-US" altLang="zh-TW" sz="2400" b="1" dirty="0">
                <a:solidFill>
                  <a:schemeClr val="tx1"/>
                </a:solidFill>
              </a:rPr>
              <a:t>:</a:t>
            </a:r>
            <a:r>
              <a:rPr lang="zh-TW" altLang="zh-TW" sz="2400" b="1" dirty="0">
                <a:solidFill>
                  <a:schemeClr val="tx1"/>
                </a:solidFill>
              </a:rPr>
              <a:t>林旻頡</a:t>
            </a:r>
            <a:r>
              <a:rPr lang="en-US" altLang="zh-TW" sz="2400" b="1" dirty="0">
                <a:solidFill>
                  <a:schemeClr val="tx1"/>
                </a:solidFill>
              </a:rPr>
              <a:t>(</a:t>
            </a:r>
            <a:r>
              <a:rPr lang="zh-TW" altLang="zh-TW" sz="2400" b="1" dirty="0">
                <a:solidFill>
                  <a:schemeClr val="tx1"/>
                </a:solidFill>
              </a:rPr>
              <a:t>組長</a:t>
            </a:r>
            <a:r>
              <a:rPr lang="en-US" altLang="zh-TW" sz="2400" b="1" dirty="0">
                <a:solidFill>
                  <a:schemeClr val="tx1"/>
                </a:solidFill>
              </a:rPr>
              <a:t>)</a:t>
            </a:r>
            <a:r>
              <a:rPr lang="zh-TW" altLang="zh-TW" sz="2400" b="1" dirty="0">
                <a:solidFill>
                  <a:schemeClr val="tx1"/>
                </a:solidFill>
              </a:rPr>
              <a:t>、林中偉、劉承</a:t>
            </a:r>
            <a:r>
              <a:rPr lang="zh-TW" altLang="en-US" sz="2400" b="1" dirty="0">
                <a:solidFill>
                  <a:schemeClr val="tx1"/>
                </a:solidFill>
              </a:rPr>
              <a:t>祐</a:t>
            </a:r>
            <a:r>
              <a:rPr lang="zh-TW" altLang="zh-TW" sz="2400" b="1" dirty="0">
                <a:solidFill>
                  <a:schemeClr val="tx1"/>
                </a:solidFill>
              </a:rPr>
              <a:t>、陳雨涵</a:t>
            </a:r>
          </a:p>
          <a:p>
            <a:r>
              <a:rPr lang="zh-TW" altLang="zh-TW" sz="2400" b="1" dirty="0">
                <a:solidFill>
                  <a:schemeClr val="tx1"/>
                </a:solidFill>
              </a:rPr>
              <a:t>指導老師</a:t>
            </a:r>
            <a:r>
              <a:rPr lang="en-US" altLang="zh-TW" sz="2400" b="1" dirty="0">
                <a:solidFill>
                  <a:schemeClr val="tx1"/>
                </a:solidFill>
              </a:rPr>
              <a:t>:</a:t>
            </a:r>
            <a:r>
              <a:rPr lang="zh-TW" altLang="zh-TW" sz="2400" b="1" dirty="0">
                <a:solidFill>
                  <a:schemeClr val="tx1"/>
                </a:solidFill>
              </a:rPr>
              <a:t>李興生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1A5F168F-E15B-4D53-82E1-8811705D2FC7}"/>
              </a:ext>
            </a:extLst>
          </p:cNvPr>
          <p:cNvSpPr txBox="1">
            <a:spLocks/>
          </p:cNvSpPr>
          <p:nvPr/>
        </p:nvSpPr>
        <p:spPr>
          <a:xfrm>
            <a:off x="1751012" y="919787"/>
            <a:ext cx="8689976" cy="25092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zh-TW" b="1" dirty="0"/>
              <a:t>創意工程設計</a:t>
            </a:r>
            <a:br>
              <a:rPr lang="en-US" altLang="zh-TW" b="1" dirty="0"/>
            </a:br>
            <a:r>
              <a:rPr lang="zh-TW" altLang="zh-TW" b="1" dirty="0"/>
              <a:t>第一次作業彙整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256018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218908-D236-4D77-9270-F7F56204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專利</a:t>
            </a:r>
            <a:r>
              <a:rPr lang="en-US" altLang="zh-TW" dirty="0"/>
              <a:t>(</a:t>
            </a:r>
            <a:r>
              <a:rPr lang="zh-TW" altLang="zh-TW" dirty="0">
                <a:solidFill>
                  <a:schemeClr val="tx1"/>
                </a:solidFill>
              </a:rPr>
              <a:t>林中偉</a:t>
            </a:r>
            <a:r>
              <a:rPr lang="en-US" altLang="zh-TW" dirty="0">
                <a:solidFill>
                  <a:schemeClr val="tx1"/>
                </a:solidFill>
              </a:rPr>
              <a:t>2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60C2A02-AF62-451A-A5F8-B331F075A5A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7712" y="1944914"/>
            <a:ext cx="4848768" cy="451394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17598E9-2887-40A2-AD73-16B86C00DA03}"/>
              </a:ext>
            </a:extLst>
          </p:cNvPr>
          <p:cNvPicPr/>
          <p:nvPr/>
        </p:nvPicPr>
        <p:blipFill rotWithShape="1">
          <a:blip r:embed="rId3"/>
          <a:srcRect l="66493" t="30259" r="10590" b="45657"/>
          <a:stretch/>
        </p:blipFill>
        <p:spPr bwMode="auto">
          <a:xfrm>
            <a:off x="6172200" y="2423567"/>
            <a:ext cx="6019800" cy="35566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30760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682466-B252-4FE3-B999-80A3E599E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專利</a:t>
            </a:r>
            <a:r>
              <a:rPr lang="en-US" altLang="zh-TW" dirty="0"/>
              <a:t>(</a:t>
            </a:r>
            <a:r>
              <a:rPr lang="zh-TW" altLang="en-US" dirty="0"/>
              <a:t>劉承祐</a:t>
            </a:r>
            <a:r>
              <a:rPr lang="en-US" altLang="zh-TW" dirty="0"/>
              <a:t>1)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2992535-DFC7-4774-A026-A78819DA542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0063" y="1986279"/>
            <a:ext cx="4856417" cy="438218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B670294-466C-44F4-8F66-26C5D3C0E495}"/>
              </a:ext>
            </a:extLst>
          </p:cNvPr>
          <p:cNvPicPr/>
          <p:nvPr/>
        </p:nvPicPr>
        <p:blipFill rotWithShape="1">
          <a:blip r:embed="rId3"/>
          <a:srcRect l="67014" t="46007" r="9548" b="20955"/>
          <a:stretch/>
        </p:blipFill>
        <p:spPr bwMode="auto">
          <a:xfrm>
            <a:off x="6126480" y="1986279"/>
            <a:ext cx="4800600" cy="38049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58755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35CB7-0371-4D48-B078-508808205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專利</a:t>
            </a:r>
            <a:r>
              <a:rPr lang="en-US" altLang="zh-TW" dirty="0"/>
              <a:t>(</a:t>
            </a:r>
            <a:r>
              <a:rPr lang="zh-TW" altLang="en-US" dirty="0"/>
              <a:t>劉承祐</a:t>
            </a:r>
            <a:r>
              <a:rPr lang="en-US" altLang="zh-TW" dirty="0"/>
              <a:t>2)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95B7FBB-5870-447D-B14B-772052DF89E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89356" y="1904478"/>
            <a:ext cx="6175792" cy="434933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981B11D-C925-4425-BD5D-05FE8FF2A830}"/>
              </a:ext>
            </a:extLst>
          </p:cNvPr>
          <p:cNvPicPr/>
          <p:nvPr/>
        </p:nvPicPr>
        <p:blipFill rotWithShape="1">
          <a:blip r:embed="rId3"/>
          <a:srcRect l="69444" t="29025" r="9722" b="10457"/>
          <a:stretch/>
        </p:blipFill>
        <p:spPr bwMode="auto">
          <a:xfrm>
            <a:off x="7619999" y="1963165"/>
            <a:ext cx="2211161" cy="38270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7226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96B13F1-C395-4171-B4DD-889E4D60A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6000" dirty="0"/>
              <a:t>欲改良</a:t>
            </a:r>
            <a:r>
              <a:rPr lang="zh-TW" altLang="en-US" sz="6000" dirty="0"/>
              <a:t>系統</a:t>
            </a:r>
            <a:r>
              <a:rPr lang="zh-TW" altLang="zh-TW" sz="6000" dirty="0"/>
              <a:t>之資訊與環境</a:t>
            </a:r>
            <a:endParaRPr lang="zh-TW" altLang="en-US" sz="6000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3DF2C76-2DAB-411B-BCD6-79173AC5F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18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09D49-A377-4F66-B638-EB4F2025E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原始機構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65F1D1-5A0B-4B51-A92A-120C96965D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TW" altLang="zh-TW" sz="2800" dirty="0"/>
              <a:t>系統名稱</a:t>
            </a:r>
            <a:r>
              <a:rPr lang="zh-TW" altLang="en-US" sz="2800" dirty="0"/>
              <a:t>：</a:t>
            </a:r>
            <a:r>
              <a:rPr lang="en-US" altLang="zh-TW" sz="2800" dirty="0"/>
              <a:t>3D</a:t>
            </a:r>
            <a:r>
              <a:rPr lang="zh-TW" altLang="zh-TW" sz="2800" dirty="0"/>
              <a:t>列印機。</a:t>
            </a:r>
          </a:p>
          <a:p>
            <a:r>
              <a:rPr lang="zh-TW" altLang="zh-TW" sz="2800" dirty="0"/>
              <a:t>系統的主要有用功能</a:t>
            </a:r>
            <a:r>
              <a:rPr lang="zh-TW" altLang="en-US" sz="2800" dirty="0"/>
              <a:t>：</a:t>
            </a:r>
            <a:r>
              <a:rPr lang="zh-TW" altLang="zh-TW" sz="2800" dirty="0"/>
              <a:t>積層製造三維模型。</a:t>
            </a:r>
          </a:p>
          <a:p>
            <a:r>
              <a:rPr lang="zh-TW" altLang="zh-TW" sz="2800" dirty="0"/>
              <a:t>系統現況構造</a:t>
            </a:r>
            <a:r>
              <a:rPr lang="zh-TW" altLang="en-US" sz="2800" dirty="0"/>
              <a:t>：</a:t>
            </a:r>
            <a:r>
              <a:rPr lang="zh-TW" altLang="zh-TW" sz="2800" dirty="0"/>
              <a:t>專利</a:t>
            </a:r>
            <a:r>
              <a:rPr lang="en-US" altLang="zh-TW" sz="2800" dirty="0"/>
              <a:t>I682847</a:t>
            </a:r>
            <a:r>
              <a:rPr lang="zh-TW" altLang="zh-TW" sz="2800" dirty="0"/>
              <a:t>。</a:t>
            </a:r>
          </a:p>
          <a:p>
            <a:pPr marL="0" indent="0">
              <a:buNone/>
            </a:pPr>
            <a:endParaRPr lang="zh-TW" altLang="en-US" sz="2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3BB81AA-2B0E-4E4E-8A39-9FE5F2A3A96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291" y="1683737"/>
            <a:ext cx="3483429" cy="45751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9120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09D49-A377-4F66-B638-EB4F2025E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可利用的資源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65F1D1-5A0B-4B51-A92A-120C96965D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525485"/>
            <a:ext cx="5182226" cy="3701144"/>
          </a:xfrm>
        </p:spPr>
        <p:txBody>
          <a:bodyPr>
            <a:normAutofit/>
          </a:bodyPr>
          <a:lstStyle/>
          <a:p>
            <a:pPr marL="292608" lvl="1" indent="0">
              <a:lnSpc>
                <a:spcPct val="150000"/>
              </a:lnSpc>
              <a:buNone/>
            </a:pPr>
            <a:r>
              <a:rPr lang="zh-TW" altLang="zh-TW" sz="2200" b="1" dirty="0"/>
              <a:t>物質資源</a:t>
            </a:r>
            <a:r>
              <a:rPr lang="zh-TW" altLang="en-US" sz="2200" dirty="0"/>
              <a:t>：</a:t>
            </a:r>
            <a:r>
              <a:rPr lang="zh-TW" altLang="zh-TW" sz="2200" dirty="0"/>
              <a:t>要列印之原料，</a:t>
            </a:r>
            <a:r>
              <a:rPr lang="en-US" altLang="zh-TW" sz="2200" dirty="0"/>
              <a:t>ex:</a:t>
            </a:r>
            <a:r>
              <a:rPr lang="zh-TW" altLang="zh-TW" sz="2200" dirty="0"/>
              <a:t>碳纖維。</a:t>
            </a:r>
            <a:endParaRPr lang="en-US" altLang="zh-TW" sz="2200" dirty="0"/>
          </a:p>
          <a:p>
            <a:pPr marL="292608" lvl="1" indent="0">
              <a:lnSpc>
                <a:spcPct val="150000"/>
              </a:lnSpc>
              <a:buNone/>
            </a:pPr>
            <a:r>
              <a:rPr lang="zh-TW" altLang="zh-TW" sz="2200" b="1" dirty="0"/>
              <a:t>場資源</a:t>
            </a:r>
            <a:r>
              <a:rPr lang="zh-TW" altLang="en-US" sz="2200" dirty="0"/>
              <a:t>：</a:t>
            </a:r>
            <a:endParaRPr lang="en-US" altLang="zh-TW" sz="2200" dirty="0"/>
          </a:p>
          <a:p>
            <a:pPr marL="635508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zh-TW" sz="2200" dirty="0"/>
              <a:t>重力場</a:t>
            </a:r>
            <a:r>
              <a:rPr lang="en-US" altLang="zh-TW" sz="2200" dirty="0"/>
              <a:t>(</a:t>
            </a:r>
            <a:r>
              <a:rPr lang="zh-TW" altLang="zh-TW" sz="2200" dirty="0"/>
              <a:t>材料落下</a:t>
            </a:r>
            <a:r>
              <a:rPr lang="en-US" altLang="zh-TW" sz="2200" dirty="0"/>
              <a:t>)</a:t>
            </a:r>
          </a:p>
          <a:p>
            <a:pPr marL="635508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zh-TW" sz="2200" dirty="0"/>
              <a:t>熱</a:t>
            </a:r>
            <a:r>
              <a:rPr lang="en-US" altLang="zh-TW" sz="2200" dirty="0"/>
              <a:t>(</a:t>
            </a:r>
            <a:r>
              <a:rPr lang="zh-TW" altLang="zh-TW" sz="2200" dirty="0"/>
              <a:t>加熱原料</a:t>
            </a:r>
            <a:r>
              <a:rPr lang="en-US" altLang="zh-TW" sz="2200" dirty="0"/>
              <a:t>)</a:t>
            </a:r>
          </a:p>
          <a:p>
            <a:pPr marL="635508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zh-TW" sz="2200" dirty="0"/>
              <a:t>電</a:t>
            </a:r>
            <a:r>
              <a:rPr lang="en-US" altLang="zh-TW" sz="2200" dirty="0"/>
              <a:t>(</a:t>
            </a:r>
            <a:r>
              <a:rPr lang="zh-TW" altLang="zh-TW" sz="2200" dirty="0"/>
              <a:t>噴嘴移動</a:t>
            </a:r>
            <a:r>
              <a:rPr lang="en-US" altLang="zh-TW" sz="2200" dirty="0"/>
              <a:t>)</a:t>
            </a:r>
            <a:r>
              <a:rPr lang="zh-TW" altLang="zh-TW" sz="2200" dirty="0"/>
              <a:t>。</a:t>
            </a:r>
            <a:endParaRPr lang="en-US" altLang="zh-TW" sz="2200" dirty="0"/>
          </a:p>
          <a:p>
            <a:pPr marL="292608" lvl="1" indent="0">
              <a:lnSpc>
                <a:spcPct val="100000"/>
              </a:lnSpc>
              <a:buNone/>
            </a:pPr>
            <a:endParaRPr lang="zh-TW" altLang="en-US" sz="2200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22408647-1F49-4EB1-9BBA-435EB95088EB}"/>
              </a:ext>
            </a:extLst>
          </p:cNvPr>
          <p:cNvSpPr txBox="1">
            <a:spLocks/>
          </p:cNvSpPr>
          <p:nvPr/>
        </p:nvSpPr>
        <p:spPr>
          <a:xfrm>
            <a:off x="5950857" y="2525485"/>
            <a:ext cx="5357849" cy="37011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608" lvl="1" indent="0">
              <a:lnSpc>
                <a:spcPct val="150000"/>
              </a:lnSpc>
              <a:buNone/>
            </a:pPr>
            <a:r>
              <a:rPr lang="zh-TW" altLang="en-US" sz="2200" b="1" dirty="0"/>
              <a:t>功能資源</a:t>
            </a:r>
            <a:r>
              <a:rPr lang="zh-TW" altLang="en-US" sz="2200" dirty="0"/>
              <a:t>：吹風使溫度下降。</a:t>
            </a:r>
          </a:p>
          <a:p>
            <a:pPr marL="292608" lvl="1" indent="0">
              <a:lnSpc>
                <a:spcPct val="150000"/>
              </a:lnSpc>
              <a:buNone/>
            </a:pPr>
            <a:r>
              <a:rPr lang="zh-TW" altLang="en-US" sz="2200" b="1" dirty="0"/>
              <a:t>資訊資源</a:t>
            </a:r>
            <a:r>
              <a:rPr lang="zh-TW" altLang="en-US" sz="2200" dirty="0"/>
              <a:t>：加裝掃描誤差反饋。</a:t>
            </a:r>
          </a:p>
          <a:p>
            <a:pPr marL="292608" lvl="1" indent="0">
              <a:lnSpc>
                <a:spcPct val="150000"/>
              </a:lnSpc>
              <a:buNone/>
            </a:pPr>
            <a:r>
              <a:rPr lang="zh-TW" altLang="en-US" sz="2200" b="1" dirty="0"/>
              <a:t>時間資源</a:t>
            </a:r>
            <a:r>
              <a:rPr lang="zh-TW" altLang="en-US" sz="2200" dirty="0"/>
              <a:t>：利用降溫技術讓堆疊時間更快。</a:t>
            </a:r>
          </a:p>
          <a:p>
            <a:pPr marL="292608" lvl="1" indent="0">
              <a:lnSpc>
                <a:spcPct val="150000"/>
              </a:lnSpc>
              <a:buNone/>
            </a:pPr>
            <a:r>
              <a:rPr lang="zh-TW" altLang="en-US" sz="2200" b="1" dirty="0"/>
              <a:t>空間資源</a:t>
            </a:r>
            <a:r>
              <a:rPr lang="zh-TW" altLang="en-US" sz="2200" dirty="0"/>
              <a:t>：成品、平台同時移動。</a:t>
            </a:r>
          </a:p>
          <a:p>
            <a:pPr marL="292608" lvl="1" indent="0">
              <a:lnSpc>
                <a:spcPct val="100000"/>
              </a:lnSpc>
              <a:buFont typeface="Calibri" pitchFamily="34" charset="0"/>
              <a:buNone/>
            </a:pP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88205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46E6B7-C590-4DF0-87B9-D6CCF75D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問題現況的資訊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EF16F6F-532B-42C9-BFF5-A3DD789F4F7D}"/>
              </a:ext>
            </a:extLst>
          </p:cNvPr>
          <p:cNvSpPr txBox="1">
            <a:spLocks noGrp="1"/>
          </p:cNvSpPr>
          <p:nvPr>
            <p:ph sz="quarter" idx="13"/>
          </p:nvPr>
        </p:nvSpPr>
        <p:spPr>
          <a:xfrm>
            <a:off x="914400" y="2512105"/>
            <a:ext cx="4978400" cy="34242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zh-TW" sz="2400" b="1" dirty="0"/>
              <a:t>描述系統期望改善或要消除的缺點</a:t>
            </a:r>
            <a:endParaRPr lang="en-US" altLang="zh-TW" sz="2400" b="1" dirty="0"/>
          </a:p>
          <a:p>
            <a:pPr lvl="1">
              <a:lnSpc>
                <a:spcPct val="100000"/>
              </a:lnSpc>
            </a:pPr>
            <a:r>
              <a:rPr lang="zh-TW" altLang="zh-TW" sz="2000" dirty="0"/>
              <a:t>噴頭過熱。</a:t>
            </a:r>
            <a:endParaRPr lang="en-US" altLang="zh-TW" sz="2000" dirty="0"/>
          </a:p>
          <a:p>
            <a:pPr marL="201168" lvl="1" indent="0">
              <a:lnSpc>
                <a:spcPct val="100000"/>
              </a:lnSpc>
              <a:buNone/>
            </a:pPr>
            <a:endParaRPr lang="en-US" altLang="zh-TW" sz="2000" dirty="0"/>
          </a:p>
          <a:p>
            <a:pPr>
              <a:lnSpc>
                <a:spcPct val="100000"/>
              </a:lnSpc>
            </a:pPr>
            <a:r>
              <a:rPr lang="zh-TW" altLang="zh-TW" sz="2400" b="1" dirty="0"/>
              <a:t>了解造成缺點發生的原因，描述造成缺點發生的機構</a:t>
            </a:r>
            <a:endParaRPr lang="en-US" altLang="zh-TW" sz="2400" b="1" dirty="0"/>
          </a:p>
          <a:p>
            <a:pPr lvl="1">
              <a:lnSpc>
                <a:spcPct val="100000"/>
              </a:lnSpc>
            </a:pPr>
            <a:r>
              <a:rPr lang="zh-TW" altLang="zh-TW" sz="2000" dirty="0"/>
              <a:t>加熱原料導致。</a:t>
            </a:r>
            <a:endParaRPr lang="en-US" altLang="zh-TW" sz="2000" dirty="0"/>
          </a:p>
          <a:p>
            <a:pPr marL="292608" lvl="1" indent="0">
              <a:lnSpc>
                <a:spcPct val="100000"/>
              </a:lnSpc>
              <a:buFont typeface="Calibri" pitchFamily="34" charset="0"/>
              <a:buNone/>
            </a:pP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7A2ADF3B-94AC-4C40-AD2C-0C19F5AB72D3}"/>
              </a:ext>
            </a:extLst>
          </p:cNvPr>
          <p:cNvSpPr txBox="1">
            <a:spLocks/>
          </p:cNvSpPr>
          <p:nvPr/>
        </p:nvSpPr>
        <p:spPr>
          <a:xfrm>
            <a:off x="6096000" y="2512105"/>
            <a:ext cx="5181600" cy="34242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zh-TW" sz="2600" b="1" dirty="0"/>
              <a:t>描述問題發展的歷史</a:t>
            </a:r>
            <a:endParaRPr lang="en-US" altLang="zh-TW" sz="2600" b="1" dirty="0"/>
          </a:p>
          <a:p>
            <a:pPr lvl="1">
              <a:lnSpc>
                <a:spcPct val="100000"/>
              </a:lnSpc>
            </a:pPr>
            <a:r>
              <a:rPr lang="zh-TW" altLang="zh-TW" sz="2200" dirty="0"/>
              <a:t>設備工作時產生大量的熱量，多餘的熱量聚積產生高溫，降低工作效率。</a:t>
            </a:r>
            <a:endParaRPr lang="en-US" altLang="zh-TW" sz="2200" dirty="0"/>
          </a:p>
          <a:p>
            <a:pPr>
              <a:lnSpc>
                <a:spcPct val="100000"/>
              </a:lnSpc>
            </a:pPr>
            <a:r>
              <a:rPr lang="zh-TW" altLang="zh-TW" sz="2600" b="1" dirty="0"/>
              <a:t>其他待解答的問題</a:t>
            </a:r>
            <a:endParaRPr lang="en-US" altLang="zh-TW" sz="2600" b="1" dirty="0"/>
          </a:p>
          <a:p>
            <a:pPr lvl="1">
              <a:lnSpc>
                <a:spcPct val="100000"/>
              </a:lnSpc>
            </a:pPr>
            <a:r>
              <a:rPr lang="zh-TW" altLang="zh-TW" sz="2200" dirty="0"/>
              <a:t>移動時振動造成的誤差。</a:t>
            </a:r>
            <a:endParaRPr lang="en-US" altLang="zh-TW" sz="2200" dirty="0"/>
          </a:p>
          <a:p>
            <a:pPr>
              <a:lnSpc>
                <a:spcPct val="100000"/>
              </a:lnSpc>
            </a:pPr>
            <a:r>
              <a:rPr lang="zh-TW" altLang="zh-TW" sz="2600" b="1" dirty="0"/>
              <a:t>問題已嘗試的解答歷史</a:t>
            </a:r>
            <a:endParaRPr lang="en-US" altLang="zh-TW" sz="2600" b="1" dirty="0"/>
          </a:p>
          <a:p>
            <a:pPr lvl="1">
              <a:lnSpc>
                <a:spcPct val="100000"/>
              </a:lnSpc>
            </a:pPr>
            <a:r>
              <a:rPr lang="zh-TW" altLang="zh-TW" sz="2200" dirty="0"/>
              <a:t>散熱系統。</a:t>
            </a:r>
          </a:p>
          <a:p>
            <a:pPr marL="292608" lvl="1" indent="0">
              <a:lnSpc>
                <a:spcPct val="100000"/>
              </a:lnSpc>
              <a:buFont typeface="Calibri" pitchFamily="34" charset="0"/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9478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C9C35B-F76A-4161-AC85-0C97D94F4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1" y="286603"/>
            <a:ext cx="2441132" cy="1450757"/>
          </a:xfrm>
        </p:spPr>
        <p:txBody>
          <a:bodyPr/>
          <a:lstStyle/>
          <a:p>
            <a:r>
              <a:rPr lang="en-US" altLang="zh-TW" b="1" dirty="0"/>
              <a:t>PF</a:t>
            </a:r>
            <a:r>
              <a:rPr lang="zh-TW" altLang="en-US" b="1" dirty="0"/>
              <a:t>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099CFD-95E5-4A9A-9DAD-33755E36A3A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4" name="畫布 2">
            <a:extLst>
              <a:ext uri="{FF2B5EF4-FFF2-40B4-BE49-F238E27FC236}">
                <a16:creationId xmlns:a16="http://schemas.microsoft.com/office/drawing/2014/main" id="{06BB43DF-1A7E-4659-8D61-AD80D5DCB766}"/>
              </a:ext>
            </a:extLst>
          </p:cNvPr>
          <p:cNvGrpSpPr/>
          <p:nvPr/>
        </p:nvGrpSpPr>
        <p:grpSpPr>
          <a:xfrm>
            <a:off x="3924663" y="650267"/>
            <a:ext cx="7352937" cy="5140932"/>
            <a:chOff x="0" y="0"/>
            <a:chExt cx="6492240" cy="456438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CB19671-C2DD-4184-81E5-993821C9304F}"/>
                </a:ext>
              </a:extLst>
            </p:cNvPr>
            <p:cNvSpPr/>
            <p:nvPr/>
          </p:nvSpPr>
          <p:spPr>
            <a:xfrm>
              <a:off x="0" y="0"/>
              <a:ext cx="6492240" cy="4564380"/>
            </a:xfrm>
            <a:prstGeom prst="rect">
              <a:avLst/>
            </a:prstGeom>
          </p:spPr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F476DE75-5685-4D29-9DE4-95754D788751}"/>
                </a:ext>
              </a:extLst>
            </p:cNvPr>
            <p:cNvSpPr/>
            <p:nvPr/>
          </p:nvSpPr>
          <p:spPr>
            <a:xfrm>
              <a:off x="320040" y="274320"/>
              <a:ext cx="807720" cy="5562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sz="1200">
                  <a:solidFill>
                    <a:srgbClr val="000000"/>
                  </a:solidFill>
                  <a:effectLst/>
                  <a:latin typeface="細明體" panose="02020509000000000000" pitchFamily="49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供料</a:t>
              </a:r>
              <a:endParaRPr lang="zh-TW" sz="1200"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ADB31800-8AE9-49EF-95A9-211235149BAE}"/>
                </a:ext>
              </a:extLst>
            </p:cNvPr>
            <p:cNvSpPr/>
            <p:nvPr/>
          </p:nvSpPr>
          <p:spPr>
            <a:xfrm>
              <a:off x="320040" y="1127760"/>
              <a:ext cx="807720" cy="5562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sz="1200">
                  <a:solidFill>
                    <a:srgbClr val="000000"/>
                  </a:solidFill>
                  <a:effectLst/>
                  <a:latin typeface="細明體" panose="02020509000000000000" pitchFamily="49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填料</a:t>
              </a:r>
              <a:endParaRPr lang="zh-TW" sz="120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09715F60-6D76-4998-A1E7-FD8D83BF2AEE}"/>
                </a:ext>
              </a:extLst>
            </p:cNvPr>
            <p:cNvSpPr/>
            <p:nvPr/>
          </p:nvSpPr>
          <p:spPr>
            <a:xfrm>
              <a:off x="320040" y="1992585"/>
              <a:ext cx="807720" cy="5562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sz="1200">
                  <a:solidFill>
                    <a:srgbClr val="000000"/>
                  </a:solidFill>
                  <a:effectLst/>
                  <a:latin typeface="細明體" panose="02020509000000000000" pitchFamily="49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加熱</a:t>
              </a:r>
              <a:endParaRPr lang="zh-TW" sz="120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C4EB5F6B-855E-4C82-861D-724CD0FF05CC}"/>
                </a:ext>
              </a:extLst>
            </p:cNvPr>
            <p:cNvSpPr/>
            <p:nvPr/>
          </p:nvSpPr>
          <p:spPr>
            <a:xfrm>
              <a:off x="1543980" y="1992585"/>
              <a:ext cx="807720" cy="5562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sz="1200">
                  <a:solidFill>
                    <a:srgbClr val="000000"/>
                  </a:solidFill>
                  <a:effectLst/>
                  <a:latin typeface="細明體" panose="02020509000000000000" pitchFamily="49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噴出</a:t>
              </a:r>
              <a:endParaRPr lang="zh-TW" sz="120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35FA3EF2-BBE6-4114-A03C-69CEAE8A5FB8}"/>
                </a:ext>
              </a:extLst>
            </p:cNvPr>
            <p:cNvSpPr/>
            <p:nvPr/>
          </p:nvSpPr>
          <p:spPr>
            <a:xfrm>
              <a:off x="2821260" y="1987845"/>
              <a:ext cx="807720" cy="5562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sz="1200">
                  <a:solidFill>
                    <a:srgbClr val="000000"/>
                  </a:solidFill>
                  <a:effectLst/>
                  <a:latin typeface="細明體" panose="02020509000000000000" pitchFamily="49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列印</a:t>
              </a:r>
              <a:endParaRPr lang="zh-TW" sz="120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F8E2D8F2-09A5-4842-B0E6-AE2123BED92D}"/>
                </a:ext>
              </a:extLst>
            </p:cNvPr>
            <p:cNvSpPr/>
            <p:nvPr/>
          </p:nvSpPr>
          <p:spPr>
            <a:xfrm>
              <a:off x="2821260" y="2946060"/>
              <a:ext cx="807720" cy="5562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sz="1200">
                  <a:solidFill>
                    <a:srgbClr val="000000"/>
                  </a:solidFill>
                  <a:effectLst/>
                  <a:latin typeface="細明體" panose="02020509000000000000" pitchFamily="49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成品</a:t>
              </a:r>
              <a:endParaRPr lang="zh-TW" sz="120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4C3A57D9-5C15-4359-B750-84D529FE8A19}"/>
                </a:ext>
              </a:extLst>
            </p:cNvPr>
            <p:cNvSpPr/>
            <p:nvPr/>
          </p:nvSpPr>
          <p:spPr>
            <a:xfrm>
              <a:off x="4096680" y="1987845"/>
              <a:ext cx="807720" cy="5562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sz="1200">
                  <a:solidFill>
                    <a:srgbClr val="000000"/>
                  </a:solidFill>
                  <a:effectLst/>
                  <a:latin typeface="細明體" panose="02020509000000000000" pitchFamily="49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移動</a:t>
              </a:r>
              <a:endParaRPr lang="zh-TW" sz="120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29FC362B-4079-4A6F-BE86-01A793313E83}"/>
                </a:ext>
              </a:extLst>
            </p:cNvPr>
            <p:cNvSpPr/>
            <p:nvPr/>
          </p:nvSpPr>
          <p:spPr>
            <a:xfrm>
              <a:off x="5427300" y="1992585"/>
              <a:ext cx="807720" cy="5562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sz="1200">
                  <a:solidFill>
                    <a:srgbClr val="000000"/>
                  </a:solidFill>
                  <a:effectLst/>
                  <a:latin typeface="細明體" panose="02020509000000000000" pitchFamily="49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皮帶</a:t>
              </a:r>
              <a:endParaRPr lang="zh-TW" sz="120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62F8D6E0-4372-4C3B-80BD-F6F847BEC0A0}"/>
                </a:ext>
              </a:extLst>
            </p:cNvPr>
            <p:cNvSpPr/>
            <p:nvPr/>
          </p:nvSpPr>
          <p:spPr>
            <a:xfrm>
              <a:off x="5427300" y="1127760"/>
              <a:ext cx="807720" cy="5562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sz="1200">
                  <a:solidFill>
                    <a:srgbClr val="000000"/>
                  </a:solidFill>
                  <a:effectLst/>
                  <a:latin typeface="細明體" panose="02020509000000000000" pitchFamily="49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馬達</a:t>
              </a:r>
              <a:endParaRPr lang="zh-TW" sz="120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endParaRP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FDE85418-3FDB-45D2-9B59-8576E0C1CF9B}"/>
                </a:ext>
              </a:extLst>
            </p:cNvPr>
            <p:cNvSpPr/>
            <p:nvPr/>
          </p:nvSpPr>
          <p:spPr>
            <a:xfrm>
              <a:off x="5427300" y="274320"/>
              <a:ext cx="807720" cy="5562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sz="1200">
                  <a:solidFill>
                    <a:srgbClr val="000000"/>
                  </a:solidFill>
                  <a:effectLst/>
                  <a:latin typeface="細明體" panose="02020509000000000000" pitchFamily="49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台電</a:t>
              </a:r>
              <a:endParaRPr lang="zh-TW" sz="120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001CCB5B-3695-4089-8CC5-6F6B876A4412}"/>
                </a:ext>
              </a:extLst>
            </p:cNvPr>
            <p:cNvSpPr/>
            <p:nvPr/>
          </p:nvSpPr>
          <p:spPr>
            <a:xfrm>
              <a:off x="263820" y="3784260"/>
              <a:ext cx="952500" cy="6077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sz="1200">
                  <a:solidFill>
                    <a:srgbClr val="000000"/>
                  </a:solidFill>
                  <a:effectLst/>
                  <a:latin typeface="細明體" panose="02020509000000000000" pitchFamily="49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散熱片</a:t>
              </a:r>
              <a:endParaRPr lang="zh-TW" sz="120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D97D3510-353F-4188-9533-D5A24E562278}"/>
                </a:ext>
              </a:extLst>
            </p:cNvPr>
            <p:cNvSpPr/>
            <p:nvPr/>
          </p:nvSpPr>
          <p:spPr>
            <a:xfrm>
              <a:off x="1525860" y="3810000"/>
              <a:ext cx="807720" cy="5562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sz="1200">
                  <a:solidFill>
                    <a:srgbClr val="000000"/>
                  </a:solidFill>
                  <a:effectLst/>
                  <a:latin typeface="細明體" panose="02020509000000000000" pitchFamily="49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風扇</a:t>
              </a:r>
              <a:endParaRPr lang="zh-TW" sz="120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endParaRPr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84E55757-DD21-40C1-8FB5-62E08CFF2514}"/>
                </a:ext>
              </a:extLst>
            </p:cNvPr>
            <p:cNvSpPr/>
            <p:nvPr/>
          </p:nvSpPr>
          <p:spPr>
            <a:xfrm>
              <a:off x="5366340" y="2917440"/>
              <a:ext cx="952500" cy="6076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sz="1200">
                  <a:solidFill>
                    <a:srgbClr val="000000"/>
                  </a:solidFill>
                  <a:effectLst/>
                  <a:latin typeface="細明體" panose="02020509000000000000" pitchFamily="49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減振器</a:t>
              </a:r>
              <a:endParaRPr lang="zh-TW" sz="120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BF2B1C7-B395-4C3F-9BD1-C65F36904D06}"/>
                </a:ext>
              </a:extLst>
            </p:cNvPr>
            <p:cNvSpPr/>
            <p:nvPr/>
          </p:nvSpPr>
          <p:spPr>
            <a:xfrm>
              <a:off x="320040" y="2943180"/>
              <a:ext cx="807720" cy="556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sz="1200">
                  <a:solidFill>
                    <a:srgbClr val="000000"/>
                  </a:solidFill>
                  <a:effectLst/>
                  <a:latin typeface="細明體" panose="02020509000000000000" pitchFamily="49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過熱</a:t>
              </a:r>
              <a:endParaRPr lang="zh-TW" sz="1200"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07E63CA-7118-439B-9739-DDCAB2FEA18F}"/>
                </a:ext>
              </a:extLst>
            </p:cNvPr>
            <p:cNvSpPr/>
            <p:nvPr/>
          </p:nvSpPr>
          <p:spPr>
            <a:xfrm>
              <a:off x="4126140" y="2946060"/>
              <a:ext cx="807720" cy="556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sz="1200">
                  <a:solidFill>
                    <a:srgbClr val="000000"/>
                  </a:solidFill>
                  <a:effectLst/>
                  <a:latin typeface="細明體" panose="02020509000000000000" pitchFamily="49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振動</a:t>
              </a:r>
              <a:endParaRPr lang="zh-TW" sz="120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CA65763-61C2-4909-91DE-9941EC479BA1}"/>
                </a:ext>
              </a:extLst>
            </p:cNvPr>
            <p:cNvSpPr/>
            <p:nvPr/>
          </p:nvSpPr>
          <p:spPr>
            <a:xfrm>
              <a:off x="4126140" y="3835740"/>
              <a:ext cx="807720" cy="556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sz="1200">
                  <a:solidFill>
                    <a:srgbClr val="000000"/>
                  </a:solidFill>
                  <a:effectLst/>
                  <a:latin typeface="細明體" panose="02020509000000000000" pitchFamily="49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公差</a:t>
              </a:r>
              <a:endParaRPr lang="zh-TW" sz="120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endParaRPr>
            </a:p>
          </p:txBody>
        </p: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C314F044-9932-4257-B234-176458D0F276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>
              <a:off x="723900" y="830580"/>
              <a:ext cx="0" cy="2971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4EF21A28-18DB-4C14-895D-5C087CBA65E7}"/>
                </a:ext>
              </a:extLst>
            </p:cNvPr>
            <p:cNvCxnSpPr>
              <a:endCxn id="8" idx="0"/>
            </p:cNvCxnSpPr>
            <p:nvPr/>
          </p:nvCxnSpPr>
          <p:spPr>
            <a:xfrm>
              <a:off x="723900" y="1684020"/>
              <a:ext cx="0" cy="3085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向下箭號 10">
              <a:extLst>
                <a:ext uri="{FF2B5EF4-FFF2-40B4-BE49-F238E27FC236}">
                  <a16:creationId xmlns:a16="http://schemas.microsoft.com/office/drawing/2014/main" id="{BE374E0D-DC69-4DCD-A8C4-92A23B8C47C9}"/>
                </a:ext>
              </a:extLst>
            </p:cNvPr>
            <p:cNvSpPr/>
            <p:nvPr/>
          </p:nvSpPr>
          <p:spPr>
            <a:xfrm>
              <a:off x="708660" y="2548844"/>
              <a:ext cx="53340" cy="345781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885B13CB-5B36-40ED-98EB-51D2842B77A6}"/>
                </a:ext>
              </a:extLst>
            </p:cNvPr>
            <p:cNvCxnSpPr>
              <a:stCxn id="16" idx="0"/>
              <a:endCxn id="19" idx="2"/>
            </p:cNvCxnSpPr>
            <p:nvPr/>
          </p:nvCxnSpPr>
          <p:spPr>
            <a:xfrm flipH="1" flipV="1">
              <a:off x="723900" y="3499440"/>
              <a:ext cx="16170" cy="2848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B6CB364C-72BB-4DA7-8668-283AB06EA554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1127760" y="2270715"/>
              <a:ext cx="4162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442DBD45-495F-44BA-BF11-04F137AAE94D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 flipV="1">
              <a:off x="2351700" y="2265975"/>
              <a:ext cx="469560" cy="47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2D3F1AB6-81C8-4593-8D52-852B4DC0FEA7}"/>
                </a:ext>
              </a:extLst>
            </p:cNvPr>
            <p:cNvCxnSpPr>
              <a:stCxn id="17" idx="2"/>
              <a:endCxn id="16" idx="6"/>
            </p:cNvCxnSpPr>
            <p:nvPr/>
          </p:nvCxnSpPr>
          <p:spPr>
            <a:xfrm flipH="1">
              <a:off x="1216320" y="4088130"/>
              <a:ext cx="3095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554AE004-917B-40D2-B00E-F6F7EE3F183B}"/>
                </a:ext>
              </a:extLst>
            </p:cNvPr>
            <p:cNvCxnSpPr>
              <a:stCxn id="10" idx="4"/>
              <a:endCxn id="11" idx="0"/>
            </p:cNvCxnSpPr>
            <p:nvPr/>
          </p:nvCxnSpPr>
          <p:spPr>
            <a:xfrm>
              <a:off x="3225120" y="2544105"/>
              <a:ext cx="0" cy="401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3D5FD44A-DD48-4A66-B3FF-113F327808D4}"/>
                </a:ext>
              </a:extLst>
            </p:cNvPr>
            <p:cNvCxnSpPr>
              <a:stCxn id="10" idx="6"/>
              <a:endCxn id="12" idx="2"/>
            </p:cNvCxnSpPr>
            <p:nvPr/>
          </p:nvCxnSpPr>
          <p:spPr>
            <a:xfrm>
              <a:off x="3628980" y="2265975"/>
              <a:ext cx="4677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F7A99098-5817-4773-83C8-C4C6D2514D36}"/>
                </a:ext>
              </a:extLst>
            </p:cNvPr>
            <p:cNvCxnSpPr>
              <a:stCxn id="12" idx="6"/>
              <a:endCxn id="13" idx="2"/>
            </p:cNvCxnSpPr>
            <p:nvPr/>
          </p:nvCxnSpPr>
          <p:spPr>
            <a:xfrm>
              <a:off x="4904400" y="2265975"/>
              <a:ext cx="522900" cy="47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4F639AA0-5181-4F18-99FF-E8CD84BDAA09}"/>
                </a:ext>
              </a:extLst>
            </p:cNvPr>
            <p:cNvCxnSpPr>
              <a:stCxn id="15" idx="4"/>
              <a:endCxn id="14" idx="0"/>
            </p:cNvCxnSpPr>
            <p:nvPr/>
          </p:nvCxnSpPr>
          <p:spPr>
            <a:xfrm>
              <a:off x="5831160" y="830580"/>
              <a:ext cx="0" cy="2971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1DECBD49-4679-421B-991C-29B63A9A1520}"/>
                </a:ext>
              </a:extLst>
            </p:cNvPr>
            <p:cNvCxnSpPr/>
            <p:nvPr/>
          </p:nvCxnSpPr>
          <p:spPr>
            <a:xfrm flipV="1">
              <a:off x="624840" y="3672840"/>
              <a:ext cx="190500" cy="76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FF728F34-1565-4651-A909-950B0A052A3B}"/>
                </a:ext>
              </a:extLst>
            </p:cNvPr>
            <p:cNvCxnSpPr>
              <a:stCxn id="14" idx="4"/>
              <a:endCxn id="13" idx="0"/>
            </p:cNvCxnSpPr>
            <p:nvPr/>
          </p:nvCxnSpPr>
          <p:spPr>
            <a:xfrm>
              <a:off x="5831160" y="1684020"/>
              <a:ext cx="0" cy="3085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向下箭號 47">
              <a:extLst>
                <a:ext uri="{FF2B5EF4-FFF2-40B4-BE49-F238E27FC236}">
                  <a16:creationId xmlns:a16="http://schemas.microsoft.com/office/drawing/2014/main" id="{C9308797-3E4B-43E8-9B2B-8C282D205E11}"/>
                </a:ext>
              </a:extLst>
            </p:cNvPr>
            <p:cNvSpPr/>
            <p:nvPr/>
          </p:nvSpPr>
          <p:spPr>
            <a:xfrm>
              <a:off x="4518660" y="2544105"/>
              <a:ext cx="45719" cy="35052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36" name="向下箭號 50">
              <a:extLst>
                <a:ext uri="{FF2B5EF4-FFF2-40B4-BE49-F238E27FC236}">
                  <a16:creationId xmlns:a16="http://schemas.microsoft.com/office/drawing/2014/main" id="{B48630D4-A3BE-4D38-9560-E4FE1903F035}"/>
                </a:ext>
              </a:extLst>
            </p:cNvPr>
            <p:cNvSpPr/>
            <p:nvPr/>
          </p:nvSpPr>
          <p:spPr>
            <a:xfrm>
              <a:off x="4523399" y="3502320"/>
              <a:ext cx="45719" cy="28194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6581710A-63A9-4373-8895-F7F776BC6164}"/>
                </a:ext>
              </a:extLst>
            </p:cNvPr>
            <p:cNvCxnSpPr>
              <a:stCxn id="18" idx="2"/>
              <a:endCxn id="20" idx="3"/>
            </p:cNvCxnSpPr>
            <p:nvPr/>
          </p:nvCxnSpPr>
          <p:spPr>
            <a:xfrm flipH="1">
              <a:off x="4933860" y="3221288"/>
              <a:ext cx="432480" cy="29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C6E494C6-8293-4483-A138-438859BA8730}"/>
                </a:ext>
              </a:extLst>
            </p:cNvPr>
            <p:cNvCxnSpPr/>
            <p:nvPr/>
          </p:nvCxnSpPr>
          <p:spPr>
            <a:xfrm>
              <a:off x="5173980" y="3154680"/>
              <a:ext cx="0" cy="1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0258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28CE6B-D2DC-4FED-8975-8CD7DA992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矛盾矩陣表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EC3519-94E7-4FE2-94F8-6FC14440F9E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57911" y="2802521"/>
            <a:ext cx="10363826" cy="3424107"/>
          </a:xfrm>
        </p:spPr>
        <p:txBody>
          <a:bodyPr/>
          <a:lstStyle/>
          <a:p>
            <a:r>
              <a:rPr lang="zh-TW" altLang="zh-TW" sz="2800" b="1" dirty="0"/>
              <a:t>系統要改善之工程參數</a:t>
            </a:r>
            <a:r>
              <a:rPr lang="en-US" altLang="zh-TW" sz="2800" b="1" dirty="0"/>
              <a:t>:</a:t>
            </a:r>
          </a:p>
          <a:p>
            <a:pPr lvl="1"/>
            <a:r>
              <a:rPr lang="zh-TW" altLang="zh-TW" sz="2400" b="1" dirty="0"/>
              <a:t>可靠度</a:t>
            </a:r>
          </a:p>
          <a:p>
            <a:r>
              <a:rPr lang="zh-TW" altLang="zh-TW" sz="2800" b="1" dirty="0"/>
              <a:t>不想惡化的系統工程參數</a:t>
            </a:r>
            <a:r>
              <a:rPr lang="en-US" altLang="zh-TW" sz="2800" b="1" dirty="0"/>
              <a:t>:</a:t>
            </a:r>
          </a:p>
          <a:p>
            <a:pPr lvl="1"/>
            <a:r>
              <a:rPr lang="zh-TW" altLang="zh-TW" sz="2400" b="1" dirty="0"/>
              <a:t>溫度</a:t>
            </a:r>
          </a:p>
          <a:p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A58F8B0-9550-445E-B588-A924A4068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939202"/>
              </p:ext>
            </p:extLst>
          </p:nvPr>
        </p:nvGraphicFramePr>
        <p:xfrm>
          <a:off x="6778172" y="3266345"/>
          <a:ext cx="3541486" cy="17126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2343">
                  <a:extLst>
                    <a:ext uri="{9D8B030D-6E8A-4147-A177-3AD203B41FA5}">
                      <a16:colId xmlns:a16="http://schemas.microsoft.com/office/drawing/2014/main" val="2937143523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3709002162"/>
                    </a:ext>
                  </a:extLst>
                </a:gridCol>
              </a:tblGrid>
              <a:tr h="8563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TW" sz="20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>
                          <a:effectLst/>
                        </a:rPr>
                        <a:t>溫度</a:t>
                      </a:r>
                      <a:r>
                        <a:rPr lang="en-US" sz="2400">
                          <a:effectLst/>
                        </a:rPr>
                        <a:t>17</a:t>
                      </a:r>
                      <a:endParaRPr lang="zh-TW" sz="2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9423100"/>
                  </a:ext>
                </a:extLst>
              </a:tr>
              <a:tr h="8563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dirty="0">
                          <a:effectLst/>
                        </a:rPr>
                        <a:t>可靠度</a:t>
                      </a:r>
                      <a:r>
                        <a:rPr lang="en-US" sz="2400" dirty="0">
                          <a:effectLst/>
                        </a:rPr>
                        <a:t>27</a:t>
                      </a:r>
                      <a:endParaRPr lang="zh-TW" sz="20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</a:t>
                      </a:r>
                      <a:r>
                        <a:rPr lang="zh-TW" sz="2400" dirty="0">
                          <a:effectLst/>
                        </a:rPr>
                        <a:t>、</a:t>
                      </a:r>
                      <a:r>
                        <a:rPr lang="en-US" sz="2400" dirty="0">
                          <a:effectLst/>
                        </a:rPr>
                        <a:t>35</a:t>
                      </a:r>
                      <a:r>
                        <a:rPr lang="zh-TW" sz="2400" dirty="0">
                          <a:effectLst/>
                        </a:rPr>
                        <a:t>、</a:t>
                      </a:r>
                      <a:r>
                        <a:rPr lang="en-US" sz="2400" dirty="0">
                          <a:effectLst/>
                        </a:rPr>
                        <a:t>10</a:t>
                      </a:r>
                      <a:endParaRPr lang="zh-TW" sz="20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2926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878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45A7DF9-C90B-4038-BB8E-1AD016701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6000" dirty="0"/>
              <a:t>技術矛盾解決方案</a:t>
            </a:r>
            <a:endParaRPr lang="zh-TW" altLang="en-US" sz="6000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F34B106-232A-474E-B23F-37FFCFB46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828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13DF7F-1D64-40EE-837C-D0A301AC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15C7B1-3DFE-478A-8407-7C5DBFB6F0C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zh-TW" altLang="zh-TW" dirty="0"/>
              <a:t>摘要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TW" altLang="zh-TW" dirty="0"/>
              <a:t>參考專利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TW" altLang="zh-TW" dirty="0"/>
              <a:t>欲改良</a:t>
            </a:r>
            <a:r>
              <a:rPr lang="zh-TW" altLang="en-US" dirty="0"/>
              <a:t>系統</a:t>
            </a:r>
            <a:r>
              <a:rPr lang="zh-TW" altLang="zh-TW" dirty="0"/>
              <a:t>之資訊與環境</a:t>
            </a:r>
            <a:endParaRPr lang="en-US" altLang="zh-TW" dirty="0"/>
          </a:p>
          <a:p>
            <a:pPr marL="457200" lvl="0" indent="-457200">
              <a:buFont typeface="+mj-lt"/>
              <a:buAutoNum type="arabicPeriod"/>
            </a:pPr>
            <a:r>
              <a:rPr lang="en-US" altLang="zh-TW" dirty="0"/>
              <a:t>ISQ</a:t>
            </a:r>
            <a:r>
              <a:rPr lang="zh-TW" altLang="zh-TW" dirty="0"/>
              <a:t>情境問卷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TW" altLang="zh-TW" dirty="0"/>
              <a:t>技術矛盾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altLang="zh-TW" dirty="0"/>
              <a:t>PF</a:t>
            </a:r>
            <a:r>
              <a:rPr lang="zh-TW" altLang="zh-TW" dirty="0"/>
              <a:t>圖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TW" altLang="zh-TW" dirty="0"/>
              <a:t>矛盾矩陣表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TW" altLang="zh-TW" dirty="0"/>
              <a:t>解決方案</a:t>
            </a:r>
            <a:r>
              <a:rPr lang="en-US" altLang="zh-TW" dirty="0"/>
              <a:t>(</a:t>
            </a:r>
            <a:r>
              <a:rPr lang="zh-TW" altLang="zh-TW" dirty="0"/>
              <a:t>矛盾</a:t>
            </a:r>
            <a:r>
              <a:rPr lang="en-US" altLang="zh-TW" dirty="0"/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TW" altLang="en-US" dirty="0"/>
              <a:t>仿生方案</a:t>
            </a:r>
            <a:endParaRPr lang="zh-TW" altLang="zh-TW" dirty="0"/>
          </a:p>
          <a:p>
            <a:pPr marL="457200" indent="-45720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673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02996D-DE0A-4B7F-AC33-E1A2772D9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方案一</a:t>
            </a:r>
            <a:r>
              <a:rPr lang="zh-TW" altLang="en-US" dirty="0"/>
              <a:t>：</a:t>
            </a:r>
            <a:r>
              <a:rPr lang="en-US" altLang="zh-TW" dirty="0"/>
              <a:t>(10)</a:t>
            </a:r>
            <a:r>
              <a:rPr lang="zh-TW" altLang="zh-TW" dirty="0"/>
              <a:t>林旻頡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C1326F-52F3-4382-B69F-244E09202D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37888" y="2468692"/>
            <a:ext cx="4151712" cy="34241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zh-TW" dirty="0"/>
              <a:t>冷卻加熱頭上端，為了確保回流的液態塑料冷卻固化，避免向上溢出阻塞擠出頭。換句話說，一旦散熱不及，很快就會面臨堵料等棘手問題，影響列印的可靠度。</a:t>
            </a:r>
          </a:p>
          <a:p>
            <a:pPr>
              <a:lnSpc>
                <a:spcPct val="150000"/>
              </a:lnSpc>
            </a:pPr>
            <a:r>
              <a:rPr lang="zh-TW" altLang="zh-TW" dirty="0"/>
              <a:t>故加裝散熱風扇來解決這個問題。</a:t>
            </a:r>
          </a:p>
          <a:p>
            <a:pPr marL="0" indent="0">
              <a:lnSpc>
                <a:spcPct val="150000"/>
              </a:lnSpc>
              <a:buNone/>
            </a:pPr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E90A5E8D-5C48-44E1-BCC7-540CEE2F6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798" y="2367092"/>
            <a:ext cx="46005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80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59A40F-C948-40B0-B5CF-7A00358B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方案二</a:t>
            </a:r>
            <a:r>
              <a:rPr lang="zh-TW" altLang="en-US" dirty="0"/>
              <a:t>：</a:t>
            </a:r>
            <a:r>
              <a:rPr lang="en-US" altLang="zh-TW" dirty="0"/>
              <a:t>(10)</a:t>
            </a:r>
            <a:r>
              <a:rPr lang="zh-TW" altLang="zh-TW" dirty="0"/>
              <a:t>陳雨涵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7CA476B-99D4-4B8A-9F11-325B6F4D7F15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245" y="1737360"/>
            <a:ext cx="7057509" cy="461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439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695115-C4EB-44EC-B79B-C850DC93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方案三</a:t>
            </a:r>
            <a:r>
              <a:rPr lang="zh-TW" altLang="en-US" dirty="0"/>
              <a:t>：</a:t>
            </a:r>
            <a:r>
              <a:rPr lang="en-US" altLang="zh-TW" dirty="0"/>
              <a:t>(10a)</a:t>
            </a:r>
            <a:r>
              <a:rPr lang="zh-TW" altLang="zh-TW" dirty="0"/>
              <a:t>劉承祐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24C892-E7CC-43F5-9064-05922816822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54629" y="2367092"/>
            <a:ext cx="3773714" cy="34241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zh-TW" dirty="0"/>
              <a:t>採取</a:t>
            </a:r>
            <a:r>
              <a:rPr lang="en-US" altLang="zh-TW" dirty="0"/>
              <a:t>10a</a:t>
            </a:r>
            <a:r>
              <a:rPr lang="zh-TW" altLang="zh-TW" dirty="0"/>
              <a:t>方案：預先設計低溫融化材料，如銲錫</a:t>
            </a:r>
            <a:r>
              <a:rPr lang="en-US" altLang="zh-TW" dirty="0"/>
              <a:t>-</a:t>
            </a:r>
            <a:r>
              <a:rPr lang="zh-TW" altLang="zh-TW" dirty="0"/>
              <a:t>松香</a:t>
            </a:r>
            <a:r>
              <a:rPr lang="en-US" altLang="zh-TW" dirty="0"/>
              <a:t>(</a:t>
            </a:r>
            <a:r>
              <a:rPr lang="zh-TW" altLang="zh-TW" dirty="0"/>
              <a:t>助焊劑</a:t>
            </a:r>
            <a:r>
              <a:rPr lang="en-US" altLang="zh-TW" dirty="0"/>
              <a:t>)</a:t>
            </a:r>
            <a:r>
              <a:rPr lang="zh-TW" altLang="zh-TW" dirty="0"/>
              <a:t>之間的關係，在原料加入融化物質，改變原料特性，使溫度不上升或上升不明顯的狀況下有效改善噴嘴卡料問題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040F951-5EB8-4E7A-AD96-1B309B3B81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59145" y="2283682"/>
            <a:ext cx="529653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60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D969A8-A416-4C6A-85D4-92734900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方案四</a:t>
            </a:r>
            <a:r>
              <a:rPr lang="zh-TW" altLang="en-US" dirty="0"/>
              <a:t>：</a:t>
            </a:r>
            <a:r>
              <a:rPr lang="en-US" altLang="zh-TW" dirty="0"/>
              <a:t>(3b)</a:t>
            </a:r>
            <a:r>
              <a:rPr lang="zh-TW" altLang="zh-TW" dirty="0"/>
              <a:t>林中偉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606B44-3FFB-466E-B921-CE5870D55D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7280" y="2612571"/>
            <a:ext cx="10180320" cy="3178628"/>
          </a:xfrm>
        </p:spPr>
        <p:txBody>
          <a:bodyPr>
            <a:normAutofit/>
          </a:bodyPr>
          <a:lstStyle/>
          <a:p>
            <a:r>
              <a:rPr lang="zh-TW" altLang="zh-TW" sz="2400" dirty="0"/>
              <a:t>透過改變外部的環境，將它</a:t>
            </a:r>
            <a:r>
              <a:rPr lang="zh-TW" altLang="en-US" sz="2400" dirty="0"/>
              <a:t>放</a:t>
            </a:r>
            <a:r>
              <a:rPr lang="zh-TW" altLang="zh-TW" sz="2400" dirty="0"/>
              <a:t>在冷氣房來降低它的溫度</a:t>
            </a:r>
            <a:r>
              <a:rPr lang="zh-TW" altLang="en-US" sz="2400" dirty="0"/>
              <a:t>。</a:t>
            </a:r>
            <a:endParaRPr lang="zh-TW" altLang="zh-TW" sz="2400" dirty="0"/>
          </a:p>
          <a:p>
            <a:pPr marL="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13631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5DFF906-0D94-4044-BC55-6077E0F19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/>
              <a:t>仿生方案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1DAB10D-8620-40AE-A2DE-01142C11A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732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8BF9981-B636-4218-8641-AD4EF6F7E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方案</a:t>
            </a:r>
            <a:r>
              <a:rPr lang="zh-TW" altLang="en-US" dirty="0"/>
              <a:t>：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4D03972-5804-43F0-922D-95720F3FD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395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8BF9981-B636-4218-8641-AD4EF6F7E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方案</a:t>
            </a:r>
            <a:r>
              <a:rPr lang="zh-TW" altLang="en-US" dirty="0"/>
              <a:t>：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4D03972-5804-43F0-922D-95720F3FD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70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695E0E-B985-48F6-9DFE-5F653C604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摘要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880135-4CF3-4C17-AC03-DCF241E433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zh-TW" dirty="0"/>
              <a:t>自</a:t>
            </a:r>
            <a:r>
              <a:rPr lang="en-US" altLang="zh-TW" dirty="0"/>
              <a:t>1980</a:t>
            </a:r>
            <a:r>
              <a:rPr lang="zh-TW" altLang="zh-TW" dirty="0"/>
              <a:t>年以降，資訊科技的發展突飛猛進，造成社會型態與生活方式的急遽改變，也帶動了電腦輔助設計（</a:t>
            </a:r>
            <a:r>
              <a:rPr lang="en-US" altLang="zh-TW" dirty="0"/>
              <a:t>CAD</a:t>
            </a:r>
            <a:r>
              <a:rPr lang="zh-TW" altLang="zh-TW" dirty="0"/>
              <a:t>）、電腦輔助製造（</a:t>
            </a:r>
            <a:r>
              <a:rPr lang="en-US" altLang="zh-TW" dirty="0"/>
              <a:t>CAM</a:t>
            </a:r>
            <a:r>
              <a:rPr lang="zh-TW" altLang="zh-TW" dirty="0"/>
              <a:t>）和電腦數值控制加工（</a:t>
            </a:r>
            <a:r>
              <a:rPr lang="en-US" altLang="zh-TW" dirty="0"/>
              <a:t>CNC</a:t>
            </a:r>
            <a:r>
              <a:rPr lang="zh-TW" altLang="zh-TW" dirty="0"/>
              <a:t>）等技術的發展，這些技術是快速成形技術發展的基礎，快速成形技術（</a:t>
            </a:r>
            <a:r>
              <a:rPr lang="en-US" altLang="zh-TW" dirty="0"/>
              <a:t>Rapid Prototyping, RP</a:t>
            </a:r>
            <a:r>
              <a:rPr lang="zh-TW" altLang="zh-TW" dirty="0"/>
              <a:t>），是一種快速生成模型或零件外型的製造技術，利用電腦控制，將現有的電腦輔助設計圖，將材料進行堆疊加工，生成立體實品，也稱為積層製造技術（</a:t>
            </a:r>
            <a:r>
              <a:rPr lang="en-US" altLang="zh-TW" dirty="0"/>
              <a:t>Additive Manufacturing, AM</a:t>
            </a:r>
            <a:r>
              <a:rPr lang="zh-TW" altLang="zh-TW" dirty="0"/>
              <a:t>），而</a:t>
            </a:r>
            <a:r>
              <a:rPr lang="en-US" altLang="zh-TW" dirty="0"/>
              <a:t>3D</a:t>
            </a:r>
            <a:r>
              <a:rPr lang="zh-TW" altLang="zh-TW" dirty="0"/>
              <a:t>列印，可說是快速成形技術的一環。</a:t>
            </a:r>
          </a:p>
        </p:txBody>
      </p:sp>
    </p:spTree>
    <p:extLst>
      <p:ext uri="{BB962C8B-B14F-4D97-AF65-F5344CB8AC3E}">
        <p14:creationId xmlns:p14="http://schemas.microsoft.com/office/powerpoint/2010/main" val="445179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08DF8F9-E4B2-4E80-B072-289D67653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6000" dirty="0"/>
              <a:t>參考專利</a:t>
            </a:r>
            <a:endParaRPr lang="zh-TW" altLang="en-US" sz="6000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1AC23A7-37D4-44E9-8A66-79BEA2652A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159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0E7269-B401-416D-B6F5-AB4C3BB5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專利</a:t>
            </a:r>
            <a:r>
              <a:rPr lang="en-US" altLang="zh-TW" dirty="0"/>
              <a:t>(</a:t>
            </a:r>
            <a:r>
              <a:rPr lang="zh-TW" altLang="en-US" dirty="0"/>
              <a:t>林</a:t>
            </a:r>
            <a:r>
              <a:rPr lang="zh-TW" altLang="zh-TW" dirty="0"/>
              <a:t>旻頡</a:t>
            </a:r>
            <a:r>
              <a:rPr lang="zh-TW" altLang="en-US" dirty="0"/>
              <a:t> </a:t>
            </a:r>
            <a:r>
              <a:rPr lang="en-US" altLang="zh-TW" dirty="0"/>
              <a:t>1)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DBB46FA-DAA7-4DC6-A480-879ADE5EDD2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46" t="45390" r="7292" b="2120"/>
          <a:stretch/>
        </p:blipFill>
        <p:spPr bwMode="auto">
          <a:xfrm>
            <a:off x="6126480" y="1817485"/>
            <a:ext cx="3924300" cy="43599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8ADE4033-9DBC-458D-9DA8-290146A5874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882774" y="1817485"/>
            <a:ext cx="5213226" cy="435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16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8864EF-6C60-4A2B-BD9F-4907C69D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專利</a:t>
            </a:r>
            <a:r>
              <a:rPr lang="en-US" altLang="zh-TW" dirty="0"/>
              <a:t>(</a:t>
            </a:r>
            <a:r>
              <a:rPr lang="zh-TW" altLang="en-US" dirty="0"/>
              <a:t>林</a:t>
            </a:r>
            <a:r>
              <a:rPr lang="zh-TW" altLang="zh-TW" dirty="0"/>
              <a:t>旻頡</a:t>
            </a:r>
            <a:r>
              <a:rPr lang="zh-TW" altLang="en-US" dirty="0"/>
              <a:t> </a:t>
            </a:r>
            <a:r>
              <a:rPr lang="en-US" altLang="zh-TW" dirty="0"/>
              <a:t>2)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AA1E9A2-6E16-40F1-B6DE-2C65F756C68C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36" t="29227" r="11063" b="31804"/>
          <a:stretch/>
        </p:blipFill>
        <p:spPr bwMode="auto">
          <a:xfrm>
            <a:off x="6498607" y="2480869"/>
            <a:ext cx="2990850" cy="32270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2" name="圖片 9" descr="https://twpat5.tipo.gov.tw/tipotwo/img/right.gif">
            <a:extLst>
              <a:ext uri="{FF2B5EF4-FFF2-40B4-BE49-F238E27FC236}">
                <a16:creationId xmlns:a16="http://schemas.microsoft.com/office/drawing/2014/main" id="{EA9E5072-0722-4053-8EE5-CAAE8C8FD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67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03E757D6-E757-4244-A306-CF5A8A0E33D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1631787" y="1872342"/>
            <a:ext cx="4463900" cy="457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13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3AE602-750B-4603-9F2E-3579D377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專利</a:t>
            </a:r>
            <a:r>
              <a:rPr lang="en-US" altLang="zh-TW" dirty="0"/>
              <a:t>(</a:t>
            </a:r>
            <a:r>
              <a:rPr lang="zh-TW" altLang="zh-TW" dirty="0">
                <a:solidFill>
                  <a:schemeClr val="tx1"/>
                </a:solidFill>
              </a:rPr>
              <a:t>陳雨涵</a:t>
            </a:r>
            <a:r>
              <a:rPr lang="en-US" altLang="zh-TW" dirty="0">
                <a:solidFill>
                  <a:schemeClr val="tx1"/>
                </a:solidFill>
              </a:rPr>
              <a:t>1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C9C0EB2-0419-4858-B18E-766F39280D0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81205" y="1853474"/>
            <a:ext cx="5022795" cy="451829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9318976-460E-4E80-BDAB-A933873E66D4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88" t="29642" r="10416" b="19103"/>
          <a:stretch/>
        </p:blipFill>
        <p:spPr bwMode="auto">
          <a:xfrm>
            <a:off x="6720114" y="2010469"/>
            <a:ext cx="3155269" cy="42043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83405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B1B4D8-95EA-4363-8E98-731CD084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專利</a:t>
            </a:r>
            <a:r>
              <a:rPr lang="en-US" altLang="zh-TW" dirty="0"/>
              <a:t>(</a:t>
            </a:r>
            <a:r>
              <a:rPr lang="zh-TW" altLang="zh-TW" dirty="0">
                <a:solidFill>
                  <a:schemeClr val="tx1"/>
                </a:solidFill>
              </a:rPr>
              <a:t>陳雨涵</a:t>
            </a:r>
            <a:r>
              <a:rPr lang="en-US" altLang="zh-TW" dirty="0">
                <a:solidFill>
                  <a:schemeClr val="tx1"/>
                </a:solidFill>
              </a:rPr>
              <a:t>2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D2650BB-EFFC-47AC-82ED-443A0F03883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669937" y="1909717"/>
            <a:ext cx="4585720" cy="442685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2391473-AAE1-425C-BEA6-A10C1A9A41CF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9" t="28716" r="9761" b="21561"/>
          <a:stretch/>
        </p:blipFill>
        <p:spPr bwMode="auto">
          <a:xfrm>
            <a:off x="6613263" y="2352447"/>
            <a:ext cx="2971800" cy="35413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73972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0C4248-E469-40E8-9BC2-0BC4E6087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專利</a:t>
            </a:r>
            <a:r>
              <a:rPr lang="en-US" altLang="zh-TW" dirty="0"/>
              <a:t>(</a:t>
            </a:r>
            <a:r>
              <a:rPr lang="zh-TW" altLang="zh-TW" dirty="0">
                <a:solidFill>
                  <a:schemeClr val="tx1"/>
                </a:solidFill>
              </a:rPr>
              <a:t>林中偉</a:t>
            </a:r>
            <a:r>
              <a:rPr lang="en-US" altLang="zh-TW" dirty="0">
                <a:solidFill>
                  <a:schemeClr val="tx1"/>
                </a:solidFill>
              </a:rPr>
              <a:t>1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53BD4B0-29B4-4451-BDCD-C1F0E5A430A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85425" y="1737360"/>
            <a:ext cx="4141055" cy="463979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E2EF0F5-9440-4037-824B-36CA1379120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3" t="29601" r="9722" b="37361"/>
          <a:stretch/>
        </p:blipFill>
        <p:spPr bwMode="auto">
          <a:xfrm>
            <a:off x="6095687" y="2152649"/>
            <a:ext cx="4658995" cy="36385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809581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137</TotalTime>
  <Words>650</Words>
  <Application>Microsoft Office PowerPoint</Application>
  <PresentationFormat>寬螢幕</PresentationFormat>
  <Paragraphs>91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2" baseType="lpstr">
      <vt:lpstr>細明體</vt:lpstr>
      <vt:lpstr>新細明體</vt:lpstr>
      <vt:lpstr>Arial</vt:lpstr>
      <vt:lpstr>Calibri</vt:lpstr>
      <vt:lpstr>Calibri Light</vt:lpstr>
      <vt:lpstr>回顧</vt:lpstr>
      <vt:lpstr>PowerPoint 簡報</vt:lpstr>
      <vt:lpstr>目錄</vt:lpstr>
      <vt:lpstr>摘要</vt:lpstr>
      <vt:lpstr>參考專利</vt:lpstr>
      <vt:lpstr>專利(林旻頡 1)</vt:lpstr>
      <vt:lpstr>專利(林旻頡 2)</vt:lpstr>
      <vt:lpstr>專利(陳雨涵1)</vt:lpstr>
      <vt:lpstr>專利(陳雨涵2)</vt:lpstr>
      <vt:lpstr>專利(林中偉1)</vt:lpstr>
      <vt:lpstr>專利(林中偉2)</vt:lpstr>
      <vt:lpstr>專利(劉承祐1)</vt:lpstr>
      <vt:lpstr>專利(劉承祐2)</vt:lpstr>
      <vt:lpstr>欲改良系統之資訊與環境</vt:lpstr>
      <vt:lpstr>原始機構</vt:lpstr>
      <vt:lpstr>可利用的資源</vt:lpstr>
      <vt:lpstr>問題現況的資訊</vt:lpstr>
      <vt:lpstr>PF圖</vt:lpstr>
      <vt:lpstr>矛盾矩陣表</vt:lpstr>
      <vt:lpstr>技術矛盾解決方案</vt:lpstr>
      <vt:lpstr>方案一：(10)林旻頡</vt:lpstr>
      <vt:lpstr>方案二：(10)陳雨涵</vt:lpstr>
      <vt:lpstr>方案三：(10a)劉承祐</vt:lpstr>
      <vt:lpstr>方案四：(3b)林中偉</vt:lpstr>
      <vt:lpstr>仿生方案</vt:lpstr>
      <vt:lpstr>方案：</vt:lpstr>
      <vt:lpstr>方案：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adnin</dc:creator>
  <cp:lastModifiedBy>adnin</cp:lastModifiedBy>
  <cp:revision>8</cp:revision>
  <dcterms:created xsi:type="dcterms:W3CDTF">2020-04-15T03:42:40Z</dcterms:created>
  <dcterms:modified xsi:type="dcterms:W3CDTF">2020-04-15T06:00:29Z</dcterms:modified>
</cp:coreProperties>
</file>