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3" r:id="rId3"/>
    <p:sldId id="259" r:id="rId4"/>
    <p:sldId id="264" r:id="rId5"/>
    <p:sldId id="265" r:id="rId6"/>
    <p:sldId id="258" r:id="rId7"/>
    <p:sldId id="267" r:id="rId8"/>
    <p:sldId id="266" r:id="rId9"/>
    <p:sldId id="268" r:id="rId10"/>
    <p:sldId id="269" r:id="rId11"/>
    <p:sldId id="272" r:id="rId12"/>
    <p:sldId id="273" r:id="rId13"/>
    <p:sldId id="262" r:id="rId14"/>
    <p:sldId id="270" r:id="rId15"/>
    <p:sldId id="271"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jalapoojitha6@outlook.com"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autoAdjust="0"/>
  </p:normalViewPr>
  <p:slideViewPr>
    <p:cSldViewPr snapToGrid="0" snapToObjects="1">
      <p:cViewPr>
        <p:scale>
          <a:sx n="66" d="100"/>
          <a:sy n="66" d="100"/>
        </p:scale>
        <p:origin x="-982" y="-240"/>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640" indent="0">
              <a:buNone/>
              <a:defRPr sz="1680"/>
            </a:lvl2pPr>
            <a:lvl3pPr marL="1096645" indent="0">
              <a:buNone/>
              <a:defRPr sz="1440"/>
            </a:lvl3pPr>
            <a:lvl4pPr marL="1645285" indent="0">
              <a:buNone/>
              <a:defRPr sz="1200"/>
            </a:lvl4pPr>
            <a:lvl5pPr marL="2193925" indent="0">
              <a:buNone/>
              <a:defRPr sz="1200"/>
            </a:lvl5pPr>
            <a:lvl6pPr marL="2742565" indent="0">
              <a:buNone/>
              <a:defRPr sz="1200"/>
            </a:lvl6pPr>
            <a:lvl7pPr marL="3290570" indent="0">
              <a:buNone/>
              <a:defRPr sz="1200"/>
            </a:lvl7pPr>
            <a:lvl8pPr marL="3839210" indent="0">
              <a:buNone/>
              <a:defRPr sz="1200"/>
            </a:lvl8pPr>
            <a:lvl9pPr marL="438785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11/5/2023</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panose="05040102010807070707"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panose="05040102010807070707"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24919" y="-228687"/>
            <a:ext cx="18391380" cy="8591537"/>
          </a:xfrm>
          <a:prstGeom prst="rect">
            <a:avLst/>
          </a:prstGeom>
          <a:solidFill>
            <a:srgbClr val="FFFDFA"/>
          </a:solidFill>
          <a:ln w="13811">
            <a:solidFill>
              <a:srgbClr val="E5E0DF"/>
            </a:solidFill>
            <a:prstDash val="solid"/>
          </a:ln>
        </p:spPr>
        <p:txBody>
          <a:bodyPr/>
          <a:lstStyle/>
          <a:p>
            <a:endParaRPr lang="en-IN" dirty="0"/>
          </a:p>
        </p:txBody>
      </p:sp>
      <p:sp>
        <p:nvSpPr>
          <p:cNvPr id="4" name="Text 1"/>
          <p:cNvSpPr/>
          <p:nvPr/>
        </p:nvSpPr>
        <p:spPr>
          <a:xfrm>
            <a:off x="6319599" y="2501384"/>
            <a:ext cx="5440680" cy="833199"/>
          </a:xfrm>
          <a:prstGeom prst="rect">
            <a:avLst/>
          </a:prstGeom>
          <a:noFill/>
        </p:spPr>
        <p:txBody>
          <a:bodyPr wrap="none" rtlCol="0" anchor="t"/>
          <a:lstStyle/>
          <a:p>
            <a:pPr marL="0" indent="0">
              <a:lnSpc>
                <a:spcPts val="6560"/>
              </a:lnSpc>
              <a:buNone/>
            </a:pPr>
            <a:r>
              <a:rPr lang="en-IN" sz="4400" u="sng" dirty="0" smtClean="0"/>
              <a:t>Breast</a:t>
            </a:r>
            <a:r>
              <a:rPr lang="en-IN" sz="4400" dirty="0" smtClean="0"/>
              <a:t> </a:t>
            </a:r>
            <a:r>
              <a:rPr lang="en-IN" sz="4400" u="sng" dirty="0" smtClean="0"/>
              <a:t>cancer</a:t>
            </a:r>
            <a:r>
              <a:rPr lang="en-IN" sz="4400" dirty="0" smtClean="0"/>
              <a:t> </a:t>
            </a:r>
            <a:r>
              <a:rPr lang="en-IN" sz="4400" u="sng" dirty="0" smtClean="0"/>
              <a:t>prediction</a:t>
            </a:r>
          </a:p>
          <a:p>
            <a:pPr marL="0" indent="0">
              <a:lnSpc>
                <a:spcPts val="6560"/>
              </a:lnSpc>
              <a:buNone/>
            </a:pPr>
            <a:endParaRPr lang="en-US" sz="5250" dirty="0"/>
          </a:p>
        </p:txBody>
      </p:sp>
      <p:sp>
        <p:nvSpPr>
          <p:cNvPr id="5" name="Text 2"/>
          <p:cNvSpPr/>
          <p:nvPr/>
        </p:nvSpPr>
        <p:spPr>
          <a:xfrm>
            <a:off x="6319599" y="3667839"/>
            <a:ext cx="7477601" cy="1421606"/>
          </a:xfrm>
          <a:prstGeom prst="rect">
            <a:avLst/>
          </a:prstGeom>
          <a:noFill/>
        </p:spPr>
        <p:txBody>
          <a:bodyPr wrap="square" rtlCol="0" anchor="t"/>
          <a:lstStyle/>
          <a:p>
            <a:pPr marL="0" indent="0">
              <a:lnSpc>
                <a:spcPts val="2800"/>
              </a:lnSpc>
              <a:buNone/>
            </a:pPr>
            <a:endParaRPr lang="en-US" sz="1750" dirty="0"/>
          </a:p>
        </p:txBody>
      </p:sp>
      <p:sp>
        <p:nvSpPr>
          <p:cNvPr id="6" name="Shape 3"/>
          <p:cNvSpPr/>
          <p:nvPr/>
        </p:nvSpPr>
        <p:spPr>
          <a:xfrm>
            <a:off x="6319599" y="5356027"/>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7" name="Image 1" descr="preencoded.png"/>
          <p:cNvPicPr>
            <a:picLocks noChangeAspect="1"/>
          </p:cNvPicPr>
          <p:nvPr/>
        </p:nvPicPr>
        <p:blipFill>
          <a:blip r:embed="rId4"/>
          <a:stretch>
            <a:fillRect/>
          </a:stretch>
        </p:blipFill>
        <p:spPr>
          <a:xfrm>
            <a:off x="13457038" y="7797998"/>
            <a:ext cx="340162" cy="340162"/>
          </a:xfrm>
          <a:prstGeom prst="rect">
            <a:avLst/>
          </a:prstGeom>
        </p:spPr>
      </p:pic>
      <p:sp>
        <p:nvSpPr>
          <p:cNvPr id="8" name="Text 4"/>
          <p:cNvSpPr/>
          <p:nvPr/>
        </p:nvSpPr>
        <p:spPr>
          <a:xfrm>
            <a:off x="6786086" y="5339358"/>
            <a:ext cx="2537460" cy="388858"/>
          </a:xfrm>
          <a:prstGeom prst="rect">
            <a:avLst/>
          </a:prstGeom>
          <a:noFill/>
        </p:spPr>
        <p:txBody>
          <a:bodyPr wrap="none" rtlCol="0" anchor="t"/>
          <a:lstStyle/>
          <a:p>
            <a:pPr marL="0" indent="0" algn="l">
              <a:lnSpc>
                <a:spcPts val="3060"/>
              </a:lnSpc>
              <a:buNone/>
            </a:pPr>
            <a:endParaRPr lang="en-US" sz="2185" dirty="0"/>
          </a:p>
        </p:txBody>
      </p:sp>
      <p:pic>
        <p:nvPicPr>
          <p:cNvPr id="10"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2" name="TextBox 11"/>
          <p:cNvSpPr txBox="1"/>
          <p:nvPr/>
        </p:nvSpPr>
        <p:spPr>
          <a:xfrm flipH="1">
            <a:off x="6118876" y="1666437"/>
            <a:ext cx="3482323" cy="923330"/>
          </a:xfrm>
          <a:prstGeom prst="rect">
            <a:avLst/>
          </a:prstGeom>
          <a:noFill/>
        </p:spPr>
        <p:txBody>
          <a:bodyPr wrap="square" rtlCol="0">
            <a:spAutoFit/>
          </a:bodyPr>
          <a:lstStyle/>
          <a:p>
            <a:r>
              <a:rPr lang="en-US" sz="5400" dirty="0" smtClean="0"/>
              <a:t>     </a:t>
            </a:r>
            <a:r>
              <a:rPr lang="en-US" sz="5400" b="1" i="1" u="sng" dirty="0" smtClean="0"/>
              <a:t>TITLE</a:t>
            </a:r>
            <a:r>
              <a:rPr lang="en-US" sz="5400" b="1" i="1" dirty="0" smtClean="0"/>
              <a:t>:</a:t>
            </a:r>
            <a:endParaRPr lang="en-IN" sz="5400" b="1" i="1" dirty="0"/>
          </a:p>
        </p:txBody>
      </p:sp>
      <p:sp>
        <p:nvSpPr>
          <p:cNvPr id="17414" name="AutoShape 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0" name="AutoShape 12"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2" name="AutoShape 14"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4" name="AutoShape 1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6" name="AutoShape 1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8" name="AutoShape 20"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30" name="AutoShape 22"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32" name="AutoShape 24"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34" name="AutoShape 26"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 name="Picture 26" descr="picture.png"/>
          <p:cNvPicPr>
            <a:picLocks noChangeAspect="1"/>
          </p:cNvPicPr>
          <p:nvPr/>
        </p:nvPicPr>
        <p:blipFill>
          <a:blip r:embed="rId7"/>
          <a:stretch>
            <a:fillRect/>
          </a:stretch>
        </p:blipFill>
        <p:spPr>
          <a:xfrm>
            <a:off x="-1251285" y="1115470"/>
            <a:ext cx="6011186" cy="5104737"/>
          </a:xfrm>
          <a:prstGeom prst="rect">
            <a:avLst/>
          </a:prstGeom>
        </p:spPr>
      </p:pic>
      <p:sp>
        <p:nvSpPr>
          <p:cNvPr id="17436" name="AutoShape 28" descr="Demonstration of major types of Breast Cancer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 name="Picture 27" descr="picture 2.jpg"/>
          <p:cNvPicPr>
            <a:picLocks noChangeAspect="1"/>
          </p:cNvPicPr>
          <p:nvPr/>
        </p:nvPicPr>
        <p:blipFill>
          <a:blip r:embed="rId8"/>
          <a:stretch>
            <a:fillRect/>
          </a:stretch>
        </p:blipFill>
        <p:spPr>
          <a:xfrm>
            <a:off x="8796996" y="4133789"/>
            <a:ext cx="6890314" cy="40043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712" y="544010"/>
            <a:ext cx="13287736" cy="523220"/>
          </a:xfrm>
          <a:prstGeom prst="rect">
            <a:avLst/>
          </a:prstGeom>
          <a:noFill/>
        </p:spPr>
        <p:txBody>
          <a:bodyPr wrap="square" rtlCol="0">
            <a:spAutoFit/>
          </a:bodyPr>
          <a:lstStyle/>
          <a:p>
            <a:r>
              <a:rPr lang="en-US" sz="2800" dirty="0">
                <a:solidFill>
                  <a:srgbClr val="FF0000"/>
                </a:solidFill>
              </a:rPr>
              <a:t>RESULT:</a:t>
            </a:r>
          </a:p>
        </p:txBody>
      </p:sp>
      <p:graphicFrame>
        <p:nvGraphicFramePr>
          <p:cNvPr id="5" name="Table 5"/>
          <p:cNvGraphicFramePr>
            <a:graphicFrameLocks noGrp="1"/>
          </p:cNvGraphicFramePr>
          <p:nvPr/>
        </p:nvGraphicFramePr>
        <p:xfrm>
          <a:off x="2291786" y="1307939"/>
          <a:ext cx="8102280" cy="5521125"/>
        </p:xfrm>
        <a:graphic>
          <a:graphicData uri="http://schemas.openxmlformats.org/drawingml/2006/table">
            <a:tbl>
              <a:tblPr firstRow="1" bandRow="1">
                <a:tableStyleId>{5C22544A-7EE6-4342-B048-85BDC9FD1C3A}</a:tableStyleId>
              </a:tblPr>
              <a:tblGrid>
                <a:gridCol w="2700760"/>
                <a:gridCol w="2700760"/>
                <a:gridCol w="2700760"/>
              </a:tblGrid>
              <a:tr h="1840375">
                <a:tc>
                  <a:txBody>
                    <a:bodyPr/>
                    <a:lstStyle/>
                    <a:p>
                      <a:endParaRPr lang="en-US" dirty="0"/>
                    </a:p>
                    <a:p>
                      <a:endParaRPr lang="en-IN" dirty="0"/>
                    </a:p>
                    <a:p>
                      <a:r>
                        <a:rPr lang="en-IN" dirty="0"/>
                        <a:t>            SNO</a:t>
                      </a:r>
                    </a:p>
                  </a:txBody>
                  <a:tcPr/>
                </a:tc>
                <a:tc>
                  <a:txBody>
                    <a:bodyPr/>
                    <a:lstStyle/>
                    <a:p>
                      <a:r>
                        <a:rPr lang="en-US" dirty="0"/>
                        <a:t>   </a:t>
                      </a:r>
                    </a:p>
                    <a:p>
                      <a:endParaRPr lang="en-US" dirty="0"/>
                    </a:p>
                    <a:p>
                      <a:r>
                        <a:rPr lang="en-IN" dirty="0"/>
                        <a:t>       MODEL</a:t>
                      </a:r>
                      <a:endParaRPr lang="en-US" dirty="0"/>
                    </a:p>
                  </a:txBody>
                  <a:tcPr/>
                </a:tc>
                <a:tc>
                  <a:txBody>
                    <a:bodyPr/>
                    <a:lstStyle/>
                    <a:p>
                      <a:endParaRPr lang="en-US" dirty="0"/>
                    </a:p>
                    <a:p>
                      <a:endParaRPr lang="en-IN" dirty="0"/>
                    </a:p>
                    <a:p>
                      <a:r>
                        <a:rPr lang="en-IN" dirty="0"/>
                        <a:t>  ACCURACY</a:t>
                      </a:r>
                    </a:p>
                  </a:txBody>
                  <a:tcPr/>
                </a:tc>
              </a:tr>
              <a:tr h="1840375">
                <a:tc>
                  <a:txBody>
                    <a:bodyPr/>
                    <a:lstStyle/>
                    <a:p>
                      <a:endParaRPr lang="en-US" dirty="0"/>
                    </a:p>
                    <a:p>
                      <a:endParaRPr lang="en-IN" dirty="0"/>
                    </a:p>
                    <a:p>
                      <a:r>
                        <a:rPr lang="en-IN" dirty="0"/>
                        <a:t>             1</a:t>
                      </a:r>
                    </a:p>
                  </a:txBody>
                  <a:tcPr/>
                </a:tc>
                <a:tc>
                  <a:txBody>
                    <a:bodyPr/>
                    <a:lstStyle/>
                    <a:p>
                      <a:endParaRPr lang="en-US" dirty="0"/>
                    </a:p>
                    <a:p>
                      <a:endParaRPr lang="en-IN" dirty="0"/>
                    </a:p>
                    <a:p>
                      <a:r>
                        <a:rPr lang="en-IN" dirty="0"/>
                        <a:t>      LOGISTIC</a:t>
                      </a:r>
                    </a:p>
                  </a:txBody>
                  <a:tcPr/>
                </a:tc>
                <a:tc>
                  <a:txBody>
                    <a:bodyPr/>
                    <a:lstStyle/>
                    <a:p>
                      <a:endParaRPr lang="en-US" dirty="0"/>
                    </a:p>
                    <a:p>
                      <a:endParaRPr lang="en-IN" dirty="0"/>
                    </a:p>
                    <a:p>
                      <a:r>
                        <a:rPr lang="en-IN" dirty="0"/>
                        <a:t>  </a:t>
                      </a:r>
                      <a:r>
                        <a:rPr lang="en-US" sz="2160" b="0" i="0" kern="1200" dirty="0" smtClean="0">
                          <a:solidFill>
                            <a:schemeClr val="dk1"/>
                          </a:solidFill>
                          <a:latin typeface="+mn-lt"/>
                          <a:ea typeface="+mn-ea"/>
                          <a:cs typeface="+mn-cs"/>
                        </a:rPr>
                        <a:t>Accuracy: 1.0</a:t>
                      </a:r>
                      <a:endParaRPr lang="en-IN" dirty="0"/>
                    </a:p>
                  </a:txBody>
                  <a:tcPr/>
                </a:tc>
              </a:tr>
              <a:tr h="1840375">
                <a:tc>
                  <a:txBody>
                    <a:bodyPr/>
                    <a:lstStyle/>
                    <a:p>
                      <a:endParaRPr lang="en-US" dirty="0"/>
                    </a:p>
                    <a:p>
                      <a:endParaRPr lang="en-IN" dirty="0"/>
                    </a:p>
                    <a:p>
                      <a:r>
                        <a:rPr lang="en-IN" dirty="0"/>
                        <a:t>             2</a:t>
                      </a:r>
                    </a:p>
                  </a:txBody>
                  <a:tcPr/>
                </a:tc>
                <a:tc>
                  <a:txBody>
                    <a:bodyPr/>
                    <a:lstStyle/>
                    <a:p>
                      <a:endParaRPr lang="en-US" dirty="0"/>
                    </a:p>
                    <a:p>
                      <a:endParaRPr lang="en-IN" dirty="0"/>
                    </a:p>
                    <a:p>
                      <a:r>
                        <a:rPr lang="en-IN" dirty="0"/>
                        <a:t>     SUPPORT VECTOR MACHINE</a:t>
                      </a:r>
                    </a:p>
                  </a:txBody>
                  <a:tcPr/>
                </a:tc>
                <a:tc>
                  <a:txBody>
                    <a:bodyPr/>
                    <a:lstStyle/>
                    <a:p>
                      <a:endParaRPr lang="en-US" dirty="0"/>
                    </a:p>
                    <a:p>
                      <a:endParaRPr lang="en-IN" dirty="0"/>
                    </a:p>
                    <a:p>
                      <a:r>
                        <a:rPr lang="en-IN" dirty="0"/>
                        <a:t>     </a:t>
                      </a:r>
                      <a:r>
                        <a:rPr lang="en-US" sz="2160" b="0" i="0" kern="1200" dirty="0" smtClean="0">
                          <a:solidFill>
                            <a:schemeClr val="dk1"/>
                          </a:solidFill>
                          <a:latin typeface="+mn-lt"/>
                          <a:ea typeface="+mn-ea"/>
                          <a:cs typeface="+mn-cs"/>
                        </a:rPr>
                        <a:t>Accuracy:1.0 </a:t>
                      </a:r>
                      <a:r>
                        <a:rPr lang="en-US" dirty="0" smtClean="0"/>
                        <a:t/>
                      </a:r>
                      <a:br>
                        <a:rPr lang="en-US" dirty="0" smtClean="0"/>
                      </a:b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8758"/>
            <a:ext cx="14680297" cy="7850867"/>
          </a:xfrm>
          <a:prstGeom prst="rect">
            <a:avLst/>
          </a:prstGeom>
        </p:spPr>
        <p:txBody>
          <a:bodyPr wrap="square">
            <a:spAutoFit/>
          </a:bodyPr>
          <a:lstStyle/>
          <a:p>
            <a:pPr>
              <a:lnSpc>
                <a:spcPts val="5470"/>
              </a:lnSpc>
            </a:pPr>
            <a:r>
              <a:rPr lang="en-US" sz="4000" dirty="0" smtClean="0">
                <a:solidFill>
                  <a:srgbClr val="FF0000"/>
                </a:solidFill>
                <a:latin typeface="erdana"/>
              </a:rPr>
              <a:t>                      </a:t>
            </a:r>
            <a:r>
              <a:rPr lang="en-US" sz="4000" dirty="0" smtClean="0">
                <a:solidFill>
                  <a:srgbClr val="FF0000"/>
                </a:solidFill>
                <a:latin typeface="erdana"/>
              </a:rPr>
              <a:t> KNN (k- nearest </a:t>
            </a:r>
            <a:r>
              <a:rPr lang="en-US" sz="4000" dirty="0" err="1" smtClean="0">
                <a:solidFill>
                  <a:srgbClr val="FF0000"/>
                </a:solidFill>
                <a:latin typeface="erdana"/>
              </a:rPr>
              <a:t>neighbour</a:t>
            </a:r>
            <a:r>
              <a:rPr lang="en-US" sz="4000" dirty="0" smtClean="0">
                <a:solidFill>
                  <a:srgbClr val="FF0000"/>
                </a:solidFill>
                <a:latin typeface="erdana"/>
              </a:rPr>
              <a:t>)</a:t>
            </a:r>
          </a:p>
          <a:p>
            <a:pPr>
              <a:lnSpc>
                <a:spcPts val="5470"/>
              </a:lnSpc>
            </a:pPr>
            <a:r>
              <a:rPr lang="en-IN" sz="2400" dirty="0" smtClean="0">
                <a:solidFill>
                  <a:schemeClr val="bg2">
                    <a:lumMod val="25000"/>
                  </a:schemeClr>
                </a:solidFill>
                <a:latin typeface="erdana"/>
              </a:rPr>
              <a:t>KNN</a:t>
            </a:r>
            <a:r>
              <a:rPr lang="en-US" sz="2400" dirty="0" smtClean="0">
                <a:solidFill>
                  <a:schemeClr val="bg2">
                    <a:lumMod val="25000"/>
                  </a:schemeClr>
                </a:solidFill>
                <a:latin typeface="erdana"/>
              </a:rPr>
              <a:t> </a:t>
            </a:r>
            <a:r>
              <a:rPr lang="en-US" sz="2400" dirty="0" smtClean="0">
                <a:solidFill>
                  <a:schemeClr val="bg2">
                    <a:lumMod val="25000"/>
                  </a:schemeClr>
                </a:solidFill>
                <a:latin typeface="erdana"/>
              </a:rPr>
              <a:t>is a simple yet effective machine learning algorithm used for classification and regression tasks. In KNN, the fundamental idea is to make predictions based on the majority class or the average value of the K nearest data points in the feature space. KNN is intuitive, easy to implement, and does not require model training, making it particularly suitable for small to medium-sized datasets. However, its computational complexity can become an issue for large datasets, and selecting an appropriate K value is crucial for optimal results. For regression tasks, KNN computes the average of the target values of the K nearest neighbors as the prediction. The choice of the value of K is a critical </a:t>
            </a:r>
            <a:r>
              <a:rPr lang="en-US" sz="2400" dirty="0" err="1" smtClean="0">
                <a:solidFill>
                  <a:schemeClr val="bg2">
                    <a:lumMod val="25000"/>
                  </a:schemeClr>
                </a:solidFill>
                <a:latin typeface="erdana"/>
              </a:rPr>
              <a:t>hyperparameter</a:t>
            </a:r>
            <a:r>
              <a:rPr lang="en-US" sz="2400" dirty="0" smtClean="0">
                <a:solidFill>
                  <a:schemeClr val="bg2">
                    <a:lumMod val="25000"/>
                  </a:schemeClr>
                </a:solidFill>
                <a:latin typeface="erdana"/>
              </a:rPr>
              <a:t> that affects the algorithm's performance, with smaller K values leading to more flexible but noisy predictions, while larger K values lead to smoother but less flexible predictions</a:t>
            </a:r>
            <a:r>
              <a:rPr lang="en-US" sz="2400" dirty="0" smtClean="0">
                <a:solidFill>
                  <a:schemeClr val="bg2">
                    <a:lumMod val="25000"/>
                  </a:schemeClr>
                </a:solidFill>
                <a:latin typeface="erdana"/>
              </a:rPr>
              <a:t>. This is about KNN ( K nearest </a:t>
            </a:r>
            <a:r>
              <a:rPr lang="en-US" sz="2400" dirty="0" err="1" smtClean="0">
                <a:solidFill>
                  <a:schemeClr val="bg2">
                    <a:lumMod val="25000"/>
                  </a:schemeClr>
                </a:solidFill>
                <a:latin typeface="erdana"/>
              </a:rPr>
              <a:t>neighbour</a:t>
            </a:r>
            <a:r>
              <a:rPr lang="en-US" sz="2400" dirty="0" smtClean="0">
                <a:solidFill>
                  <a:schemeClr val="bg2">
                    <a:lumMod val="25000"/>
                  </a:schemeClr>
                </a:solidFill>
                <a:latin typeface="erdana"/>
              </a:rPr>
              <a:t> ).</a:t>
            </a:r>
            <a:endParaRPr lang="en-US" sz="2400" dirty="0" smtClean="0">
              <a:solidFill>
                <a:schemeClr val="bg2">
                  <a:lumMod val="25000"/>
                </a:schemeClr>
              </a:solidFill>
              <a:latin typeface="erdana"/>
            </a:endParaRPr>
          </a:p>
          <a:p>
            <a:pPr>
              <a:lnSpc>
                <a:spcPts val="5470"/>
              </a:lnSpc>
            </a:pP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4630400" cy="9079409"/>
          </a:xfrm>
          <a:prstGeom prst="rect">
            <a:avLst/>
          </a:prstGeom>
        </p:spPr>
        <p:txBody>
          <a:bodyPr wrap="square">
            <a:spAutoFit/>
          </a:bodyPr>
          <a:lstStyle/>
          <a:p>
            <a:r>
              <a:rPr lang="en-US" sz="4000" dirty="0" smtClean="0">
                <a:solidFill>
                  <a:srgbClr val="FF0000"/>
                </a:solidFill>
                <a:latin typeface="erdana"/>
              </a:rPr>
              <a:t>                              KNN </a:t>
            </a:r>
            <a:r>
              <a:rPr lang="en-US" sz="4000" dirty="0" smtClean="0">
                <a:solidFill>
                  <a:srgbClr val="FF0000"/>
                </a:solidFill>
                <a:latin typeface="erdana"/>
              </a:rPr>
              <a:t>with boot </a:t>
            </a:r>
            <a:r>
              <a:rPr lang="en-US" sz="4000" dirty="0" smtClean="0">
                <a:solidFill>
                  <a:srgbClr val="FF0000"/>
                </a:solidFill>
                <a:latin typeface="erdana"/>
              </a:rPr>
              <a:t>strap</a:t>
            </a:r>
          </a:p>
          <a:p>
            <a:r>
              <a:rPr lang="en-IN" sz="2400" dirty="0" smtClean="0">
                <a:solidFill>
                  <a:schemeClr val="bg2">
                    <a:lumMod val="25000"/>
                  </a:schemeClr>
                </a:solidFill>
                <a:latin typeface="erdana"/>
              </a:rPr>
              <a:t>KNN </a:t>
            </a:r>
            <a:r>
              <a:rPr lang="en-US" sz="2400" dirty="0" smtClean="0">
                <a:solidFill>
                  <a:schemeClr val="bg2">
                    <a:lumMod val="25000"/>
                  </a:schemeClr>
                </a:solidFill>
                <a:latin typeface="erdana"/>
              </a:rPr>
              <a:t>K-Nearest Neighbors (KNN) with Bootstrap is an extension of the traditional KNN algorithm that incorporates the Bootstrap </a:t>
            </a:r>
            <a:r>
              <a:rPr lang="en-US" sz="2400" dirty="0" err="1" smtClean="0">
                <a:solidFill>
                  <a:schemeClr val="bg2">
                    <a:lumMod val="25000"/>
                  </a:schemeClr>
                </a:solidFill>
                <a:latin typeface="erdana"/>
              </a:rPr>
              <a:t>resampling</a:t>
            </a:r>
            <a:r>
              <a:rPr lang="en-US" sz="2400" dirty="0" smtClean="0">
                <a:solidFill>
                  <a:schemeClr val="bg2">
                    <a:lumMod val="25000"/>
                  </a:schemeClr>
                </a:solidFill>
                <a:latin typeface="erdana"/>
              </a:rPr>
              <a:t> technique. Bootstrap is a statistical method used to estimate the uncertainty associated with a dataset by repeatedly drawing samples with replacement from the original data. When applied to KNN, Bootstrap can enhance the algorithm's robustness and reliability, especially when dealing with noisy or small datasets</a:t>
            </a:r>
            <a:r>
              <a:rPr lang="en-US" sz="2400" dirty="0" smtClean="0">
                <a:solidFill>
                  <a:schemeClr val="bg2">
                    <a:lumMod val="25000"/>
                  </a:schemeClr>
                </a:solidFill>
                <a:latin typeface="erdana"/>
              </a:rPr>
              <a:t>.</a:t>
            </a:r>
          </a:p>
          <a:p>
            <a:endParaRPr lang="en-US" sz="2400" dirty="0" smtClean="0">
              <a:solidFill>
                <a:schemeClr val="bg2">
                  <a:lumMod val="25000"/>
                </a:schemeClr>
              </a:solidFill>
              <a:latin typeface="erdana"/>
            </a:endParaRPr>
          </a:p>
          <a:p>
            <a:r>
              <a:rPr lang="en-US" sz="2400" dirty="0" smtClean="0">
                <a:solidFill>
                  <a:schemeClr val="bg2">
                    <a:lumMod val="25000"/>
                  </a:schemeClr>
                </a:solidFill>
                <a:latin typeface="erdana"/>
              </a:rPr>
              <a:t>In KNN with Bootstrap, instead of relying on a single fixed dataset for predictions, multiple bootstrap samples are generated from the original dataset. The KNN algorithm is then applied to each of these </a:t>
            </a:r>
            <a:r>
              <a:rPr lang="en-US" sz="2400" dirty="0" err="1" smtClean="0">
                <a:solidFill>
                  <a:schemeClr val="bg2">
                    <a:lumMod val="25000"/>
                  </a:schemeClr>
                </a:solidFill>
                <a:latin typeface="erdana"/>
              </a:rPr>
              <a:t>resampled</a:t>
            </a:r>
            <a:r>
              <a:rPr lang="en-US" sz="2400" dirty="0" smtClean="0">
                <a:solidFill>
                  <a:schemeClr val="bg2">
                    <a:lumMod val="25000"/>
                  </a:schemeClr>
                </a:solidFill>
                <a:latin typeface="erdana"/>
              </a:rPr>
              <a:t> datasets independently, resulting in a collection of KNN models. Predictions are made by aggregating the results of these models, typically through majority voting for classification tasks or averaging for regression tasks. This ensemble approach helps reduce the impact of outliers and noise in the data and provides a more stable and accurate prediction. It also allows for the estimation of prediction uncertainty, as one can analyze the variability in predictions across the bootstrapped models. While KNN with Bootstrap can be computationally more intensive due to multiple model training and predictions, it is a valuable technique for improving the robustness of KNN and gaining insights into the reliability of its predictions, making it a useful tool in various machine learning applications</a:t>
            </a:r>
            <a:r>
              <a:rPr lang="en-US" sz="2400" dirty="0" smtClean="0">
                <a:solidFill>
                  <a:schemeClr val="bg2">
                    <a:lumMod val="25000"/>
                  </a:schemeClr>
                </a:solidFill>
                <a:latin typeface="erdana"/>
              </a:rPr>
              <a:t>.</a:t>
            </a:r>
            <a:r>
              <a:rPr lang="en-US" sz="2400" dirty="0" smtClean="0"/>
              <a:t> In conclusion, K-Nearest Neighbors (KNN) with Bootstrap offers a powerful and robust extension to the traditional KNN algorithm. By incorporating Bootstrap </a:t>
            </a:r>
            <a:r>
              <a:rPr lang="en-US" sz="2400" dirty="0" err="1" smtClean="0"/>
              <a:t>resampling</a:t>
            </a:r>
            <a:r>
              <a:rPr lang="en-US" sz="2400" dirty="0" smtClean="0"/>
              <a:t>, this approach enhances the stability and accuracy of predictions, making it particularly beneficial when dealing with noisy or small datasets.</a:t>
            </a:r>
            <a:endParaRPr lang="en-US" sz="2400" dirty="0" smtClean="0">
              <a:solidFill>
                <a:schemeClr val="bg2">
                  <a:lumMod val="25000"/>
                </a:schemeClr>
              </a:solidFill>
              <a:latin typeface="erdana"/>
            </a:endParaRPr>
          </a:p>
          <a:p>
            <a:endParaRPr lang="en-IN" sz="2400" dirty="0" smtClean="0">
              <a:solidFill>
                <a:schemeClr val="bg2">
                  <a:lumMod val="25000"/>
                </a:schemeClr>
              </a:solidFill>
              <a:latin typeface="erdana"/>
            </a:endParaRPr>
          </a:p>
          <a:p>
            <a:endParaRPr lang="en-US" sz="2400" dirty="0" smtClean="0">
              <a:solidFill>
                <a:srgbClr val="FF0000"/>
              </a:solidFill>
              <a:latin typeface="erdana"/>
            </a:endParaRPr>
          </a:p>
          <a:p>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81289" y="0"/>
            <a:ext cx="15865033" cy="8924081"/>
          </a:xfrm>
          <a:prstGeom prst="rect">
            <a:avLst/>
          </a:prstGeom>
        </p:spPr>
      </p:pic>
      <p:sp>
        <p:nvSpPr>
          <p:cNvPr id="4" name="Text 1"/>
          <p:cNvSpPr/>
          <p:nvPr/>
        </p:nvSpPr>
        <p:spPr>
          <a:xfrm>
            <a:off x="833199" y="1604367"/>
            <a:ext cx="4443889" cy="694373"/>
          </a:xfrm>
          <a:prstGeom prst="rect">
            <a:avLst/>
          </a:prstGeom>
          <a:noFill/>
        </p:spPr>
        <p:txBody>
          <a:bodyPr wrap="none" rtlCol="0" anchor="t"/>
          <a:lstStyle/>
          <a:p>
            <a:pPr marL="0" indent="0">
              <a:lnSpc>
                <a:spcPts val="5470"/>
              </a:lnSpc>
              <a:buNone/>
            </a:pPr>
            <a:r>
              <a:rPr lang="en-US" sz="4375" dirty="0">
                <a:solidFill>
                  <a:srgbClr val="5C4E3D"/>
                </a:solidFill>
                <a:latin typeface="Libre Baskerville" pitchFamily="34" charset="0"/>
                <a:ea typeface="Libre Baskerville" pitchFamily="34" charset="-122"/>
                <a:cs typeface="Libre Baskerville" pitchFamily="34" charset="-120"/>
              </a:rPr>
              <a:t>Conclusion</a:t>
            </a:r>
            <a:endParaRPr lang="en-US" sz="4375" dirty="0"/>
          </a:p>
        </p:txBody>
      </p:sp>
      <p:sp>
        <p:nvSpPr>
          <p:cNvPr id="6" name="Text 3"/>
          <p:cNvSpPr/>
          <p:nvPr/>
        </p:nvSpPr>
        <p:spPr>
          <a:xfrm>
            <a:off x="1006912" y="2847261"/>
            <a:ext cx="152400" cy="416481"/>
          </a:xfrm>
          <a:prstGeom prst="rect">
            <a:avLst/>
          </a:prstGeom>
          <a:noFill/>
        </p:spPr>
        <p:txBody>
          <a:bodyPr wrap="none" rtlCol="0" anchor="t"/>
          <a:lstStyle/>
          <a:p>
            <a:pPr marL="0" indent="0" algn="ctr">
              <a:lnSpc>
                <a:spcPts val="3280"/>
              </a:lnSpc>
              <a:buNone/>
            </a:pPr>
            <a:endParaRPr lang="en-US" sz="2625" dirty="0"/>
          </a:p>
        </p:txBody>
      </p:sp>
      <p:sp>
        <p:nvSpPr>
          <p:cNvPr id="7" name="Text 4"/>
          <p:cNvSpPr/>
          <p:nvPr/>
        </p:nvSpPr>
        <p:spPr>
          <a:xfrm>
            <a:off x="1555313" y="2881908"/>
            <a:ext cx="2788920" cy="347186"/>
          </a:xfrm>
          <a:prstGeom prst="rect">
            <a:avLst/>
          </a:prstGeom>
          <a:noFill/>
        </p:spPr>
        <p:txBody>
          <a:bodyPr wrap="none" rtlCol="0" anchor="t"/>
          <a:lstStyle/>
          <a:p>
            <a:pPr marL="0" indent="0">
              <a:lnSpc>
                <a:spcPts val="2735"/>
              </a:lnSpc>
              <a:buNone/>
            </a:pPr>
            <a:endParaRPr lang="en-US" sz="2185" dirty="0"/>
          </a:p>
        </p:txBody>
      </p:sp>
      <p:sp>
        <p:nvSpPr>
          <p:cNvPr id="8" name="Text 5"/>
          <p:cNvSpPr/>
          <p:nvPr/>
        </p:nvSpPr>
        <p:spPr>
          <a:xfrm>
            <a:off x="1555313" y="2670691"/>
            <a:ext cx="6755487" cy="1846779"/>
          </a:xfrm>
          <a:prstGeom prst="rect">
            <a:avLst/>
          </a:prstGeom>
          <a:noFill/>
        </p:spPr>
        <p:txBody>
          <a:bodyPr wrap="square" rtlCol="0" anchor="t"/>
          <a:lstStyle/>
          <a:p>
            <a:pPr>
              <a:lnSpc>
                <a:spcPts val="2800"/>
              </a:lnSpc>
            </a:pPr>
            <a:r>
              <a:rPr lang="en-US" sz="2400" dirty="0" smtClean="0">
                <a:solidFill>
                  <a:srgbClr val="454240"/>
                </a:solidFill>
                <a:latin typeface="DM Sans" pitchFamily="34" charset="0"/>
                <a:ea typeface="DM Sans" pitchFamily="34" charset="-122"/>
                <a:cs typeface="DM Sans" pitchFamily="34" charset="-120"/>
              </a:rPr>
              <a:t>Machine learning offers promising avenues for improving breast cancer prediction.</a:t>
            </a: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r>
              <a:rPr lang="en-US" sz="2400" dirty="0" smtClean="0">
                <a:solidFill>
                  <a:srgbClr val="454240"/>
                </a:solidFill>
                <a:latin typeface="DM Sans" pitchFamily="34" charset="0"/>
                <a:ea typeface="DM Sans" pitchFamily="34" charset="-122"/>
                <a:cs typeface="DM Sans" pitchFamily="34" charset="-120"/>
              </a:rPr>
              <a:t>These models have shown the ability to enhance accuracy and efficiency in detecting breast cancer.. </a:t>
            </a:r>
            <a:endParaRPr lang="en-US" sz="2400" dirty="0"/>
          </a:p>
        </p:txBody>
      </p:sp>
      <p:sp>
        <p:nvSpPr>
          <p:cNvPr id="11" name="Text 8"/>
          <p:cNvSpPr/>
          <p:nvPr/>
        </p:nvSpPr>
        <p:spPr>
          <a:xfrm>
            <a:off x="1555313" y="4989552"/>
            <a:ext cx="6362700" cy="347186"/>
          </a:xfrm>
          <a:prstGeom prst="rect">
            <a:avLst/>
          </a:prstGeom>
          <a:noFill/>
        </p:spPr>
        <p:txBody>
          <a:bodyPr wrap="none" rtlCol="0" anchor="t"/>
          <a:lstStyle/>
          <a:p>
            <a:pPr marL="0" indent="0">
              <a:lnSpc>
                <a:spcPts val="2735"/>
              </a:lnSpc>
              <a:buNone/>
            </a:pPr>
            <a:endParaRPr lang="en-US" sz="2185" dirty="0"/>
          </a:p>
        </p:txBody>
      </p:sp>
      <p:sp>
        <p:nvSpPr>
          <p:cNvPr id="12" name="Text 9"/>
          <p:cNvSpPr/>
          <p:nvPr/>
        </p:nvSpPr>
        <p:spPr>
          <a:xfrm>
            <a:off x="1555313" y="5336738"/>
            <a:ext cx="6755487" cy="1066205"/>
          </a:xfrm>
          <a:prstGeom prst="rect">
            <a:avLst/>
          </a:prstGeom>
          <a:noFill/>
        </p:spPr>
        <p:txBody>
          <a:bodyPr wrap="square" rtlCol="0" anchor="t"/>
          <a:lstStyle/>
          <a:p>
            <a:pPr>
              <a:lnSpc>
                <a:spcPts val="2800"/>
              </a:lnSpc>
            </a:pPr>
            <a:r>
              <a:rPr lang="en-US" sz="2400" dirty="0" smtClean="0">
                <a:solidFill>
                  <a:srgbClr val="454240"/>
                </a:solidFill>
                <a:latin typeface="DM Sans" pitchFamily="34" charset="0"/>
                <a:ea typeface="DM Sans" pitchFamily="34" charset="-122"/>
                <a:cs typeface="DM Sans" pitchFamily="34" charset="-120"/>
              </a:rPr>
              <a:t>The field is evolving rapidly, with new techniques and models continually emerging.</a:t>
            </a: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r>
              <a:rPr lang="en-US" sz="2400" dirty="0" smtClean="0">
                <a:solidFill>
                  <a:srgbClr val="454240"/>
                </a:solidFill>
                <a:latin typeface="DM Sans" pitchFamily="34" charset="0"/>
                <a:ea typeface="DM Sans" pitchFamily="34" charset="-122"/>
                <a:cs typeface="DM Sans" pitchFamily="34" charset="-120"/>
              </a:rPr>
              <a:t>Ultimately, the goal is to harness the potential of machine learning to improve early detection, treatment, and outcomes for breast cancer patients.</a:t>
            </a: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a:p>
            <a:pPr>
              <a:lnSpc>
                <a:spcPts val="2800"/>
              </a:lnSpc>
            </a:pPr>
            <a:endParaRPr lang="en-US" sz="2400" dirty="0" smtClean="0">
              <a:solidFill>
                <a:srgbClr val="454240"/>
              </a:solidFill>
              <a:latin typeface="DM Sans" pitchFamily="34" charset="0"/>
              <a:ea typeface="DM Sans" pitchFamily="34" charset="-122"/>
              <a:cs typeface="DM Sans" pitchFamily="34" charset="-120"/>
            </a:endParaRPr>
          </a:p>
        </p:txBody>
      </p:sp>
      <p:pic>
        <p:nvPicPr>
          <p:cNvPr id="14"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8653" y="798653"/>
            <a:ext cx="10208871" cy="3877985"/>
          </a:xfrm>
          <a:prstGeom prst="rect">
            <a:avLst/>
          </a:prstGeom>
          <a:noFill/>
        </p:spPr>
        <p:txBody>
          <a:bodyPr wrap="square" rtlCol="0">
            <a:spAutoFit/>
          </a:bodyPr>
          <a:lstStyle/>
          <a:p>
            <a:r>
              <a:rPr lang="en-US" sz="4400" dirty="0">
                <a:solidFill>
                  <a:srgbClr val="FF0000"/>
                </a:solidFill>
              </a:rPr>
              <a:t>REFERENCES:</a:t>
            </a:r>
          </a:p>
          <a:p>
            <a:r>
              <a:rPr lang="en-IN" dirty="0"/>
              <a:t>   </a:t>
            </a:r>
          </a:p>
          <a:p>
            <a:r>
              <a:rPr lang="en-IN" sz="3200" dirty="0"/>
              <a:t>GUI Machine learning</a:t>
            </a:r>
          </a:p>
          <a:p>
            <a:r>
              <a:rPr lang="en-IN" sz="3200" dirty="0"/>
              <a:t> </a:t>
            </a:r>
          </a:p>
          <a:p>
            <a:r>
              <a:rPr lang="en-IN" sz="3200" b="1" u="sng" dirty="0" smtClean="0"/>
              <a:t>Git</a:t>
            </a:r>
            <a:r>
              <a:rPr lang="en-IN" sz="3200" b="1" dirty="0" smtClean="0"/>
              <a:t> </a:t>
            </a:r>
            <a:r>
              <a:rPr lang="en-IN" sz="3200" b="1" u="sng" dirty="0" smtClean="0"/>
              <a:t>hub</a:t>
            </a:r>
            <a:r>
              <a:rPr lang="en-IN" sz="3200" b="1" dirty="0" smtClean="0"/>
              <a:t> </a:t>
            </a:r>
            <a:r>
              <a:rPr lang="en-IN" sz="3200" b="1" u="sng" dirty="0" smtClean="0"/>
              <a:t>link</a:t>
            </a:r>
            <a:r>
              <a:rPr lang="en-IN" sz="3200" b="1" dirty="0" smtClean="0"/>
              <a:t>:</a:t>
            </a:r>
            <a:r>
              <a:rPr lang="en-IN" sz="3200" dirty="0" smtClean="0"/>
              <a:t> </a:t>
            </a:r>
          </a:p>
          <a:p>
            <a:r>
              <a:rPr lang="en-IN" sz="2800" dirty="0" smtClean="0"/>
              <a:t>https://github.com/udaaaykiranjogu21342/project.git</a:t>
            </a:r>
            <a:endParaRPr lang="en-IN" sz="2800" dirty="0"/>
          </a:p>
          <a:p>
            <a:r>
              <a:rPr lang="en-IN" sz="3200" dirty="0"/>
              <a:t>     </a:t>
            </a:r>
          </a:p>
          <a:p>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8233" y="1956121"/>
            <a:ext cx="7338349" cy="2031325"/>
          </a:xfrm>
          <a:prstGeom prst="rect">
            <a:avLst/>
          </a:prstGeom>
          <a:noFill/>
        </p:spPr>
        <p:txBody>
          <a:bodyPr wrap="square" rtlCol="0">
            <a:spAutoFit/>
          </a:bodyPr>
          <a:lstStyle/>
          <a:p>
            <a:endParaRPr lang="en-US" dirty="0"/>
          </a:p>
          <a:p>
            <a:endParaRPr lang="en-IN" dirty="0"/>
          </a:p>
          <a:p>
            <a:endParaRPr lang="en-IN" dirty="0"/>
          </a:p>
          <a:p>
            <a:endParaRPr lang="en-IN" dirty="0"/>
          </a:p>
          <a:p>
            <a:r>
              <a:rPr lang="en-IN" sz="3200" dirty="0"/>
              <a:t>            </a:t>
            </a:r>
            <a:r>
              <a:rPr lang="en-IN" sz="5400" i="1" dirty="0">
                <a:solidFill>
                  <a:srgbClr val="FF0000"/>
                </a:solidFill>
              </a:rPr>
              <a:t>THANK </a:t>
            </a:r>
            <a:r>
              <a:rPr lang="en-IN" sz="5400" i="1" dirty="0" smtClean="0">
                <a:solidFill>
                  <a:srgbClr val="FF0000"/>
                </a:solidFill>
              </a:rPr>
              <a:t>YOU…</a:t>
            </a:r>
            <a:endParaRPr lang="en-IN" sz="5400"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482768" y="1659272"/>
            <a:ext cx="4832431" cy="2369880"/>
          </a:xfrm>
          <a:prstGeom prst="rect">
            <a:avLst/>
          </a:prstGeom>
          <a:noFill/>
        </p:spPr>
        <p:txBody>
          <a:bodyPr wrap="square" rtlCol="0">
            <a:spAutoFit/>
          </a:bodyPr>
          <a:lstStyle/>
          <a:p>
            <a:r>
              <a:rPr lang="en-IN" sz="3200" u="sng" dirty="0" smtClean="0">
                <a:solidFill>
                  <a:srgbClr val="FF0000"/>
                </a:solidFill>
              </a:rPr>
              <a:t>Name</a:t>
            </a:r>
            <a:r>
              <a:rPr lang="en-IN" sz="3200" dirty="0" smtClean="0">
                <a:solidFill>
                  <a:srgbClr val="FF0000"/>
                </a:solidFill>
              </a:rPr>
              <a:t> </a:t>
            </a:r>
            <a:r>
              <a:rPr lang="en-IN" sz="3200" u="sng" dirty="0" smtClean="0">
                <a:solidFill>
                  <a:srgbClr val="FF0000"/>
                </a:solidFill>
              </a:rPr>
              <a:t>of</a:t>
            </a:r>
            <a:r>
              <a:rPr lang="en-IN" sz="3200" dirty="0" smtClean="0">
                <a:solidFill>
                  <a:srgbClr val="FF0000"/>
                </a:solidFill>
              </a:rPr>
              <a:t> </a:t>
            </a:r>
            <a:r>
              <a:rPr lang="en-IN" sz="3200" u="sng" dirty="0" smtClean="0">
                <a:solidFill>
                  <a:srgbClr val="FF0000"/>
                </a:solidFill>
              </a:rPr>
              <a:t>the</a:t>
            </a:r>
            <a:r>
              <a:rPr lang="en-IN" sz="3200" dirty="0" smtClean="0">
                <a:solidFill>
                  <a:srgbClr val="FF0000"/>
                </a:solidFill>
              </a:rPr>
              <a:t> </a:t>
            </a:r>
            <a:r>
              <a:rPr lang="en-IN" sz="3200" u="sng" dirty="0" smtClean="0">
                <a:solidFill>
                  <a:srgbClr val="FF0000"/>
                </a:solidFill>
              </a:rPr>
              <a:t>student</a:t>
            </a:r>
            <a:r>
              <a:rPr lang="en-IN" sz="3200" dirty="0" smtClean="0">
                <a:solidFill>
                  <a:srgbClr val="FF0000"/>
                </a:solidFill>
              </a:rPr>
              <a:t>:</a:t>
            </a:r>
          </a:p>
          <a:p>
            <a:r>
              <a:rPr lang="en-IN" sz="2800" dirty="0" err="1" smtClean="0"/>
              <a:t>Jogu</a:t>
            </a:r>
            <a:r>
              <a:rPr lang="en-IN" sz="2800" dirty="0" smtClean="0"/>
              <a:t>. </a:t>
            </a:r>
            <a:r>
              <a:rPr lang="en-IN" sz="2800" dirty="0" err="1" smtClean="0"/>
              <a:t>Uday</a:t>
            </a:r>
            <a:r>
              <a:rPr lang="en-IN" sz="2800" dirty="0" smtClean="0"/>
              <a:t> </a:t>
            </a:r>
            <a:r>
              <a:rPr lang="en-IN" sz="2800" dirty="0" err="1" smtClean="0"/>
              <a:t>kiran</a:t>
            </a:r>
            <a:r>
              <a:rPr lang="en-IN" sz="2800" dirty="0" smtClean="0">
                <a:solidFill>
                  <a:srgbClr val="FF0000"/>
                </a:solidFill>
              </a:rPr>
              <a:t> </a:t>
            </a:r>
          </a:p>
          <a:p>
            <a:r>
              <a:rPr lang="en-IN" sz="3200" dirty="0" smtClean="0">
                <a:solidFill>
                  <a:srgbClr val="FF0000"/>
                </a:solidFill>
              </a:rPr>
              <a:t> </a:t>
            </a:r>
            <a:endParaRPr lang="en-IN" sz="3200" dirty="0">
              <a:solidFill>
                <a:srgbClr val="FF0000"/>
              </a:solidFill>
            </a:endParaRPr>
          </a:p>
          <a:p>
            <a:r>
              <a:rPr lang="en-IN" sz="2800" u="sng" dirty="0" smtClean="0">
                <a:solidFill>
                  <a:srgbClr val="FF0000"/>
                </a:solidFill>
              </a:rPr>
              <a:t>Roll</a:t>
            </a:r>
            <a:r>
              <a:rPr lang="en-IN" sz="2800" dirty="0" smtClean="0">
                <a:solidFill>
                  <a:srgbClr val="FF0000"/>
                </a:solidFill>
              </a:rPr>
              <a:t> </a:t>
            </a:r>
            <a:r>
              <a:rPr lang="en-IN" sz="2800" u="sng" dirty="0" smtClean="0">
                <a:solidFill>
                  <a:srgbClr val="FF0000"/>
                </a:solidFill>
              </a:rPr>
              <a:t>number</a:t>
            </a:r>
            <a:r>
              <a:rPr lang="en-IN" sz="2800" dirty="0" smtClean="0">
                <a:solidFill>
                  <a:srgbClr val="FF0000"/>
                </a:solidFill>
              </a:rPr>
              <a:t>:</a:t>
            </a:r>
          </a:p>
          <a:p>
            <a:r>
              <a:rPr lang="en-IN" sz="2800" dirty="0" smtClean="0"/>
              <a:t>2203A52028</a:t>
            </a:r>
            <a:endParaRPr lang="en-IN" sz="2800" dirty="0"/>
          </a:p>
        </p:txBody>
      </p:sp>
      <p:sp>
        <p:nvSpPr>
          <p:cNvPr id="5" name="TextBox 4"/>
          <p:cNvSpPr txBox="1"/>
          <p:nvPr/>
        </p:nvSpPr>
        <p:spPr>
          <a:xfrm>
            <a:off x="6087450" y="4438185"/>
            <a:ext cx="3703321" cy="1815882"/>
          </a:xfrm>
          <a:prstGeom prst="rect">
            <a:avLst/>
          </a:prstGeom>
          <a:noFill/>
        </p:spPr>
        <p:txBody>
          <a:bodyPr wrap="square" rtlCol="0">
            <a:spAutoFit/>
          </a:bodyPr>
          <a:lstStyle/>
          <a:p>
            <a:r>
              <a:rPr lang="en-IN" sz="2800" b="1" dirty="0"/>
              <a:t>TRAINER:</a:t>
            </a:r>
          </a:p>
          <a:p>
            <a:r>
              <a:rPr lang="en-IN" sz="2800" b="1" dirty="0"/>
              <a:t>    MR . D. RAMESH</a:t>
            </a:r>
          </a:p>
          <a:p>
            <a:r>
              <a:rPr lang="en-IN" sz="2800" b="1" dirty="0"/>
              <a:t>    Asst. Professor</a:t>
            </a:r>
          </a:p>
          <a:p>
            <a:r>
              <a:rPr lang="en-IN" sz="2800" b="1" dirty="0"/>
              <a:t>    CSE (AI&amp;ML)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386364"/>
            <a:ext cx="14630400" cy="8229600"/>
          </a:xfrm>
          <a:prstGeom prst="rect">
            <a:avLst/>
          </a:prstGeom>
          <a:solidFill>
            <a:srgbClr val="FFFDFA"/>
          </a:solidFill>
          <a:ln w="13811">
            <a:solidFill>
              <a:srgbClr val="E5E0DF"/>
            </a:solidFill>
            <a:prstDash val="solid"/>
          </a:ln>
        </p:spPr>
        <p:txBody>
          <a:bodyPr/>
          <a:lstStyle/>
          <a:p>
            <a:r>
              <a:rPr lang="en-US" dirty="0"/>
              <a:t/>
            </a:r>
            <a:br>
              <a:rPr lang="en-US" dirty="0"/>
            </a:br>
            <a:endParaRPr lang="en-IN" dirty="0"/>
          </a:p>
        </p:txBody>
      </p:sp>
      <p:sp>
        <p:nvSpPr>
          <p:cNvPr id="4" name="Text 1"/>
          <p:cNvSpPr/>
          <p:nvPr/>
        </p:nvSpPr>
        <p:spPr>
          <a:xfrm>
            <a:off x="1602889" y="2093238"/>
            <a:ext cx="10424924" cy="694373"/>
          </a:xfrm>
          <a:prstGeom prst="rect">
            <a:avLst/>
          </a:prstGeom>
          <a:noFill/>
        </p:spPr>
        <p:txBody>
          <a:bodyPr wrap="none" rtlCol="0" anchor="t"/>
          <a:lstStyle/>
          <a:p>
            <a:pPr marL="0" indent="0">
              <a:lnSpc>
                <a:spcPts val="5470"/>
              </a:lnSpc>
              <a:buNone/>
            </a:pPr>
            <a:r>
              <a:rPr lang="en-US" sz="3200" dirty="0">
                <a:solidFill>
                  <a:srgbClr val="FF0000"/>
                </a:solidFill>
              </a:rPr>
              <a:t>PROBLEM STATEMENT</a:t>
            </a:r>
          </a:p>
        </p:txBody>
      </p:sp>
      <p:sp>
        <p:nvSpPr>
          <p:cNvPr id="5" name="Shape 2"/>
          <p:cNvSpPr/>
          <p:nvPr/>
        </p:nvSpPr>
        <p:spPr>
          <a:xfrm>
            <a:off x="2037993" y="3294459"/>
            <a:ext cx="499943" cy="499943"/>
          </a:xfrm>
          <a:prstGeom prst="roundRect">
            <a:avLst>
              <a:gd name="adj" fmla="val 20000"/>
            </a:avLst>
          </a:prstGeom>
          <a:solidFill>
            <a:srgbClr val="F7EDD4"/>
          </a:solidFill>
          <a:ln w="13811">
            <a:solidFill>
              <a:srgbClr val="EFDBA9"/>
            </a:solidFill>
            <a:prstDash val="solid"/>
          </a:ln>
        </p:spPr>
        <p:txBody>
          <a:bodyPr/>
          <a:lstStyle/>
          <a:p>
            <a:endParaRPr lang="en-IN"/>
          </a:p>
        </p:txBody>
      </p:sp>
      <p:sp>
        <p:nvSpPr>
          <p:cNvPr id="6" name="Text 3"/>
          <p:cNvSpPr/>
          <p:nvPr/>
        </p:nvSpPr>
        <p:spPr>
          <a:xfrm>
            <a:off x="2211705" y="3336131"/>
            <a:ext cx="152400" cy="416481"/>
          </a:xfrm>
          <a:prstGeom prst="rect">
            <a:avLst/>
          </a:prstGeom>
          <a:noFill/>
        </p:spPr>
        <p:txBody>
          <a:bodyPr wrap="none" rtlCol="0" anchor="t"/>
          <a:lstStyle/>
          <a:p>
            <a:pPr marL="0" indent="0" algn="ctr">
              <a:lnSpc>
                <a:spcPts val="3280"/>
              </a:lnSpc>
              <a:buNone/>
            </a:pPr>
            <a:r>
              <a:rPr lang="en-US" sz="2625" dirty="0">
                <a:solidFill>
                  <a:srgbClr val="454240"/>
                </a:solidFill>
                <a:latin typeface="Libre Baskerville" pitchFamily="34" charset="0"/>
                <a:ea typeface="Libre Baskerville" pitchFamily="34" charset="-122"/>
                <a:cs typeface="Libre Baskerville" pitchFamily="34" charset="-120"/>
              </a:rPr>
              <a:t>1</a:t>
            </a:r>
            <a:endParaRPr lang="en-US" sz="2625" dirty="0"/>
          </a:p>
        </p:txBody>
      </p:sp>
      <p:sp>
        <p:nvSpPr>
          <p:cNvPr id="7" name="Text 4"/>
          <p:cNvSpPr/>
          <p:nvPr/>
        </p:nvSpPr>
        <p:spPr>
          <a:xfrm>
            <a:off x="2760107" y="3370778"/>
            <a:ext cx="2364105" cy="3751541"/>
          </a:xfrm>
          <a:prstGeom prst="rect">
            <a:avLst/>
          </a:prstGeom>
          <a:noFill/>
        </p:spPr>
        <p:txBody>
          <a:bodyPr wrap="square" rtlCol="0" anchor="t"/>
          <a:lstStyle/>
          <a:p>
            <a:pPr marL="0" indent="0">
              <a:lnSpc>
                <a:spcPts val="2735"/>
              </a:lnSpc>
              <a:buNone/>
            </a:pPr>
            <a:endParaRPr lang="en-US" sz="2185" dirty="0"/>
          </a:p>
        </p:txBody>
      </p:sp>
      <p:sp>
        <p:nvSpPr>
          <p:cNvPr id="8" name="Text 5"/>
          <p:cNvSpPr/>
          <p:nvPr/>
        </p:nvSpPr>
        <p:spPr>
          <a:xfrm>
            <a:off x="2711648" y="3294460"/>
            <a:ext cx="2696409" cy="3836076"/>
          </a:xfrm>
          <a:prstGeom prst="rect">
            <a:avLst/>
          </a:prstGeom>
          <a:noFill/>
        </p:spPr>
        <p:txBody>
          <a:bodyPr wrap="square"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a:t>
            </a:r>
            <a:endParaRPr lang="en-US" sz="1750" dirty="0"/>
          </a:p>
        </p:txBody>
      </p:sp>
      <p:sp>
        <p:nvSpPr>
          <p:cNvPr id="9" name="Shape 6"/>
          <p:cNvSpPr/>
          <p:nvPr/>
        </p:nvSpPr>
        <p:spPr>
          <a:xfrm>
            <a:off x="5630228" y="3294459"/>
            <a:ext cx="499943" cy="499943"/>
          </a:xfrm>
          <a:prstGeom prst="roundRect">
            <a:avLst>
              <a:gd name="adj" fmla="val 20000"/>
            </a:avLst>
          </a:prstGeom>
          <a:solidFill>
            <a:srgbClr val="F7EDD4"/>
          </a:solidFill>
          <a:ln w="13811">
            <a:solidFill>
              <a:srgbClr val="EFDBA9"/>
            </a:solidFill>
            <a:prstDash val="solid"/>
          </a:ln>
        </p:spPr>
        <p:txBody>
          <a:bodyPr/>
          <a:lstStyle/>
          <a:p>
            <a:endParaRPr lang="en-IN"/>
          </a:p>
        </p:txBody>
      </p:sp>
      <p:sp>
        <p:nvSpPr>
          <p:cNvPr id="10" name="Text 7"/>
          <p:cNvSpPr/>
          <p:nvPr/>
        </p:nvSpPr>
        <p:spPr>
          <a:xfrm>
            <a:off x="5777270" y="3336131"/>
            <a:ext cx="205740" cy="416481"/>
          </a:xfrm>
          <a:prstGeom prst="rect">
            <a:avLst/>
          </a:prstGeom>
          <a:noFill/>
        </p:spPr>
        <p:txBody>
          <a:bodyPr wrap="none" rtlCol="0" anchor="t"/>
          <a:lstStyle/>
          <a:p>
            <a:pPr marL="0" indent="0" algn="ctr">
              <a:lnSpc>
                <a:spcPts val="3280"/>
              </a:lnSpc>
              <a:buNone/>
            </a:pPr>
            <a:r>
              <a:rPr lang="en-US" sz="2625" dirty="0">
                <a:solidFill>
                  <a:srgbClr val="454240"/>
                </a:solidFill>
                <a:latin typeface="Libre Baskerville" pitchFamily="34" charset="0"/>
                <a:ea typeface="Libre Baskerville" pitchFamily="34" charset="-122"/>
                <a:cs typeface="Libre Baskerville" pitchFamily="34" charset="-120"/>
              </a:rPr>
              <a:t>2</a:t>
            </a:r>
            <a:endParaRPr lang="en-US" sz="2625" dirty="0"/>
          </a:p>
        </p:txBody>
      </p:sp>
      <p:sp>
        <p:nvSpPr>
          <p:cNvPr id="11" name="Text 8"/>
          <p:cNvSpPr/>
          <p:nvPr/>
        </p:nvSpPr>
        <p:spPr>
          <a:xfrm>
            <a:off x="6352342" y="3370778"/>
            <a:ext cx="2647950" cy="4767382"/>
          </a:xfrm>
          <a:prstGeom prst="rect">
            <a:avLst/>
          </a:prstGeom>
          <a:noFill/>
        </p:spPr>
        <p:txBody>
          <a:bodyPr wrap="square" rtlCol="0" anchor="t"/>
          <a:lstStyle/>
          <a:p>
            <a:pPr marL="0" indent="0">
              <a:lnSpc>
                <a:spcPts val="2735"/>
              </a:lnSpc>
              <a:buNone/>
            </a:pPr>
            <a:endParaRPr lang="en-US" sz="2185" dirty="0"/>
          </a:p>
        </p:txBody>
      </p:sp>
      <p:sp>
        <p:nvSpPr>
          <p:cNvPr id="12" name="Text 9"/>
          <p:cNvSpPr/>
          <p:nvPr/>
        </p:nvSpPr>
        <p:spPr>
          <a:xfrm>
            <a:off x="6352342" y="3370778"/>
            <a:ext cx="2647950" cy="4098727"/>
          </a:xfrm>
          <a:prstGeom prst="rect">
            <a:avLst/>
          </a:prstGeom>
          <a:noFill/>
        </p:spPr>
        <p:txBody>
          <a:bodyPr wrap="square" rtlCol="0" anchor="t"/>
          <a:lstStyle/>
          <a:p>
            <a:pPr marL="0" indent="0">
              <a:lnSpc>
                <a:spcPts val="2800"/>
              </a:lnSpc>
              <a:buNone/>
            </a:pPr>
            <a:endParaRPr lang="en-US" sz="1750" dirty="0"/>
          </a:p>
        </p:txBody>
      </p:sp>
      <p:sp>
        <p:nvSpPr>
          <p:cNvPr id="13" name="Shape 10"/>
          <p:cNvSpPr/>
          <p:nvPr/>
        </p:nvSpPr>
        <p:spPr>
          <a:xfrm>
            <a:off x="9222462" y="3294459"/>
            <a:ext cx="499943" cy="499943"/>
          </a:xfrm>
          <a:prstGeom prst="roundRect">
            <a:avLst>
              <a:gd name="adj" fmla="val 20000"/>
            </a:avLst>
          </a:prstGeom>
          <a:solidFill>
            <a:srgbClr val="F7EDD4"/>
          </a:solidFill>
          <a:ln w="13811">
            <a:solidFill>
              <a:srgbClr val="EFDBA9"/>
            </a:solidFill>
            <a:prstDash val="solid"/>
          </a:ln>
        </p:spPr>
        <p:txBody>
          <a:bodyPr/>
          <a:lstStyle/>
          <a:p>
            <a:endParaRPr lang="en-IN"/>
          </a:p>
        </p:txBody>
      </p:sp>
      <p:sp>
        <p:nvSpPr>
          <p:cNvPr id="14" name="Text 11"/>
          <p:cNvSpPr/>
          <p:nvPr/>
        </p:nvSpPr>
        <p:spPr>
          <a:xfrm>
            <a:off x="9369504" y="3336131"/>
            <a:ext cx="205740" cy="416481"/>
          </a:xfrm>
          <a:prstGeom prst="rect">
            <a:avLst/>
          </a:prstGeom>
          <a:noFill/>
        </p:spPr>
        <p:txBody>
          <a:bodyPr wrap="none" rtlCol="0" anchor="t"/>
          <a:lstStyle/>
          <a:p>
            <a:pPr marL="0" indent="0" algn="ctr">
              <a:lnSpc>
                <a:spcPts val="3280"/>
              </a:lnSpc>
              <a:buNone/>
            </a:pPr>
            <a:r>
              <a:rPr lang="en-US" sz="2625" dirty="0">
                <a:solidFill>
                  <a:srgbClr val="454240"/>
                </a:solidFill>
                <a:latin typeface="Libre Baskerville" pitchFamily="34" charset="0"/>
                <a:ea typeface="Libre Baskerville" pitchFamily="34" charset="-122"/>
                <a:cs typeface="Libre Baskerville" pitchFamily="34" charset="-120"/>
              </a:rPr>
              <a:t>3</a:t>
            </a:r>
            <a:endParaRPr lang="en-US" sz="2625" dirty="0"/>
          </a:p>
        </p:txBody>
      </p:sp>
      <p:sp>
        <p:nvSpPr>
          <p:cNvPr id="15" name="Text 12"/>
          <p:cNvSpPr/>
          <p:nvPr/>
        </p:nvSpPr>
        <p:spPr>
          <a:xfrm>
            <a:off x="9944576" y="3370778"/>
            <a:ext cx="2647950" cy="5106248"/>
          </a:xfrm>
          <a:prstGeom prst="rect">
            <a:avLst/>
          </a:prstGeom>
          <a:noFill/>
        </p:spPr>
        <p:txBody>
          <a:bodyPr wrap="square" rtlCol="0" anchor="t"/>
          <a:lstStyle/>
          <a:p>
            <a:pPr marL="0" indent="0">
              <a:lnSpc>
                <a:spcPts val="2735"/>
              </a:lnSpc>
              <a:buNone/>
            </a:pPr>
            <a:endParaRPr lang="en-US" sz="2185" dirty="0"/>
          </a:p>
        </p:txBody>
      </p:sp>
      <p:sp>
        <p:nvSpPr>
          <p:cNvPr id="16" name="Text 13"/>
          <p:cNvSpPr/>
          <p:nvPr/>
        </p:nvSpPr>
        <p:spPr>
          <a:xfrm>
            <a:off x="9953448" y="3547706"/>
            <a:ext cx="2639077" cy="3574613"/>
          </a:xfrm>
          <a:prstGeom prst="rect">
            <a:avLst/>
          </a:prstGeom>
          <a:noFill/>
        </p:spPr>
        <p:txBody>
          <a:bodyPr wrap="square" rtlCol="0" anchor="t"/>
          <a:lstStyle/>
          <a:p>
            <a:pPr marL="0" indent="0">
              <a:lnSpc>
                <a:spcPts val="2800"/>
              </a:lnSpc>
              <a:buNone/>
            </a:pPr>
            <a:endParaRPr lang="en-US" sz="1750" dirty="0"/>
          </a:p>
        </p:txBody>
      </p:sp>
      <p:pic>
        <p:nvPicPr>
          <p:cNvPr id="17" name="Image 1" descr="preencoded.png"/>
          <p:cNvPicPr>
            <a:picLocks noChangeAspect="1"/>
          </p:cNvPicPr>
          <p:nvPr/>
        </p:nvPicPr>
        <p:blipFill>
          <a:blip r:embed="rId4"/>
          <a:stretch>
            <a:fillRect/>
          </a:stretch>
        </p:blipFill>
        <p:spPr>
          <a:xfrm>
            <a:off x="0" y="0"/>
            <a:ext cx="14630400" cy="1333143"/>
          </a:xfrm>
          <a:prstGeom prst="rect">
            <a:avLst/>
          </a:prstGeom>
        </p:spPr>
      </p:pic>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
        <p:nvSpPr>
          <p:cNvPr id="19" name="TextBox 18"/>
          <p:cNvSpPr txBox="1"/>
          <p:nvPr/>
        </p:nvSpPr>
        <p:spPr>
          <a:xfrm>
            <a:off x="2760107" y="3336131"/>
            <a:ext cx="2647949" cy="5262979"/>
          </a:xfrm>
          <a:prstGeom prst="rect">
            <a:avLst/>
          </a:prstGeom>
          <a:noFill/>
        </p:spPr>
        <p:txBody>
          <a:bodyPr wrap="square" rtlCol="0">
            <a:spAutoFit/>
          </a:bodyPr>
          <a:lstStyle/>
          <a:p>
            <a:r>
              <a:rPr lang="en-US" sz="2400" dirty="0" smtClean="0">
                <a:solidFill>
                  <a:srgbClr val="1F2328"/>
                </a:solidFill>
                <a:latin typeface="-apple-system"/>
              </a:rPr>
              <a:t>Early detection of breast cancer is crucial for improving survival rates and treatment outcomes.</a:t>
            </a:r>
          </a:p>
          <a:p>
            <a:r>
              <a:rPr lang="en-US" sz="2400" dirty="0" smtClean="0">
                <a:solidFill>
                  <a:srgbClr val="1F2328"/>
                </a:solidFill>
                <a:latin typeface="-apple-system"/>
              </a:rPr>
              <a:t>Mammograms are a widely used screening tool, but they can be challenging to interpret accurately. </a:t>
            </a:r>
            <a:endParaRPr lang="en-IN" dirty="0"/>
          </a:p>
        </p:txBody>
      </p:sp>
      <p:sp>
        <p:nvSpPr>
          <p:cNvPr id="20" name="TextBox 19"/>
          <p:cNvSpPr txBox="1"/>
          <p:nvPr/>
        </p:nvSpPr>
        <p:spPr>
          <a:xfrm>
            <a:off x="6508375" y="3279337"/>
            <a:ext cx="1991855" cy="6278642"/>
          </a:xfrm>
          <a:prstGeom prst="rect">
            <a:avLst/>
          </a:prstGeom>
          <a:noFill/>
        </p:spPr>
        <p:txBody>
          <a:bodyPr wrap="square" rtlCol="0">
            <a:spAutoFit/>
          </a:bodyPr>
          <a:lstStyle/>
          <a:p>
            <a:r>
              <a:rPr lang="en-US" sz="2400" dirty="0" smtClean="0">
                <a:solidFill>
                  <a:srgbClr val="1F2328"/>
                </a:solidFill>
                <a:latin typeface="-apple-system"/>
              </a:rPr>
              <a:t>Breast cancer is a heterogeneous disease, &amp; the choice of treatment can vary greatly depending on factors like tumor subtype, genetic patient characteristics</a:t>
            </a:r>
            <a:r>
              <a:rPr lang="en-US" dirty="0"/>
              <a:t/>
            </a:r>
            <a:br>
              <a:rPr lang="en-US" dirty="0"/>
            </a:br>
            <a:endParaRPr lang="en-IN" dirty="0"/>
          </a:p>
        </p:txBody>
      </p:sp>
      <p:sp>
        <p:nvSpPr>
          <p:cNvPr id="21" name="TextBox 20"/>
          <p:cNvSpPr txBox="1"/>
          <p:nvPr/>
        </p:nvSpPr>
        <p:spPr>
          <a:xfrm>
            <a:off x="10100611" y="3279336"/>
            <a:ext cx="3281902" cy="3785652"/>
          </a:xfrm>
          <a:prstGeom prst="rect">
            <a:avLst/>
          </a:prstGeom>
          <a:noFill/>
        </p:spPr>
        <p:txBody>
          <a:bodyPr wrap="square" rtlCol="0">
            <a:spAutoFit/>
          </a:bodyPr>
          <a:lstStyle/>
          <a:p>
            <a:r>
              <a:rPr lang="en-US" sz="2400" dirty="0" smtClean="0">
                <a:solidFill>
                  <a:srgbClr val="1F2328"/>
                </a:solidFill>
                <a:latin typeface="-apple-system"/>
              </a:rPr>
              <a:t>Many breast cancer survivors face the risk of cancer recurrence, and early detection of recurrence is critical for timely intervention &amp; development of predictive models for recurrence risk assessment.</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5" y="1172584"/>
            <a:ext cx="12618720" cy="10741402"/>
          </a:xfrm>
          <a:prstGeom prst="rect">
            <a:avLst/>
          </a:prstGeom>
          <a:noFill/>
        </p:spPr>
        <p:txBody>
          <a:bodyPr wrap="square" rtlCol="0">
            <a:spAutoFit/>
          </a:bodyPr>
          <a:lstStyle/>
          <a:p>
            <a:r>
              <a:rPr lang="en-IN" sz="2400" b="1" dirty="0">
                <a:solidFill>
                  <a:srgbClr val="FF0000"/>
                </a:solidFill>
              </a:rPr>
              <a:t>INTRODUCTION</a:t>
            </a:r>
            <a:r>
              <a:rPr lang="en-IN" sz="2400" b="1" dirty="0" smtClean="0"/>
              <a:t>:</a:t>
            </a:r>
            <a:endParaRPr lang="en-US" sz="2000" dirty="0" smtClean="0">
              <a:solidFill>
                <a:srgbClr val="000000"/>
              </a:solidFill>
              <a:latin typeface="Inter"/>
            </a:endParaRPr>
          </a:p>
          <a:p>
            <a:endParaRPr lang="en-US" sz="2000" dirty="0" smtClean="0">
              <a:solidFill>
                <a:srgbClr val="000000"/>
              </a:solidFill>
              <a:latin typeface="Inter"/>
            </a:endParaRPr>
          </a:p>
          <a:p>
            <a:r>
              <a:rPr lang="en-US" sz="2000" dirty="0" smtClean="0">
                <a:solidFill>
                  <a:srgbClr val="000000"/>
                </a:solidFill>
                <a:latin typeface="Inter"/>
              </a:rPr>
              <a:t>Breast cancer is a complex and highly prevalent disease that affects individuals of all genders and ages worldwide. Accurate and timely prediction of breast cancer outcomes is of paramount importance for effective treatment planning and improving patient survival rates. To address this critical need, this study utilizes a comprehensive dataset encompassing a range of patient characteristics, tumor-related factors, and clinical variables.</a:t>
            </a:r>
          </a:p>
          <a:p>
            <a:endParaRPr lang="en-US" sz="2000" dirty="0" smtClean="0">
              <a:solidFill>
                <a:srgbClr val="000000"/>
              </a:solidFill>
              <a:latin typeface="Inter"/>
            </a:endParaRPr>
          </a:p>
          <a:p>
            <a:r>
              <a:rPr lang="en-US" sz="2000" dirty="0" smtClean="0">
                <a:solidFill>
                  <a:srgbClr val="000000"/>
                </a:solidFill>
                <a:latin typeface="Inter"/>
              </a:rPr>
              <a:t>The dataset includes essential information such as age and gender, which are fundamental factors in understanding the demographic distribution of breast cancer cases. Additionally, it incorporates valuable biomarker data, including Protein1, Protein2, Protein3, and Protein4, offering insights into the molecular profile of tumors. Tumor stage and histology provide critical information about the extent and nature of the disease, while ER (Estrogen Receptor) status, PR (Progesterone Receptor) status, and HER2 (Human Epidermal Growth Factor Receptor 2) status shed light on the molecular subtype of the cancer, influencing treatment decisions.</a:t>
            </a:r>
          </a:p>
          <a:p>
            <a:endParaRPr lang="en-US" sz="2000" dirty="0" smtClean="0">
              <a:solidFill>
                <a:srgbClr val="000000"/>
              </a:solidFill>
              <a:latin typeface="Inter"/>
            </a:endParaRPr>
          </a:p>
          <a:p>
            <a:r>
              <a:rPr lang="en-US" sz="2000" dirty="0" smtClean="0">
                <a:solidFill>
                  <a:srgbClr val="000000"/>
                </a:solidFill>
                <a:latin typeface="Inter"/>
              </a:rPr>
              <a:t>This study aims to leverage this rich and diverse dataset to develop predictive models that can assist clinicians in making informed decisions regarding breast cancer management. By analyzing these multifaceted variables, we hope to contribute to more personalized and effective breast cancer care, ultimately improving patient outcomes and reducing the burden of this formidable disease.</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51821" y="484094"/>
          <a:ext cx="12329347" cy="8361864"/>
        </p:xfrm>
        <a:graphic>
          <a:graphicData uri="http://schemas.openxmlformats.org/drawingml/2006/table">
            <a:tbl>
              <a:tblPr/>
              <a:tblGrid>
                <a:gridCol w="632669"/>
                <a:gridCol w="632669"/>
                <a:gridCol w="632669"/>
                <a:gridCol w="632669"/>
                <a:gridCol w="632669"/>
                <a:gridCol w="757914"/>
                <a:gridCol w="833999"/>
                <a:gridCol w="881318"/>
                <a:gridCol w="979699"/>
                <a:gridCol w="264443"/>
                <a:gridCol w="1042038"/>
                <a:gridCol w="881318"/>
                <a:gridCol w="881318"/>
                <a:gridCol w="881318"/>
                <a:gridCol w="1041921"/>
                <a:gridCol w="720716"/>
              </a:tblGrid>
              <a:tr h="265625">
                <a:tc>
                  <a:txBody>
                    <a:bodyPr/>
                    <a:lstStyle/>
                    <a:p>
                      <a:pPr algn="l" fontAlgn="b"/>
                      <a:r>
                        <a:rPr lang="en-US" sz="1100" b="0" i="0" u="none" strike="noStrike" dirty="0">
                          <a:solidFill>
                            <a:srgbClr val="000000"/>
                          </a:solidFill>
                          <a:latin typeface="Calibri"/>
                        </a:rPr>
                        <a:t>Age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Gender</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Protein1</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Protein2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Protein3</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Protein4</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Tumour_Stage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Histology</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ER status</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PR status</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HER2 status</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Surgery_type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Date_of_Surgery</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Date_of_Last_Visit</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Patient_Status</a:t>
                      </a:r>
                    </a:p>
                  </a:txBody>
                  <a:tcPr marL="8021" marR="8021" marT="8021" marB="0" anchor="b">
                    <a:lnL>
                      <a:noFill/>
                    </a:lnL>
                    <a:lnR>
                      <a:noFill/>
                    </a:lnR>
                    <a:lnT>
                      <a:noFill/>
                    </a:lnT>
                    <a:lnB>
                      <a:noFill/>
                    </a:lnB>
                  </a:tcPr>
                </a:tc>
                <a:tc>
                  <a:txBody>
                    <a:bodyPr/>
                    <a:lstStyle/>
                    <a:p>
                      <a:endParaRPr lang="en-US"/>
                    </a:p>
                  </a:txBody>
                  <a:tcPr>
                    <a:lnL>
                      <a:noFill/>
                    </a:lnL>
                    <a:lnR>
                      <a:noFill/>
                    </a:lnR>
                    <a:lnT>
                      <a:noFill/>
                    </a:lnT>
                    <a:lnB>
                      <a:noFill/>
                    </a:lnB>
                  </a:tcPr>
                </a:tc>
              </a:tr>
              <a:tr h="545323">
                <a:tc>
                  <a:txBody>
                    <a:bodyPr/>
                    <a:lstStyle/>
                    <a:p>
                      <a:pPr algn="r" fontAlgn="b"/>
                      <a:r>
                        <a:rPr lang="en-US" sz="1100" b="0" i="0" u="none" strike="noStrike">
                          <a:solidFill>
                            <a:srgbClr val="000000"/>
                          </a:solidFill>
                          <a:latin typeface="Calibri"/>
                        </a:rPr>
                        <a:t>42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0.95256</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2.15</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0.007972</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-0.04834</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Other</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20-May-18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26-Aug-18</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54</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1.3802</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-0.49803</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-0.50732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Other</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26-Apr-18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25-Jan-19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Dead</a:t>
                      </a: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63</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-0.52303</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1.764</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-0.37019</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0.010815</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Lumpectomy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24-Aug-18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08-Apr-20</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78</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-0.87618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0.12943</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-0.37038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0.13219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Other</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16-Nov-18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28-Jul-20</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42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0.22611</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1.7491</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-0.54397</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-0.39021</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Lumpectomy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12-Dec-18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05-Jan-19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8021" marR="8021" marT="8021" marB="0" anchor="b">
                    <a:lnL>
                      <a:noFill/>
                    </a:lnL>
                    <a:lnR>
                      <a:noFill/>
                    </a:lnR>
                    <a:lnT>
                      <a:noFill/>
                    </a:lnT>
                    <a:lnB>
                      <a:noFill/>
                    </a:lnB>
                  </a:tcPr>
                </a:tc>
              </a:tr>
              <a:tr h="804518">
                <a:tc>
                  <a:txBody>
                    <a:bodyPr/>
                    <a:lstStyle/>
                    <a:p>
                      <a:pPr algn="r" fontAlgn="b"/>
                      <a:r>
                        <a:rPr lang="en-US" sz="1100" b="0" i="0" u="none" strike="noStrike">
                          <a:solidFill>
                            <a:srgbClr val="000000"/>
                          </a:solidFill>
                          <a:latin typeface="Calibri"/>
                        </a:rPr>
                        <a:t>80</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0.46647</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2.5797</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-1.2537</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0.15154</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Modified Radical Mastectomy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25-Jun-18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16-Feb-19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pPr algn="r" fontAlgn="b"/>
                      <a:r>
                        <a:rPr lang="en-US" sz="1100" b="0" i="0" u="none" strike="noStrike">
                          <a:solidFill>
                            <a:srgbClr val="000000"/>
                          </a:solidFill>
                          <a:latin typeface="Calibri"/>
                        </a:rPr>
                        <a:t>66</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-0.72486</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-0.28289</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0.95943</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0.3509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Lumpectomy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27-Oct-18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19-Jun-19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36</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0.46931</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1.5526</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-0.16524</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-0.27599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Modified Radical Mastectomy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19-Jul-18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30-Jun-19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58</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-1.2685</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0.10613</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1.1352</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-0.39492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Other</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15-Jun-18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16-Dec-19</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62</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0.64934</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1.8168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0.27926</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0.13228</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Lobular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Negative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Other</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20-Jun-19</a:t>
                      </a:r>
                    </a:p>
                  </a:txBody>
                  <a:tcPr marL="8021" marR="8021" marT="8021"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8021" marR="8021" marT="8021"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429076">
                <a:tc>
                  <a:txBody>
                    <a:bodyPr/>
                    <a:lstStyle/>
                    <a:p>
                      <a:pPr algn="r" fontAlgn="b"/>
                      <a:r>
                        <a:rPr lang="en-US" sz="1100" b="0" i="0" u="none" strike="noStrike">
                          <a:solidFill>
                            <a:srgbClr val="000000"/>
                          </a:solidFill>
                          <a:latin typeface="Calibri"/>
                        </a:rPr>
                        <a:t>51</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FEMALE</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-0.38466</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0.80609</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-1.6274</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-0.51291</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II</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Infiltrating Ductal Carcinoma</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Positive</a:t>
                      </a:r>
                    </a:p>
                  </a:txBody>
                  <a:tcPr marL="8021" marR="8021" marT="8021" marB="0" anchor="b">
                    <a:lnL>
                      <a:noFill/>
                    </a:lnL>
                    <a:lnR>
                      <a:noFill/>
                    </a:lnR>
                    <a:lnT>
                      <a:noFill/>
                    </a:lnT>
                    <a:lnB>
                      <a:noFill/>
                    </a:lnB>
                  </a:tcPr>
                </a:tc>
                <a:tc>
                  <a:txBody>
                    <a:bodyPr/>
                    <a:lstStyle/>
                    <a:p>
                      <a:pPr algn="l" fontAlgn="b"/>
                      <a:r>
                        <a:rPr lang="en-US" sz="1100" b="0" i="0" u="none" strike="noStrike">
                          <a:solidFill>
                            <a:srgbClr val="000000"/>
                          </a:solidFill>
                          <a:latin typeface="Calibri"/>
                        </a:rPr>
                        <a:t>Modified Radical Mastectomy</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26-Nov-18</a:t>
                      </a:r>
                    </a:p>
                  </a:txBody>
                  <a:tcPr marL="8021" marR="8021" marT="8021" marB="0" anchor="b">
                    <a:lnL>
                      <a:noFill/>
                    </a:lnL>
                    <a:lnR>
                      <a:noFill/>
                    </a:lnR>
                    <a:lnT>
                      <a:noFill/>
                    </a:lnT>
                    <a:lnB>
                      <a:noFill/>
                    </a:lnB>
                  </a:tcPr>
                </a:tc>
                <a:tc>
                  <a:txBody>
                    <a:bodyPr/>
                    <a:lstStyle/>
                    <a:p>
                      <a:pPr algn="r" fontAlgn="b"/>
                      <a:r>
                        <a:rPr lang="en-US" sz="1100" b="0" i="0" u="none" strike="noStrike">
                          <a:solidFill>
                            <a:srgbClr val="000000"/>
                          </a:solidFill>
                          <a:latin typeface="Calibri"/>
                        </a:rPr>
                        <a:t>28-Dec-19</a:t>
                      </a:r>
                    </a:p>
                  </a:txBody>
                  <a:tcPr marL="8021" marR="8021" marT="8021" marB="0" anchor="b">
                    <a:lnL>
                      <a:noFill/>
                    </a:lnL>
                    <a:lnR>
                      <a:noFill/>
                    </a:lnR>
                    <a:lnT>
                      <a:noFill/>
                    </a:lnT>
                    <a:lnB>
                      <a:noFill/>
                    </a:lnB>
                  </a:tcPr>
                </a:tc>
                <a:tc>
                  <a:txBody>
                    <a:bodyPr/>
                    <a:lstStyle/>
                    <a:p>
                      <a:pPr algn="l" fontAlgn="b"/>
                      <a:r>
                        <a:rPr lang="en-US" sz="1100" b="0" i="0" u="none" strike="noStrike" dirty="0">
                          <a:solidFill>
                            <a:srgbClr val="000000"/>
                          </a:solidFill>
                          <a:latin typeface="Calibri"/>
                        </a:rPr>
                        <a:t>Alive</a:t>
                      </a:r>
                    </a:p>
                  </a:txBody>
                  <a:tcPr marL="8021" marR="8021" marT="8021"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r>
              <a:tr h="804518">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a:p>
                  </a:txBody>
                  <a:tcPr marL="7620" marR="7620" marT="7620" marB="0" anchor="b">
                    <a:lnL>
                      <a:noFill/>
                    </a:lnL>
                    <a:lnR>
                      <a:noFill/>
                    </a:lnR>
                    <a:lnT>
                      <a:noFill/>
                    </a:lnT>
                    <a:lnB>
                      <a:noFill/>
                    </a:lnB>
                  </a:tcPr>
                </a:tc>
                <a:tc>
                  <a:txBody>
                    <a:bodyPr/>
                    <a:lstStyle/>
                    <a:p>
                      <a:endParaRPr lang="en-US" dirty="0"/>
                    </a:p>
                  </a:txBody>
                  <a:tcPr marL="7620" marR="7620" marT="7620" marB="0" anchor="b">
                    <a:lnL>
                      <a:noFill/>
                    </a:lnL>
                    <a:lnR>
                      <a:noFill/>
                    </a:lnR>
                    <a:lnT>
                      <a:noFill/>
                    </a:lnT>
                    <a:lnB>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1260038"/>
            <a:ext cx="7475220" cy="694373"/>
          </a:xfrm>
          <a:prstGeom prst="rect">
            <a:avLst/>
          </a:prstGeom>
          <a:noFill/>
        </p:spPr>
        <p:txBody>
          <a:bodyPr wrap="none" rtlCol="0" anchor="t"/>
          <a:lstStyle/>
          <a:p>
            <a:pPr marL="0" indent="0">
              <a:lnSpc>
                <a:spcPts val="5470"/>
              </a:lnSpc>
              <a:buNone/>
            </a:pPr>
            <a:endParaRPr lang="en-US" sz="4375" dirty="0"/>
          </a:p>
        </p:txBody>
      </p:sp>
      <p:sp>
        <p:nvSpPr>
          <p:cNvPr id="6" name="Text 3"/>
          <p:cNvSpPr/>
          <p:nvPr/>
        </p:nvSpPr>
        <p:spPr>
          <a:xfrm>
            <a:off x="2273975" y="2634734"/>
            <a:ext cx="2898100" cy="4098727"/>
          </a:xfrm>
          <a:prstGeom prst="rect">
            <a:avLst/>
          </a:prstGeom>
          <a:noFill/>
        </p:spPr>
        <p:txBody>
          <a:bodyPr wrap="square" rtlCol="0" anchor="t"/>
          <a:lstStyle/>
          <a:p>
            <a:pPr marL="0" indent="0">
              <a:lnSpc>
                <a:spcPts val="2735"/>
              </a:lnSpc>
              <a:buNone/>
            </a:pPr>
            <a:endParaRPr lang="en-US" sz="2185" dirty="0"/>
          </a:p>
        </p:txBody>
      </p:sp>
      <p:sp>
        <p:nvSpPr>
          <p:cNvPr id="7" name="Text 4"/>
          <p:cNvSpPr/>
          <p:nvPr/>
        </p:nvSpPr>
        <p:spPr>
          <a:xfrm>
            <a:off x="2151529" y="2829261"/>
            <a:ext cx="3020546" cy="3565229"/>
          </a:xfrm>
          <a:prstGeom prst="rect">
            <a:avLst/>
          </a:prstGeom>
          <a:noFill/>
        </p:spPr>
        <p:txBody>
          <a:bodyPr wrap="square" rtlCol="0" anchor="t"/>
          <a:lstStyle/>
          <a:p>
            <a:pPr marL="0" indent="0">
              <a:lnSpc>
                <a:spcPts val="2800"/>
              </a:lnSpc>
              <a:buNone/>
            </a:pPr>
            <a:endParaRPr lang="en-US" sz="1750" dirty="0"/>
          </a:p>
        </p:txBody>
      </p:sp>
      <p:sp>
        <p:nvSpPr>
          <p:cNvPr id="9" name="Text 6"/>
          <p:cNvSpPr/>
          <p:nvPr/>
        </p:nvSpPr>
        <p:spPr>
          <a:xfrm>
            <a:off x="5866209" y="2634734"/>
            <a:ext cx="2898100" cy="694373"/>
          </a:xfrm>
          <a:prstGeom prst="rect">
            <a:avLst/>
          </a:prstGeom>
          <a:noFill/>
        </p:spPr>
        <p:txBody>
          <a:bodyPr wrap="square" rtlCol="0" anchor="t"/>
          <a:lstStyle/>
          <a:p>
            <a:pPr marL="0" indent="0">
              <a:lnSpc>
                <a:spcPts val="2735"/>
              </a:lnSpc>
              <a:buNone/>
            </a:pPr>
            <a:endParaRPr lang="en-US" sz="2185" dirty="0"/>
          </a:p>
        </p:txBody>
      </p:sp>
      <p:sp>
        <p:nvSpPr>
          <p:cNvPr id="10" name="Text 7"/>
          <p:cNvSpPr/>
          <p:nvPr/>
        </p:nvSpPr>
        <p:spPr>
          <a:xfrm>
            <a:off x="5644039" y="2517289"/>
            <a:ext cx="3281185" cy="4216172"/>
          </a:xfrm>
          <a:prstGeom prst="rect">
            <a:avLst/>
          </a:prstGeom>
          <a:noFill/>
        </p:spPr>
        <p:txBody>
          <a:bodyPr wrap="square" rtlCol="0" anchor="t"/>
          <a:lstStyle/>
          <a:p>
            <a:pPr marL="0" indent="0">
              <a:lnSpc>
                <a:spcPts val="2800"/>
              </a:lnSpc>
              <a:buNone/>
            </a:pPr>
            <a:endParaRPr lang="en-US" sz="1750" dirty="0"/>
          </a:p>
        </p:txBody>
      </p:sp>
      <p:sp>
        <p:nvSpPr>
          <p:cNvPr id="12" name="Text 9"/>
          <p:cNvSpPr/>
          <p:nvPr/>
        </p:nvSpPr>
        <p:spPr>
          <a:xfrm>
            <a:off x="9222461" y="2517290"/>
            <a:ext cx="3256409" cy="4452152"/>
          </a:xfrm>
          <a:prstGeom prst="rect">
            <a:avLst/>
          </a:prstGeom>
          <a:noFill/>
        </p:spPr>
        <p:txBody>
          <a:bodyPr wrap="square" rtlCol="0" anchor="t"/>
          <a:lstStyle/>
          <a:p>
            <a:pPr marL="0" indent="0">
              <a:lnSpc>
                <a:spcPts val="2735"/>
              </a:lnSpc>
              <a:buNone/>
            </a:pPr>
            <a:endParaRPr lang="en-US" sz="2185" dirty="0"/>
          </a:p>
        </p:txBody>
      </p:sp>
      <p:sp>
        <p:nvSpPr>
          <p:cNvPr id="13" name="Text 10"/>
          <p:cNvSpPr/>
          <p:nvPr/>
        </p:nvSpPr>
        <p:spPr>
          <a:xfrm>
            <a:off x="9458444" y="4245650"/>
            <a:ext cx="2898100" cy="2487811"/>
          </a:xfrm>
          <a:prstGeom prst="rect">
            <a:avLst/>
          </a:prstGeom>
          <a:noFill/>
        </p:spPr>
        <p:txBody>
          <a:bodyPr wrap="square"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a:t>
            </a:r>
            <a:endParaRPr lang="en-US" sz="1750" dirty="0"/>
          </a:p>
        </p:txBody>
      </p:sp>
      <p:pic>
        <p:nvPicPr>
          <p:cNvPr id="14"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TextBox 14"/>
          <p:cNvSpPr txBox="1"/>
          <p:nvPr/>
        </p:nvSpPr>
        <p:spPr>
          <a:xfrm>
            <a:off x="578734" y="263982"/>
            <a:ext cx="12859474" cy="7017306"/>
          </a:xfrm>
          <a:prstGeom prst="rect">
            <a:avLst/>
          </a:prstGeom>
          <a:noFill/>
        </p:spPr>
        <p:txBody>
          <a:bodyPr wrap="square" rtlCol="0">
            <a:spAutoFit/>
          </a:bodyPr>
          <a:lstStyle/>
          <a:p>
            <a:r>
              <a:rPr lang="en-US" sz="4000" dirty="0">
                <a:solidFill>
                  <a:srgbClr val="FF0000"/>
                </a:solidFill>
              </a:rPr>
              <a:t>IMPLEMENTATION:</a:t>
            </a:r>
            <a:endParaRPr lang="en-IN" dirty="0">
              <a:solidFill>
                <a:srgbClr val="FF0000"/>
              </a:solidFill>
            </a:endParaRPr>
          </a:p>
          <a:p>
            <a:r>
              <a:rPr lang="en-IN" sz="3200" b="1" u="sng" dirty="0">
                <a:solidFill>
                  <a:schemeClr val="tx2">
                    <a:lumMod val="75000"/>
                  </a:schemeClr>
                </a:solidFill>
              </a:rPr>
              <a:t>Perceptron</a:t>
            </a:r>
            <a:r>
              <a:rPr lang="en-IN" sz="2800" dirty="0">
                <a:solidFill>
                  <a:srgbClr val="FF0000"/>
                </a:solidFill>
              </a:rPr>
              <a:t>:</a:t>
            </a:r>
            <a:endParaRPr lang="en-IN" dirty="0">
              <a:solidFill>
                <a:srgbClr val="FF0000"/>
              </a:solidFill>
            </a:endParaRPr>
          </a:p>
          <a:p>
            <a:r>
              <a:rPr lang="en-US" sz="2400" b="0" i="0" dirty="0">
                <a:effectLst/>
                <a:latin typeface="Söhne"/>
              </a:rPr>
              <a:t>A perceptron is a fundamental building block of artificial neural networks and serves as a simple model of a biological neuron. It was developed by Frank Rosenblatt in the late 1950s. A perceptron takes a set of binary inputs and produces a binary output based on a weighted sum of these inputs. It can be used for binary classification tasks where it learns to separate data points into two categories</a:t>
            </a:r>
            <a:r>
              <a:rPr lang="en-US" sz="2400" b="0" i="0" dirty="0">
                <a:solidFill>
                  <a:srgbClr val="D1D5DB"/>
                </a:solidFill>
                <a:effectLst/>
                <a:latin typeface="Söhne"/>
              </a:rPr>
              <a:t>.</a:t>
            </a:r>
          </a:p>
          <a:p>
            <a:endParaRPr lang="en-US" sz="2400" dirty="0">
              <a:solidFill>
                <a:srgbClr val="D1D5DB"/>
              </a:solidFill>
              <a:latin typeface="Söhne"/>
            </a:endParaRPr>
          </a:p>
          <a:p>
            <a:pPr algn="l"/>
            <a:r>
              <a:rPr lang="en-US" sz="2400" b="0" i="0" dirty="0">
                <a:effectLst/>
                <a:latin typeface="Söhne"/>
              </a:rPr>
              <a:t>Here's an explanation of the perceptron with its formula:</a:t>
            </a:r>
          </a:p>
          <a:p>
            <a:pPr algn="l">
              <a:buFont typeface="+mj-lt"/>
              <a:buAutoNum type="arabicPeriod"/>
            </a:pPr>
            <a:r>
              <a:rPr lang="en-US" sz="2400" b="0" i="0" dirty="0">
                <a:effectLst/>
                <a:latin typeface="Söhne"/>
              </a:rPr>
              <a:t>Inputs: A perceptron takes multiple binary input values, denoted as x₁, x₂, x₃, ..., xᵢ. These inputs can be either 0 or 1</a:t>
            </a:r>
            <a:r>
              <a:rPr lang="en-US" sz="2400" b="0" i="0" dirty="0" smtClean="0">
                <a:effectLst/>
                <a:latin typeface="Söhne"/>
              </a:rPr>
              <a:t>.</a:t>
            </a:r>
            <a:endParaRPr lang="en-US" sz="2400" b="0" i="0" dirty="0">
              <a:effectLst/>
              <a:latin typeface="Söhne"/>
            </a:endParaRPr>
          </a:p>
          <a:p>
            <a:pPr algn="l">
              <a:buFont typeface="+mj-lt"/>
              <a:buAutoNum type="arabicPeriod"/>
            </a:pPr>
            <a:r>
              <a:rPr lang="en-US" sz="2400" b="0" i="0" dirty="0">
                <a:effectLst/>
                <a:latin typeface="Söhne"/>
              </a:rPr>
              <a:t>Weights: Each input is associated with a weight, denoted as w₁, w₂, w₃, ..., wᵢ. These weights are real numbers and represent the strength of the connection between the input and the perceptron.</a:t>
            </a:r>
          </a:p>
          <a:p>
            <a:pPr algn="l">
              <a:buFont typeface="+mj-lt"/>
              <a:buAutoNum type="arabicPeriod"/>
            </a:pPr>
            <a:r>
              <a:rPr lang="en-US" sz="2400" b="0" i="0" dirty="0">
                <a:effectLst/>
                <a:latin typeface="Söhne"/>
              </a:rPr>
              <a:t>Weighted Sum: The weighted sum of the inputs is calculated as follows:</a:t>
            </a:r>
          </a:p>
          <a:p>
            <a:pPr algn="l">
              <a:buFont typeface="+mj-lt"/>
              <a:buAutoNum type="arabicPeriod"/>
            </a:pPr>
            <a:r>
              <a:rPr lang="en-US" sz="2400" b="0" i="0" dirty="0">
                <a:effectLst/>
                <a:latin typeface="Söhne"/>
              </a:rPr>
              <a:t>Weighted Sum (Z) = w₁ * x₁ + w₂ * x₂ + w₃ * x₃ + ... + wᵢ * xᵢ</a:t>
            </a:r>
          </a:p>
          <a:p>
            <a:pPr algn="l"/>
            <a:r>
              <a:rPr lang="en-US" sz="2400" b="0" i="0" dirty="0">
                <a:effectLst/>
                <a:latin typeface="Söhne"/>
              </a:rPr>
              <a:t>network architectures.</a:t>
            </a:r>
          </a:p>
          <a:p>
            <a:endParaRPr lang="en-IN"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6754" y="1608881"/>
            <a:ext cx="7856316" cy="4401205"/>
          </a:xfrm>
          <a:prstGeom prst="rect">
            <a:avLst/>
          </a:prstGeom>
          <a:noFill/>
        </p:spPr>
        <p:txBody>
          <a:bodyPr wrap="square">
            <a:spAutoFit/>
          </a:bodyPr>
          <a:lstStyle/>
          <a:p>
            <a:r>
              <a:rPr lang="en-US" sz="2800" b="0" i="0" dirty="0">
                <a:effectLst/>
                <a:latin typeface="Söhne"/>
              </a:rPr>
              <a:t>The perceptron learning algorithm is used to adjust the weights (including the bias weight) during training to find values that allow the perceptron to correctly classify training data. However, </a:t>
            </a:r>
            <a:r>
              <a:rPr lang="en-US" sz="2800" b="0" i="0" dirty="0" err="1">
                <a:effectLst/>
                <a:latin typeface="Söhne"/>
              </a:rPr>
              <a:t>perceptrons</a:t>
            </a:r>
            <a:r>
              <a:rPr lang="en-US" sz="2800" b="0" i="0" dirty="0">
                <a:effectLst/>
                <a:latin typeface="Söhne"/>
              </a:rPr>
              <a:t> have limitations and can only learn to classify linearly separable data. For more complex tasks, multiple </a:t>
            </a:r>
            <a:r>
              <a:rPr lang="en-US" sz="2800" b="0" i="0" dirty="0" err="1">
                <a:effectLst/>
                <a:latin typeface="Söhne"/>
              </a:rPr>
              <a:t>perceptrons</a:t>
            </a:r>
            <a:r>
              <a:rPr lang="en-US" sz="2800" b="0" i="0" dirty="0">
                <a:effectLst/>
                <a:latin typeface="Söhne"/>
              </a:rPr>
              <a:t> are typically combined in layers to form a multi-layer perceptron (MLP), which can handle nonlinear relationships by using different activation functions and more complex network architectures</a:t>
            </a:r>
            <a:r>
              <a:rPr lang="en-US" sz="2800" b="0" i="0" dirty="0">
                <a:solidFill>
                  <a:srgbClr val="D1D5DB"/>
                </a:solidFill>
                <a:effectLst/>
                <a:latin typeface="Söhne"/>
              </a:rPr>
              <a: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494" y="1021645"/>
            <a:ext cx="13530805" cy="6740307"/>
          </a:xfrm>
          <a:prstGeom prst="rect">
            <a:avLst/>
          </a:prstGeom>
          <a:noFill/>
        </p:spPr>
        <p:txBody>
          <a:bodyPr wrap="square" rtlCol="0">
            <a:spAutoFit/>
          </a:bodyPr>
          <a:lstStyle/>
          <a:p>
            <a:r>
              <a:rPr lang="en-US" sz="3200" dirty="0">
                <a:solidFill>
                  <a:srgbClr val="FF0000"/>
                </a:solidFill>
              </a:rPr>
              <a:t>LOGISTIC REGRESSION:</a:t>
            </a:r>
          </a:p>
          <a:p>
            <a:endParaRPr lang="en-US" sz="3200" dirty="0">
              <a:solidFill>
                <a:srgbClr val="FF0000"/>
              </a:solidFill>
            </a:endParaRPr>
          </a:p>
          <a:p>
            <a:r>
              <a:rPr lang="en-US" sz="2800" dirty="0">
                <a:effectLst/>
              </a:rPr>
              <a:t>Logistic regression is a statistical model used for binary classification tasks, where the goal is to predict one of two possible outcomes (e.g., 0 or 1, Yes or No, True or False) based on one or more input features. Unlike linear regression, which predicts a continuous output, logistic regression predicts the probability of the binary outcome. It uses the logistic function (also called the sigmoid function) to model this probability. Here's an explanation of logistic regression with its formula:</a:t>
            </a:r>
          </a:p>
          <a:p>
            <a:r>
              <a:rPr lang="en-US" sz="2800" b="1" dirty="0">
                <a:effectLst/>
              </a:rPr>
              <a:t>Formula:</a:t>
            </a:r>
            <a:r>
              <a:rPr lang="en-US" sz="2800" dirty="0">
                <a:effectLst/>
              </a:rPr>
              <a:t> The logistic regression model calculates the probability (P) of a binary event (e.g., the probability of a positive outcome) using the logistic function:</a:t>
            </a:r>
          </a:p>
          <a:p>
            <a:r>
              <a:rPr lang="en-US" sz="2800" dirty="0">
                <a:effectLst/>
              </a:rPr>
              <a:t>                  </a:t>
            </a:r>
          </a:p>
          <a:p>
            <a:pPr algn="l"/>
            <a:r>
              <a:rPr lang="es-ES" sz="3600" b="0" i="1" dirty="0">
                <a:effectLst/>
                <a:latin typeface="KaTeX_Math"/>
              </a:rPr>
              <a:t>                </a:t>
            </a:r>
            <a:r>
              <a:rPr lang="es-ES" sz="3600" b="0" i="1" dirty="0" err="1">
                <a:effectLst/>
                <a:latin typeface="KaTeX_Math"/>
              </a:rPr>
              <a:t>yp</a:t>
            </a:r>
            <a:r>
              <a:rPr lang="es-ES" sz="3600" b="0" i="0" dirty="0">
                <a:effectLst/>
                <a:latin typeface="KaTeX_Main"/>
              </a:rPr>
              <a:t>=1/1+</a:t>
            </a:r>
            <a:r>
              <a:rPr lang="es-ES" sz="3600" b="0" i="1" dirty="0">
                <a:effectLst/>
                <a:latin typeface="KaTeX_Math"/>
              </a:rPr>
              <a:t>e^-z</a:t>
            </a:r>
            <a:r>
              <a:rPr lang="es-ES" sz="3600" b="0" i="0" dirty="0">
                <a:effectLst/>
                <a:latin typeface="KaTeX_Main"/>
              </a:rPr>
              <a:t>​</a:t>
            </a:r>
            <a:endParaRPr lang="es-ES" sz="3600" b="0" i="0" dirty="0">
              <a:effectLst/>
              <a:latin typeface="Söhne"/>
            </a:endParaRPr>
          </a:p>
          <a:p>
            <a:r>
              <a:rPr lang="es-ES" sz="3200" dirty="0"/>
              <a:t>                =&gt;-Y LOG (YP)-(1-Y) LOG (1-YP)</a:t>
            </a:r>
            <a:r>
              <a:rPr lang="es-ES" sz="2400" dirty="0"/>
              <a:t/>
            </a:r>
            <a:br>
              <a:rPr lang="es-ES" sz="2400" dirty="0"/>
            </a:br>
            <a:r>
              <a:rPr lang="en-US" sz="2400" b="0" i="0" dirty="0">
                <a:solidFill>
                  <a:srgbClr val="D1D5DB"/>
                </a:solidFill>
                <a:effectLst/>
                <a:latin typeface="KaTeX_Main"/>
              </a:rPr>
              <a:t/>
            </a:r>
            <a:br>
              <a:rPr lang="en-US" sz="2400" b="0" i="0" dirty="0">
                <a:solidFill>
                  <a:srgbClr val="D1D5DB"/>
                </a:solidFill>
                <a:effectLst/>
                <a:latin typeface="KaTeX_Main"/>
              </a:rPr>
            </a:br>
            <a:r>
              <a:rPr lang="en-US" sz="2400" b="0" i="0" dirty="0">
                <a:solidFill>
                  <a:srgbClr val="D1D5DB"/>
                </a:solidFill>
                <a:effectLst/>
                <a:latin typeface="KaTeX_Main"/>
              </a:rPr>
              <a:t> </a:t>
            </a:r>
            <a:endParaRPr lang="en-IN" sz="24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966" y="436748"/>
            <a:ext cx="13009944" cy="3785652"/>
          </a:xfrm>
          <a:prstGeom prst="rect">
            <a:avLst/>
          </a:prstGeom>
          <a:noFill/>
        </p:spPr>
        <p:txBody>
          <a:bodyPr wrap="square" rtlCol="0">
            <a:spAutoFit/>
          </a:bodyPr>
          <a:lstStyle/>
          <a:p>
            <a:pPr algn="just"/>
            <a:r>
              <a:rPr lang="en-US" sz="3600" b="0" i="0" dirty="0">
                <a:solidFill>
                  <a:srgbClr val="FF0000"/>
                </a:solidFill>
                <a:effectLst/>
                <a:latin typeface="erdana"/>
              </a:rPr>
              <a:t>Support Vector Machine Algorithm:</a:t>
            </a:r>
          </a:p>
          <a:p>
            <a:pPr algn="just"/>
            <a:endParaRPr lang="en-US" sz="3600" b="0" i="0" dirty="0">
              <a:solidFill>
                <a:srgbClr val="FF0000"/>
              </a:solidFill>
              <a:effectLst/>
              <a:latin typeface="erdana"/>
            </a:endParaRPr>
          </a:p>
          <a:p>
            <a:pPr algn="just"/>
            <a:r>
              <a:rPr lang="en-US" sz="2800" b="0" i="0" dirty="0">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2800"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p:txBody>
      </p:sp>
      <p:sp>
        <p:nvSpPr>
          <p:cNvPr id="4" name="Rectangle 3"/>
          <p:cNvSpPr>
            <a:spLocks noChangeArrowheads="1"/>
          </p:cNvSpPr>
          <p:nvPr/>
        </p:nvSpPr>
        <p:spPr bwMode="auto">
          <a:xfrm>
            <a:off x="7438250" y="-2564073"/>
            <a:ext cx="14934121"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Support Vector Machine or SVM is one of the most popular Supervised Learning algorithms, which is used for Classification as well as Regression problems. However, primarily, it is used for Classification problems in Machine Learning.</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333333"/>
                </a:solidFill>
                <a:effectLst/>
                <a:latin typeface="inter-regular"/>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40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1028" name="Picture 4" descr="Support Vector Machine Algorith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91382" y="4025758"/>
            <a:ext cx="5474825" cy="34163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486</TotalTime>
  <Words>1852</Words>
  <Application>WPS Presentation</Application>
  <PresentationFormat>Custom</PresentationFormat>
  <Paragraphs>308</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uday</cp:lastModifiedBy>
  <cp:revision>52</cp:revision>
  <dcterms:created xsi:type="dcterms:W3CDTF">2023-09-13T14:04:00Z</dcterms:created>
  <dcterms:modified xsi:type="dcterms:W3CDTF">2023-11-05T19:15:32Z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094A5C852E134232BDF21F3CA63BAC8A</vt:lpwstr>
  </property>
  <property fmtid="{D5CDD505-2E9C-101B-9397-08002B2CF9AE}" pid="3" name="KSOProductBuildVer">
    <vt:lpwstr>1033-11.2.0.11388</vt:lpwstr>
  </property>
</Properties>
</file>