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1fe6bb22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1fe6bb22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DAG: </a:t>
            </a:r>
            <a:r>
              <a:rPr lang="en"/>
              <a:t>Interested in impact of the ad on revenue. </a:t>
            </a:r>
            <a:r>
              <a:rPr lang="en"/>
              <a:t>Revenue is affected by a marketing campaign and a mediator variable branded search. 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546200" y="3131850"/>
            <a:ext cx="2349900" cy="572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REVENUE</a:t>
            </a:r>
            <a:endParaRPr b="1"/>
          </a:p>
        </p:txBody>
      </p:sp>
      <p:sp>
        <p:nvSpPr>
          <p:cNvPr id="56" name="Google Shape;56;p13"/>
          <p:cNvSpPr/>
          <p:nvPr/>
        </p:nvSpPr>
        <p:spPr>
          <a:xfrm>
            <a:off x="846400" y="3131850"/>
            <a:ext cx="2349900" cy="572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Marketing Ad Campaign</a:t>
            </a:r>
            <a:endParaRPr b="1"/>
          </a:p>
        </p:txBody>
      </p:sp>
      <p:sp>
        <p:nvSpPr>
          <p:cNvPr id="57" name="Google Shape;57;p13"/>
          <p:cNvSpPr/>
          <p:nvPr/>
        </p:nvSpPr>
        <p:spPr>
          <a:xfrm>
            <a:off x="3196300" y="2164075"/>
            <a:ext cx="2349900" cy="572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Branded Search Interest</a:t>
            </a:r>
            <a:endParaRPr b="1"/>
          </a:p>
        </p:txBody>
      </p:sp>
      <p:cxnSp>
        <p:nvCxnSpPr>
          <p:cNvPr id="58" name="Google Shape;58;p13"/>
          <p:cNvCxnSpPr>
            <a:stCxn id="56" idx="3"/>
            <a:endCxn id="55" idx="1"/>
          </p:cNvCxnSpPr>
          <p:nvPr/>
        </p:nvCxnSpPr>
        <p:spPr>
          <a:xfrm>
            <a:off x="3196300" y="3418200"/>
            <a:ext cx="234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>
            <a:stCxn id="56" idx="0"/>
            <a:endCxn id="57" idx="1"/>
          </p:cNvCxnSpPr>
          <p:nvPr/>
        </p:nvCxnSpPr>
        <p:spPr>
          <a:xfrm flipH="1" rot="10800000">
            <a:off x="2021350" y="2450550"/>
            <a:ext cx="1175100" cy="6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stCxn id="57" idx="3"/>
            <a:endCxn id="55" idx="0"/>
          </p:cNvCxnSpPr>
          <p:nvPr/>
        </p:nvCxnSpPr>
        <p:spPr>
          <a:xfrm>
            <a:off x="5546200" y="2450425"/>
            <a:ext cx="1175100" cy="6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DAG: Interested in the impact of family income on college admission test scores. College admission is a collider variable affected by both of these. 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5546200" y="3131850"/>
            <a:ext cx="2349900" cy="572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ACT/SAT Scores</a:t>
            </a:r>
            <a:endParaRPr b="1"/>
          </a:p>
        </p:txBody>
      </p:sp>
      <p:sp>
        <p:nvSpPr>
          <p:cNvPr id="67" name="Google Shape;67;p14"/>
          <p:cNvSpPr/>
          <p:nvPr/>
        </p:nvSpPr>
        <p:spPr>
          <a:xfrm>
            <a:off x="846400" y="3131850"/>
            <a:ext cx="2349900" cy="572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Family Income</a:t>
            </a:r>
            <a:endParaRPr b="1"/>
          </a:p>
        </p:txBody>
      </p:sp>
      <p:sp>
        <p:nvSpPr>
          <p:cNvPr id="68" name="Google Shape;68;p14"/>
          <p:cNvSpPr/>
          <p:nvPr/>
        </p:nvSpPr>
        <p:spPr>
          <a:xfrm>
            <a:off x="3196300" y="2164075"/>
            <a:ext cx="2349900" cy="572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College Admission</a:t>
            </a:r>
            <a:endParaRPr b="1"/>
          </a:p>
        </p:txBody>
      </p:sp>
      <p:cxnSp>
        <p:nvCxnSpPr>
          <p:cNvPr id="69" name="Google Shape;69;p14"/>
          <p:cNvCxnSpPr>
            <a:stCxn id="67" idx="0"/>
            <a:endCxn id="68" idx="1"/>
          </p:cNvCxnSpPr>
          <p:nvPr/>
        </p:nvCxnSpPr>
        <p:spPr>
          <a:xfrm flipH="1" rot="10800000">
            <a:off x="2021350" y="2450550"/>
            <a:ext cx="1175100" cy="6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6" idx="0"/>
            <a:endCxn id="68" idx="3"/>
          </p:cNvCxnSpPr>
          <p:nvPr/>
        </p:nvCxnSpPr>
        <p:spPr>
          <a:xfrm rot="10800000">
            <a:off x="5546350" y="2450550"/>
            <a:ext cx="1174800" cy="6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stCxn id="67" idx="3"/>
            <a:endCxn id="66" idx="1"/>
          </p:cNvCxnSpPr>
          <p:nvPr/>
        </p:nvCxnSpPr>
        <p:spPr>
          <a:xfrm>
            <a:off x="3196300" y="3418200"/>
            <a:ext cx="234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