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4533C24-1B54-4584-B161-B46BF4F9CFF4}" type="datetimeFigureOut">
              <a:rPr lang="en-IN" smtClean="0"/>
              <a:t>05-11-2022</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621DB02E-E516-44BC-B014-E5B225AB8CC9}" type="slidenum">
              <a:rPr lang="en-IN" smtClean="0"/>
              <a:t>‹#›</a:t>
            </a:fld>
            <a:endParaRPr lang="en-IN"/>
          </a:p>
        </p:txBody>
      </p:sp>
    </p:spTree>
    <p:extLst>
      <p:ext uri="{BB962C8B-B14F-4D97-AF65-F5344CB8AC3E}">
        <p14:creationId xmlns:p14="http://schemas.microsoft.com/office/powerpoint/2010/main" val="13788428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33C24-1B54-4584-B161-B46BF4F9CFF4}"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58982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33C24-1B54-4584-B161-B46BF4F9CFF4}"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226250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33C24-1B54-4584-B161-B46BF4F9CFF4}"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137297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4533C24-1B54-4584-B161-B46BF4F9CFF4}" type="datetimeFigureOut">
              <a:rPr lang="en-IN" smtClean="0"/>
              <a:t>05-11-2022</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621DB02E-E516-44BC-B014-E5B225AB8CC9}" type="slidenum">
              <a:rPr lang="en-IN" smtClean="0"/>
              <a:t>‹#›</a:t>
            </a:fld>
            <a:endParaRPr lang="en-IN"/>
          </a:p>
        </p:txBody>
      </p:sp>
    </p:spTree>
    <p:extLst>
      <p:ext uri="{BB962C8B-B14F-4D97-AF65-F5344CB8AC3E}">
        <p14:creationId xmlns:p14="http://schemas.microsoft.com/office/powerpoint/2010/main" val="288610153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33C24-1B54-4584-B161-B46BF4F9CFF4}"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223957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533C24-1B54-4584-B161-B46BF4F9CFF4}"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241038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533C24-1B54-4584-B161-B46BF4F9CFF4}"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318023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33C24-1B54-4584-B161-B46BF4F9CFF4}"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1DB02E-E516-44BC-B014-E5B225AB8CC9}" type="slidenum">
              <a:rPr lang="en-IN" smtClean="0"/>
              <a:t>‹#›</a:t>
            </a:fld>
            <a:endParaRPr lang="en-IN"/>
          </a:p>
        </p:txBody>
      </p:sp>
    </p:spTree>
    <p:extLst>
      <p:ext uri="{BB962C8B-B14F-4D97-AF65-F5344CB8AC3E}">
        <p14:creationId xmlns:p14="http://schemas.microsoft.com/office/powerpoint/2010/main" val="415065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74533C24-1B54-4584-B161-B46BF4F9CFF4}"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21DB02E-E516-44BC-B014-E5B225AB8CC9}" type="slidenum">
              <a:rPr lang="en-IN" smtClean="0"/>
              <a:t>‹#›</a:t>
            </a:fld>
            <a:endParaRPr lang="en-IN"/>
          </a:p>
        </p:txBody>
      </p:sp>
    </p:spTree>
    <p:extLst>
      <p:ext uri="{BB962C8B-B14F-4D97-AF65-F5344CB8AC3E}">
        <p14:creationId xmlns:p14="http://schemas.microsoft.com/office/powerpoint/2010/main" val="411724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74533C24-1B54-4584-B161-B46BF4F9CFF4}" type="datetimeFigureOut">
              <a:rPr lang="en-IN" smtClean="0"/>
              <a:t>05-11-2022</a:t>
            </a:fld>
            <a:endParaRPr lang="en-IN"/>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IN"/>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621DB02E-E516-44BC-B014-E5B225AB8CC9}" type="slidenum">
              <a:rPr lang="en-IN" smtClean="0"/>
              <a:t>‹#›</a:t>
            </a:fld>
            <a:endParaRPr lang="en-IN"/>
          </a:p>
        </p:txBody>
      </p:sp>
    </p:spTree>
    <p:extLst>
      <p:ext uri="{BB962C8B-B14F-4D97-AF65-F5344CB8AC3E}">
        <p14:creationId xmlns:p14="http://schemas.microsoft.com/office/powerpoint/2010/main" val="392863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4533C24-1B54-4584-B161-B46BF4F9CFF4}" type="datetimeFigureOut">
              <a:rPr lang="en-IN" smtClean="0"/>
              <a:t>05-11-2022</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21DB02E-E516-44BC-B014-E5B225AB8CC9}"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7950025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uth.geeksforgeeks.org/user/avinashbaiju5"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315B-4115-EE86-1673-4EDAD589C85E}"/>
              </a:ext>
            </a:extLst>
          </p:cNvPr>
          <p:cNvSpPr>
            <a:spLocks noGrp="1"/>
          </p:cNvSpPr>
          <p:nvPr>
            <p:ph type="ctrTitle"/>
          </p:nvPr>
        </p:nvSpPr>
        <p:spPr>
          <a:xfrm>
            <a:off x="1528761" y="2325544"/>
            <a:ext cx="8877300" cy="1763712"/>
          </a:xfrm>
        </p:spPr>
        <p:txBody>
          <a:bodyPr>
            <a:noAutofit/>
          </a:bodyPr>
          <a:lstStyle/>
          <a:p>
            <a:r>
              <a:rPr lang="en-US" sz="5400" dirty="0">
                <a:latin typeface="Bahnschrift Condensed" panose="020B0502040204020203" pitchFamily="34" charset="0"/>
              </a:rPr>
              <a:t>6 weeks Summer Training </a:t>
            </a:r>
            <a:br>
              <a:rPr lang="en-US" sz="5400" dirty="0">
                <a:latin typeface="Bahnschrift Condensed" panose="020B0502040204020203" pitchFamily="34" charset="0"/>
              </a:rPr>
            </a:br>
            <a:r>
              <a:rPr lang="en-US" sz="5400" dirty="0">
                <a:latin typeface="Bahnschrift Condensed" panose="020B0502040204020203" pitchFamily="34" charset="0"/>
              </a:rPr>
              <a:t>by</a:t>
            </a:r>
            <a:br>
              <a:rPr lang="en-US" sz="5400" dirty="0">
                <a:latin typeface="Bahnschrift Condensed" panose="020B0502040204020203" pitchFamily="34" charset="0"/>
              </a:rPr>
            </a:br>
            <a:r>
              <a:rPr lang="en-US" sz="5400" dirty="0" err="1">
                <a:latin typeface="Bahnschrift Condensed" panose="020B0502040204020203" pitchFamily="34" charset="0"/>
              </a:rPr>
              <a:t>Techvento</a:t>
            </a:r>
            <a:endParaRPr lang="en-IN" sz="5400" dirty="0">
              <a:latin typeface="Bahnschrift Condensed" panose="020B0502040204020203" pitchFamily="34" charset="0"/>
            </a:endParaRPr>
          </a:p>
        </p:txBody>
      </p:sp>
      <p:sp>
        <p:nvSpPr>
          <p:cNvPr id="4" name="TextBox 3">
            <a:extLst>
              <a:ext uri="{FF2B5EF4-FFF2-40B4-BE49-F238E27FC236}">
                <a16:creationId xmlns:a16="http://schemas.microsoft.com/office/drawing/2014/main" id="{F07C2C87-2DA1-CEEE-C36F-474BD15A83E2}"/>
              </a:ext>
            </a:extLst>
          </p:cNvPr>
          <p:cNvSpPr txBox="1"/>
          <p:nvPr/>
        </p:nvSpPr>
        <p:spPr>
          <a:xfrm>
            <a:off x="4391025" y="4310856"/>
            <a:ext cx="3943350" cy="584775"/>
          </a:xfrm>
          <a:prstGeom prst="rect">
            <a:avLst/>
          </a:prstGeom>
          <a:noFill/>
        </p:spPr>
        <p:txBody>
          <a:bodyPr wrap="square" rtlCol="0">
            <a:spAutoFit/>
          </a:bodyPr>
          <a:lstStyle/>
          <a:p>
            <a:r>
              <a:rPr lang="en-US" sz="3200" dirty="0">
                <a:latin typeface="Bahnschrift Condensed" panose="020B0502040204020203" pitchFamily="34" charset="0"/>
              </a:rPr>
              <a:t>Course Code : CSE 443 </a:t>
            </a:r>
            <a:endParaRPr lang="en-IN" sz="3200" dirty="0">
              <a:latin typeface="Bahnschrift Condensed" panose="020B0502040204020203" pitchFamily="34" charset="0"/>
            </a:endParaRPr>
          </a:p>
        </p:txBody>
      </p:sp>
      <p:sp>
        <p:nvSpPr>
          <p:cNvPr id="5" name="TextBox 4">
            <a:extLst>
              <a:ext uri="{FF2B5EF4-FFF2-40B4-BE49-F238E27FC236}">
                <a16:creationId xmlns:a16="http://schemas.microsoft.com/office/drawing/2014/main" id="{807B4A46-12F0-0DA1-EB5A-25CA1CFA9AED}"/>
              </a:ext>
            </a:extLst>
          </p:cNvPr>
          <p:cNvSpPr txBox="1"/>
          <p:nvPr/>
        </p:nvSpPr>
        <p:spPr>
          <a:xfrm>
            <a:off x="4143373" y="5117231"/>
            <a:ext cx="3648075" cy="1569660"/>
          </a:xfrm>
          <a:prstGeom prst="rect">
            <a:avLst/>
          </a:prstGeom>
          <a:noFill/>
        </p:spPr>
        <p:txBody>
          <a:bodyPr wrap="square" rtlCol="0">
            <a:spAutoFit/>
          </a:bodyPr>
          <a:lstStyle/>
          <a:p>
            <a:pPr algn="ctr"/>
            <a:r>
              <a:rPr lang="en-US" sz="2400" dirty="0">
                <a:latin typeface="Bahnschrift Condensed" panose="020B0502040204020203" pitchFamily="34" charset="0"/>
              </a:rPr>
              <a:t>Submitted by</a:t>
            </a:r>
          </a:p>
          <a:p>
            <a:pPr algn="ctr"/>
            <a:endParaRPr lang="en-US" sz="2400" dirty="0">
              <a:latin typeface="Bahnschrift Condensed" panose="020B0502040204020203" pitchFamily="34" charset="0"/>
            </a:endParaRPr>
          </a:p>
          <a:p>
            <a:pPr algn="ctr"/>
            <a:r>
              <a:rPr lang="en-US" sz="2400" dirty="0">
                <a:latin typeface="Bahnschrift Condensed" panose="020B0502040204020203" pitchFamily="34" charset="0"/>
              </a:rPr>
              <a:t>Name : </a:t>
            </a:r>
            <a:r>
              <a:rPr lang="en-US" sz="2400" dirty="0" err="1">
                <a:latin typeface="Bahnschrift Condensed" panose="020B0502040204020203" pitchFamily="34" charset="0"/>
              </a:rPr>
              <a:t>Karumuri</a:t>
            </a:r>
            <a:r>
              <a:rPr lang="en-US" sz="2400" dirty="0">
                <a:latin typeface="Bahnschrift Condensed" panose="020B0502040204020203" pitchFamily="34" charset="0"/>
              </a:rPr>
              <a:t> </a:t>
            </a:r>
            <a:r>
              <a:rPr lang="en-US" sz="2400" dirty="0" err="1">
                <a:latin typeface="Bahnschrift Condensed" panose="020B0502040204020203" pitchFamily="34" charset="0"/>
              </a:rPr>
              <a:t>udai</a:t>
            </a:r>
            <a:r>
              <a:rPr lang="en-US" sz="2400" dirty="0">
                <a:latin typeface="Bahnschrift Condensed" panose="020B0502040204020203" pitchFamily="34" charset="0"/>
              </a:rPr>
              <a:t> </a:t>
            </a:r>
            <a:r>
              <a:rPr lang="en-US" sz="2400" dirty="0" err="1">
                <a:latin typeface="Bahnschrift Condensed" panose="020B0502040204020203" pitchFamily="34" charset="0"/>
              </a:rPr>
              <a:t>sai</a:t>
            </a:r>
            <a:endParaRPr lang="en-US" sz="2400" dirty="0">
              <a:latin typeface="Bahnschrift Condensed" panose="020B0502040204020203" pitchFamily="34" charset="0"/>
            </a:endParaRPr>
          </a:p>
          <a:p>
            <a:pPr algn="ctr"/>
            <a:r>
              <a:rPr lang="en-US" sz="2400" dirty="0">
                <a:latin typeface="Bahnschrift Condensed" panose="020B0502040204020203" pitchFamily="34" charset="0"/>
              </a:rPr>
              <a:t>Registration No :12011742</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204913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DE79F7-2552-5ED6-2EA2-B9C0C5B70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44478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27DF9C-C8F6-5C18-BAA1-F9E9B5FC8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606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EE4CA1-D906-2942-012D-D7B50F3A0226}"/>
              </a:ext>
            </a:extLst>
          </p:cNvPr>
          <p:cNvSpPr txBox="1"/>
          <p:nvPr/>
        </p:nvSpPr>
        <p:spPr>
          <a:xfrm>
            <a:off x="1123951" y="6267450"/>
            <a:ext cx="4019549" cy="400110"/>
          </a:xfrm>
          <a:prstGeom prst="rect">
            <a:avLst/>
          </a:prstGeom>
          <a:noFill/>
        </p:spPr>
        <p:txBody>
          <a:bodyPr wrap="square" rtlCol="0">
            <a:spAutoFit/>
          </a:bodyPr>
          <a:lstStyle/>
          <a:p>
            <a:r>
              <a:rPr lang="en-IN" sz="2000" dirty="0">
                <a:latin typeface="Bahnschrift Condensed" panose="020B0502040204020203" pitchFamily="34" charset="0"/>
              </a:rPr>
              <a:t>Link to Profile section : </a:t>
            </a:r>
            <a:r>
              <a:rPr lang="en-IN" sz="2000" dirty="0">
                <a:latin typeface="Bahnschrift Condensed" panose="020B0502040204020203" pitchFamily="34" charset="0"/>
                <a:hlinkClick r:id="rId3"/>
              </a:rPr>
              <a:t>GFG Profile Section</a:t>
            </a:r>
            <a:r>
              <a:rPr lang="en-IN" sz="2000" dirty="0">
                <a:latin typeface="Bahnschrift Condensed" panose="020B0502040204020203" pitchFamily="34" charset="0"/>
              </a:rPr>
              <a:t> </a:t>
            </a:r>
          </a:p>
        </p:txBody>
      </p:sp>
      <p:pic>
        <p:nvPicPr>
          <p:cNvPr id="2" name="Picture 1">
            <a:extLst>
              <a:ext uri="{FF2B5EF4-FFF2-40B4-BE49-F238E27FC236}">
                <a16:creationId xmlns:a16="http://schemas.microsoft.com/office/drawing/2014/main" id="{7FC5C89D-957C-FE0E-8A5C-F38375ECDAFB}"/>
              </a:ext>
            </a:extLst>
          </p:cNvPr>
          <p:cNvPicPr>
            <a:picLocks noChangeAspect="1"/>
          </p:cNvPicPr>
          <p:nvPr/>
        </p:nvPicPr>
        <p:blipFill>
          <a:blip r:embed="rId4"/>
          <a:stretch>
            <a:fillRect/>
          </a:stretch>
        </p:blipFill>
        <p:spPr>
          <a:xfrm>
            <a:off x="1022351" y="103732"/>
            <a:ext cx="9726929" cy="6563828"/>
          </a:xfrm>
          <a:prstGeom prst="rect">
            <a:avLst/>
          </a:prstGeom>
        </p:spPr>
      </p:pic>
    </p:spTree>
    <p:extLst>
      <p:ext uri="{BB962C8B-B14F-4D97-AF65-F5344CB8AC3E}">
        <p14:creationId xmlns:p14="http://schemas.microsoft.com/office/powerpoint/2010/main" val="273318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E5B92-3AAA-DF30-7D16-EEFC2F9BDFA7}"/>
              </a:ext>
            </a:extLst>
          </p:cNvPr>
          <p:cNvSpPr txBox="1"/>
          <p:nvPr/>
        </p:nvSpPr>
        <p:spPr>
          <a:xfrm>
            <a:off x="990600" y="402937"/>
            <a:ext cx="4991100" cy="646331"/>
          </a:xfrm>
          <a:prstGeom prst="rect">
            <a:avLst/>
          </a:prstGeom>
          <a:noFill/>
        </p:spPr>
        <p:txBody>
          <a:bodyPr wrap="square" rtlCol="0">
            <a:spAutoFit/>
          </a:bodyPr>
          <a:lstStyle/>
          <a:p>
            <a:r>
              <a:rPr lang="en-IN" sz="3600" dirty="0">
                <a:latin typeface="Bahnschrift Condensed" panose="020B0502040204020203" pitchFamily="34" charset="0"/>
              </a:rPr>
              <a:t>About Summer Training : </a:t>
            </a:r>
          </a:p>
        </p:txBody>
      </p:sp>
      <p:sp>
        <p:nvSpPr>
          <p:cNvPr id="5" name="TextBox 4">
            <a:extLst>
              <a:ext uri="{FF2B5EF4-FFF2-40B4-BE49-F238E27FC236}">
                <a16:creationId xmlns:a16="http://schemas.microsoft.com/office/drawing/2014/main" id="{B0D48435-09C7-363E-0B0D-52E92B6B0ABC}"/>
              </a:ext>
            </a:extLst>
          </p:cNvPr>
          <p:cNvSpPr txBox="1"/>
          <p:nvPr/>
        </p:nvSpPr>
        <p:spPr>
          <a:xfrm>
            <a:off x="990600" y="1238250"/>
            <a:ext cx="10210800" cy="4893647"/>
          </a:xfrm>
          <a:prstGeom prst="rect">
            <a:avLst/>
          </a:prstGeom>
          <a:noFill/>
        </p:spPr>
        <p:txBody>
          <a:bodyPr wrap="square" rtlCol="0">
            <a:spAutoFit/>
          </a:bodyPr>
          <a:lstStyle/>
          <a:p>
            <a:r>
              <a:rPr lang="en-US" sz="2400" dirty="0">
                <a:latin typeface="Bahnschrift Condensed" panose="020B0502040204020203" pitchFamily="34" charset="0"/>
              </a:rPr>
              <a:t>We followed a structured methodology for our 8 Weeks Summer training Program by </a:t>
            </a:r>
            <a:r>
              <a:rPr lang="en-US" sz="2400" dirty="0" err="1">
                <a:latin typeface="Bahnschrift Condensed" panose="020B0502040204020203" pitchFamily="34" charset="0"/>
              </a:rPr>
              <a:t>Techvento</a:t>
            </a:r>
            <a:r>
              <a:rPr lang="en-US" sz="2400" dirty="0">
                <a:latin typeface="Bahnschrift Condensed" panose="020B0502040204020203" pitchFamily="34" charset="0"/>
              </a:rPr>
              <a:t> course .</a:t>
            </a:r>
          </a:p>
          <a:p>
            <a:endParaRPr lang="en-US" sz="2400" dirty="0">
              <a:latin typeface="Bahnschrift Condensed" panose="020B0502040204020203" pitchFamily="34" charset="0"/>
            </a:endParaRPr>
          </a:p>
          <a:p>
            <a:r>
              <a:rPr lang="en-US" sz="2400" dirty="0">
                <a:latin typeface="Bahnschrift Condensed" panose="020B0502040204020203" pitchFamily="34" charset="0"/>
              </a:rPr>
              <a:t>Which starts from Basic data structures like Arrays, Strings and recursion to the implementation of hard algorithms like Dynamic programming, Segment trees and Backtracking.</a:t>
            </a:r>
          </a:p>
          <a:p>
            <a:endParaRPr lang="en-US" sz="2400" dirty="0">
              <a:latin typeface="Bahnschrift Condensed" panose="020B0502040204020203" pitchFamily="34" charset="0"/>
            </a:endParaRPr>
          </a:p>
          <a:p>
            <a:r>
              <a:rPr lang="en-US" sz="2400" dirty="0">
                <a:latin typeface="Bahnschrift Condensed" panose="020B0502040204020203" pitchFamily="34" charset="0"/>
              </a:rPr>
              <a:t>And at the end prepared a Well planned mini Project Binary search algorithm(Used for searching element in an array) </a:t>
            </a:r>
            <a:r>
              <a:rPr lang="en-US" sz="2400" dirty="0" err="1">
                <a:latin typeface="Bahnschrift Condensed" panose="020B0502040204020203" pitchFamily="34" charset="0"/>
              </a:rPr>
              <a:t>Visualiser</a:t>
            </a:r>
            <a:r>
              <a:rPr lang="en-US" sz="2400" dirty="0">
                <a:latin typeface="Bahnschrift Condensed" panose="020B0502040204020203" pitchFamily="34" charset="0"/>
              </a:rPr>
              <a:t> in which we will see how the elements are being traversed in Binary Search until the given element is found. </a:t>
            </a:r>
          </a:p>
          <a:p>
            <a:endParaRPr lang="en-US" sz="2400" dirty="0">
              <a:latin typeface="Bahnschrift Condensed" panose="020B0502040204020203" pitchFamily="34" charset="0"/>
            </a:endParaRPr>
          </a:p>
          <a:p>
            <a:r>
              <a:rPr lang="en-US" sz="2400" dirty="0">
                <a:latin typeface="Bahnschrift Condensed" panose="020B0502040204020203" pitchFamily="34" charset="0"/>
              </a:rPr>
              <a:t>We will also visualize the time complexity of Binary Search which is O(</a:t>
            </a:r>
            <a:r>
              <a:rPr lang="en-US" sz="2400" dirty="0" err="1">
                <a:latin typeface="Bahnschrift Condensed" panose="020B0502040204020203" pitchFamily="34" charset="0"/>
              </a:rPr>
              <a:t>logn</a:t>
            </a:r>
            <a:r>
              <a:rPr lang="en-US" sz="2400" dirty="0">
                <a:latin typeface="Bahnschrift Condensed" panose="020B0502040204020203" pitchFamily="34" charset="0"/>
              </a:rPr>
              <a:t>). </a:t>
            </a:r>
          </a:p>
          <a:p>
            <a:endParaRPr lang="en-US" sz="2400" dirty="0">
              <a:latin typeface="Bahnschrift Condensed" panose="020B0502040204020203" pitchFamily="34" charset="0"/>
            </a:endParaRPr>
          </a:p>
          <a:p>
            <a:r>
              <a:rPr lang="en-US" sz="2400" dirty="0">
                <a:latin typeface="Bahnschrift Condensed" panose="020B0502040204020203" pitchFamily="34" charset="0"/>
              </a:rPr>
              <a:t>We have used </a:t>
            </a:r>
            <a:r>
              <a:rPr lang="en-US" sz="2400" dirty="0" err="1">
                <a:latin typeface="Bahnschrift Condensed" panose="020B0502040204020203" pitchFamily="34" charset="0"/>
              </a:rPr>
              <a:t>Javascript</a:t>
            </a:r>
            <a:r>
              <a:rPr lang="en-US" sz="2400" dirty="0">
                <a:latin typeface="Bahnschrift Condensed" panose="020B0502040204020203" pitchFamily="34" charset="0"/>
              </a:rPr>
              <a:t> for binary search </a:t>
            </a:r>
            <a:r>
              <a:rPr lang="en-US" sz="2400" dirty="0" err="1">
                <a:latin typeface="Bahnschrift Condensed" panose="020B0502040204020203" pitchFamily="34" charset="0"/>
              </a:rPr>
              <a:t>visualiser</a:t>
            </a:r>
            <a:r>
              <a:rPr lang="en-US" sz="2400" dirty="0">
                <a:latin typeface="Bahnschrift Condensed" panose="020B0502040204020203" pitchFamily="34" charset="0"/>
              </a:rPr>
              <a:t> and also GUI(Graphic User Interface). </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422959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05DD6-0658-9F9B-DEF4-77A167721291}"/>
              </a:ext>
            </a:extLst>
          </p:cNvPr>
          <p:cNvSpPr txBox="1"/>
          <p:nvPr/>
        </p:nvSpPr>
        <p:spPr>
          <a:xfrm>
            <a:off x="866775" y="628650"/>
            <a:ext cx="6715125" cy="584775"/>
          </a:xfrm>
          <a:prstGeom prst="rect">
            <a:avLst/>
          </a:prstGeom>
          <a:noFill/>
        </p:spPr>
        <p:txBody>
          <a:bodyPr wrap="square" rtlCol="0">
            <a:spAutoFit/>
          </a:bodyPr>
          <a:lstStyle/>
          <a:p>
            <a:r>
              <a:rPr lang="en-IN" sz="3200" dirty="0">
                <a:latin typeface="Bahnschrift Condensed" panose="020B0502040204020203" pitchFamily="34" charset="0"/>
              </a:rPr>
              <a:t>Organisation Information: </a:t>
            </a:r>
          </a:p>
        </p:txBody>
      </p:sp>
      <p:sp>
        <p:nvSpPr>
          <p:cNvPr id="5" name="TextBox 4">
            <a:extLst>
              <a:ext uri="{FF2B5EF4-FFF2-40B4-BE49-F238E27FC236}">
                <a16:creationId xmlns:a16="http://schemas.microsoft.com/office/drawing/2014/main" id="{5BBFDEA4-072D-79DE-A32F-23D74EAC21C3}"/>
              </a:ext>
            </a:extLst>
          </p:cNvPr>
          <p:cNvSpPr txBox="1"/>
          <p:nvPr/>
        </p:nvSpPr>
        <p:spPr>
          <a:xfrm>
            <a:off x="866775" y="1514475"/>
            <a:ext cx="10668000" cy="4154984"/>
          </a:xfrm>
          <a:prstGeom prst="rect">
            <a:avLst/>
          </a:prstGeom>
          <a:noFill/>
        </p:spPr>
        <p:txBody>
          <a:bodyPr wrap="square" rtlCol="0">
            <a:spAutoFit/>
          </a:bodyPr>
          <a:lstStyle/>
          <a:p>
            <a:r>
              <a:rPr lang="en-US" sz="2400" dirty="0">
                <a:latin typeface="Bahnschrift Condensed" panose="020B0502040204020203" pitchFamily="34" charset="0"/>
              </a:rPr>
              <a:t>With the idea of imparting programming knowledge, </a:t>
            </a:r>
            <a:r>
              <a:rPr lang="en-US" sz="2400" dirty="0" err="1">
                <a:latin typeface="Bahnschrift Condensed" panose="020B0502040204020203" pitchFamily="34" charset="0"/>
              </a:rPr>
              <a:t>Mr.shekar</a:t>
            </a:r>
            <a:r>
              <a:rPr lang="en-US" sz="2400" dirty="0">
                <a:latin typeface="Bahnschrift Condensed" panose="020B0502040204020203" pitchFamily="34" charset="0"/>
              </a:rPr>
              <a:t> </a:t>
            </a:r>
            <a:r>
              <a:rPr lang="en-US" sz="2400" dirty="0" err="1">
                <a:latin typeface="Bahnschrift Condensed" panose="020B0502040204020203" pitchFamily="34" charset="0"/>
              </a:rPr>
              <a:t>saini</a:t>
            </a:r>
            <a:r>
              <a:rPr lang="en-US" sz="2400" dirty="0">
                <a:latin typeface="Bahnschrift Condensed" panose="020B0502040204020203" pitchFamily="34" charset="0"/>
              </a:rPr>
              <a:t>,. Whether programming excites you or you feel stifled, wondering how to prepare for interview questions or how to ace data structures and algorithms, </a:t>
            </a:r>
            <a:r>
              <a:rPr lang="en-US" sz="2400" dirty="0" err="1">
                <a:latin typeface="Bahnschrift Condensed" panose="020B0502040204020203" pitchFamily="34" charset="0"/>
              </a:rPr>
              <a:t>Techvento</a:t>
            </a:r>
            <a:r>
              <a:rPr lang="en-US" sz="2400" dirty="0">
                <a:latin typeface="Bahnschrift Condensed" panose="020B0502040204020203" pitchFamily="34" charset="0"/>
              </a:rPr>
              <a:t> is a one-stop solution. </a:t>
            </a:r>
          </a:p>
          <a:p>
            <a:endParaRPr lang="en-US" sz="2400" dirty="0">
              <a:latin typeface="Bahnschrift Condensed" panose="020B0502040204020203" pitchFamily="34" charset="0"/>
            </a:endParaRPr>
          </a:p>
          <a:p>
            <a:r>
              <a:rPr lang="en-US" sz="2400" dirty="0">
                <a:latin typeface="Bahnschrift Condensed" panose="020B0502040204020203" pitchFamily="34" charset="0"/>
              </a:rPr>
              <a:t>With every tick of time, they are adding arrows in our quiver. From articles on various computer science subjects to programming problems for practice, from basic to premium courses, from technologies to entrance examinations, they have been building ample content with superior quality. </a:t>
            </a:r>
          </a:p>
          <a:p>
            <a:endParaRPr lang="en-US" sz="2400" dirty="0">
              <a:latin typeface="Bahnschrift Condensed" panose="020B0502040204020203" pitchFamily="34" charset="0"/>
            </a:endParaRPr>
          </a:p>
          <a:p>
            <a:r>
              <a:rPr lang="en-US" sz="2400" dirty="0">
                <a:latin typeface="Bahnschrift Condensed" panose="020B0502040204020203" pitchFamily="34" charset="0"/>
              </a:rPr>
              <a:t>In a short span, they have built a community .Their success stories include a lot of students who benefitted in their placements and landed jobs at tech giants. Their vision is to build a gigantic network of geeks and there are only a fraction of it yet.</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84236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4F542-360E-4FE3-8A04-34937DDBDF84}"/>
              </a:ext>
            </a:extLst>
          </p:cNvPr>
          <p:cNvSpPr txBox="1"/>
          <p:nvPr/>
        </p:nvSpPr>
        <p:spPr>
          <a:xfrm>
            <a:off x="809625" y="342900"/>
            <a:ext cx="6477000" cy="584775"/>
          </a:xfrm>
          <a:prstGeom prst="rect">
            <a:avLst/>
          </a:prstGeom>
          <a:noFill/>
        </p:spPr>
        <p:txBody>
          <a:bodyPr wrap="square" rtlCol="0">
            <a:spAutoFit/>
          </a:bodyPr>
          <a:lstStyle/>
          <a:p>
            <a:r>
              <a:rPr lang="en-IN" sz="3200" dirty="0">
                <a:latin typeface="Bahnschrift Condensed" panose="020B0502040204020203" pitchFamily="34" charset="0"/>
              </a:rPr>
              <a:t>Why this course :</a:t>
            </a:r>
          </a:p>
        </p:txBody>
      </p:sp>
      <p:sp>
        <p:nvSpPr>
          <p:cNvPr id="5" name="TextBox 4">
            <a:extLst>
              <a:ext uri="{FF2B5EF4-FFF2-40B4-BE49-F238E27FC236}">
                <a16:creationId xmlns:a16="http://schemas.microsoft.com/office/drawing/2014/main" id="{59016C81-0715-068E-250F-E9CC9AD976D9}"/>
              </a:ext>
            </a:extLst>
          </p:cNvPr>
          <p:cNvSpPr txBox="1"/>
          <p:nvPr/>
        </p:nvSpPr>
        <p:spPr>
          <a:xfrm>
            <a:off x="809625" y="1209675"/>
            <a:ext cx="10334625" cy="4154984"/>
          </a:xfrm>
          <a:prstGeom prst="rect">
            <a:avLst/>
          </a:prstGeom>
          <a:noFill/>
        </p:spPr>
        <p:txBody>
          <a:bodyPr wrap="square" rtlCol="0">
            <a:spAutoFit/>
          </a:bodyPr>
          <a:lstStyle/>
          <a:p>
            <a:r>
              <a:rPr lang="en-US" sz="2400" dirty="0">
                <a:latin typeface="Bahnschrift Condensed" panose="020B0502040204020203" pitchFamily="34" charset="0"/>
              </a:rPr>
              <a:t>This course is a complete package that helped me learn Data Structures and Algorithms from basic to an advanced level. The course curriculum has been divided into 8 weeks where one can practice questions &amp; attempt the assessment tests according to his own pace. </a:t>
            </a:r>
          </a:p>
          <a:p>
            <a:endParaRPr lang="en-US" sz="2400" dirty="0">
              <a:latin typeface="Bahnschrift Condensed" panose="020B0502040204020203" pitchFamily="34" charset="0"/>
            </a:endParaRPr>
          </a:p>
          <a:p>
            <a:r>
              <a:rPr lang="en-US" sz="2400" dirty="0">
                <a:latin typeface="Bahnschrift Condensed" panose="020B0502040204020203" pitchFamily="34" charset="0"/>
              </a:rPr>
              <a:t>The course offers me a wealth of programming challenges that will help me to prepare for interviews with top-notch companies like Microsoft, Amazon, Adobe etc.</a:t>
            </a:r>
          </a:p>
          <a:p>
            <a:endParaRPr lang="en-US" sz="2400" dirty="0">
              <a:latin typeface="Bahnschrift Condensed" panose="020B0502040204020203" pitchFamily="34" charset="0"/>
            </a:endParaRPr>
          </a:p>
          <a:p>
            <a:r>
              <a:rPr lang="en-US" sz="2400" dirty="0">
                <a:latin typeface="Bahnschrift Condensed" panose="020B0502040204020203" pitchFamily="34" charset="0"/>
              </a:rPr>
              <a:t>Data structures and algorithms (DSA) goes through solutions to standard problems in detail and gives you an insight into how efficient it is to use each one of them. It also teaches you the science of evaluating the efficiency of an algorithm. This enables you to choose the best of various choices. </a:t>
            </a:r>
          </a:p>
          <a:p>
            <a:r>
              <a:rPr lang="en-US" sz="2400" dirty="0">
                <a:latin typeface="Bahnschrift Condensed" panose="020B0502040204020203" pitchFamily="34" charset="0"/>
              </a:rPr>
              <a:t> </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417456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52640D-A8CA-539C-90AD-EFA14FA43D51}"/>
              </a:ext>
            </a:extLst>
          </p:cNvPr>
          <p:cNvSpPr txBox="1"/>
          <p:nvPr/>
        </p:nvSpPr>
        <p:spPr>
          <a:xfrm>
            <a:off x="638175" y="523875"/>
            <a:ext cx="4495800" cy="523220"/>
          </a:xfrm>
          <a:prstGeom prst="rect">
            <a:avLst/>
          </a:prstGeom>
          <a:noFill/>
        </p:spPr>
        <p:txBody>
          <a:bodyPr wrap="square" rtlCol="0">
            <a:spAutoFit/>
          </a:bodyPr>
          <a:lstStyle/>
          <a:p>
            <a:r>
              <a:rPr lang="en-IN" sz="2800" dirty="0">
                <a:latin typeface="Bahnschrift Condensed" panose="020B0502040204020203" pitchFamily="34" charset="0"/>
              </a:rPr>
              <a:t>Why DSA is important :</a:t>
            </a:r>
          </a:p>
        </p:txBody>
      </p:sp>
      <p:sp>
        <p:nvSpPr>
          <p:cNvPr id="5" name="TextBox 4">
            <a:extLst>
              <a:ext uri="{FF2B5EF4-FFF2-40B4-BE49-F238E27FC236}">
                <a16:creationId xmlns:a16="http://schemas.microsoft.com/office/drawing/2014/main" id="{9D0CC1F9-865B-1F19-1FB2-F8E75144884D}"/>
              </a:ext>
            </a:extLst>
          </p:cNvPr>
          <p:cNvSpPr txBox="1"/>
          <p:nvPr/>
        </p:nvSpPr>
        <p:spPr>
          <a:xfrm>
            <a:off x="571500" y="1343025"/>
            <a:ext cx="11106150" cy="2677656"/>
          </a:xfrm>
          <a:prstGeom prst="rect">
            <a:avLst/>
          </a:prstGeom>
          <a:noFill/>
        </p:spPr>
        <p:txBody>
          <a:bodyPr wrap="square" rtlCol="0">
            <a:spAutoFit/>
          </a:bodyPr>
          <a:lstStyle/>
          <a:p>
            <a:r>
              <a:rPr lang="en-US" sz="2400" b="1" i="1" dirty="0">
                <a:solidFill>
                  <a:schemeClr val="tx1">
                    <a:lumMod val="95000"/>
                  </a:schemeClr>
                </a:solidFill>
                <a:effectLst/>
                <a:latin typeface="Bahnschrift Condensed" panose="020B0502040204020203" pitchFamily="34" charset="0"/>
              </a:rPr>
              <a:t>Data structures and algorithms are an essential part of computer science</a:t>
            </a:r>
            <a:r>
              <a:rPr lang="en-US" sz="2400" b="0" i="0" dirty="0">
                <a:solidFill>
                  <a:schemeClr val="tx1">
                    <a:lumMod val="95000"/>
                  </a:schemeClr>
                </a:solidFill>
                <a:effectLst/>
                <a:latin typeface="Bahnschrift Condensed" panose="020B0502040204020203" pitchFamily="34" charset="0"/>
              </a:rPr>
              <a:t> because they help us to store, process, and analyze large amounts of data. </a:t>
            </a:r>
          </a:p>
          <a:p>
            <a:endParaRPr lang="en-US" sz="2400" dirty="0">
              <a:solidFill>
                <a:schemeClr val="tx1">
                  <a:lumMod val="95000"/>
                </a:schemeClr>
              </a:solidFill>
              <a:latin typeface="Bahnschrift Condensed" panose="020B0502040204020203" pitchFamily="34" charset="0"/>
            </a:endParaRPr>
          </a:p>
          <a:p>
            <a:r>
              <a:rPr lang="en-US" sz="2400" b="0" i="0" dirty="0">
                <a:solidFill>
                  <a:schemeClr val="tx1">
                    <a:lumMod val="95000"/>
                  </a:schemeClr>
                </a:solidFill>
                <a:effectLst/>
                <a:latin typeface="Bahnschrift Condensed" panose="020B0502040204020203" pitchFamily="34" charset="0"/>
              </a:rPr>
              <a:t>Without these tools, it would be practically impossible to collect, process, and analyze all the data that is generated by computers around the world. In data structures, we learn how to organize data using various techniques, such as arrays and linked lists. In algorithms, we study the various ways that computers can be programmed to solve problems.</a:t>
            </a:r>
            <a:endParaRPr lang="en-IN" sz="2400" dirty="0">
              <a:solidFill>
                <a:schemeClr val="tx1">
                  <a:lumMod val="95000"/>
                </a:schemeClr>
              </a:solidFill>
              <a:latin typeface="Bahnschrift Condensed" panose="020B0502040204020203" pitchFamily="34" charset="0"/>
            </a:endParaRPr>
          </a:p>
        </p:txBody>
      </p:sp>
    </p:spTree>
    <p:extLst>
      <p:ext uri="{BB962C8B-B14F-4D97-AF65-F5344CB8AC3E}">
        <p14:creationId xmlns:p14="http://schemas.microsoft.com/office/powerpoint/2010/main" val="142338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ABF2F-27A5-6DD2-9B63-2CFF712EF795}"/>
              </a:ext>
            </a:extLst>
          </p:cNvPr>
          <p:cNvSpPr txBox="1"/>
          <p:nvPr/>
        </p:nvSpPr>
        <p:spPr>
          <a:xfrm>
            <a:off x="857250" y="81082"/>
            <a:ext cx="3752850" cy="584775"/>
          </a:xfrm>
          <a:prstGeom prst="rect">
            <a:avLst/>
          </a:prstGeom>
          <a:noFill/>
        </p:spPr>
        <p:txBody>
          <a:bodyPr wrap="square" rtlCol="0">
            <a:spAutoFit/>
          </a:bodyPr>
          <a:lstStyle/>
          <a:p>
            <a:r>
              <a:rPr lang="en-IN" sz="3200" dirty="0">
                <a:latin typeface="Bahnschrift Condensed" panose="020B0502040204020203" pitchFamily="34" charset="0"/>
              </a:rPr>
              <a:t>Technology Learnt :</a:t>
            </a:r>
          </a:p>
        </p:txBody>
      </p:sp>
      <p:sp>
        <p:nvSpPr>
          <p:cNvPr id="5" name="TextBox 4">
            <a:extLst>
              <a:ext uri="{FF2B5EF4-FFF2-40B4-BE49-F238E27FC236}">
                <a16:creationId xmlns:a16="http://schemas.microsoft.com/office/drawing/2014/main" id="{3226AEB2-F7D9-3B7A-F644-364D132ABC69}"/>
              </a:ext>
            </a:extLst>
          </p:cNvPr>
          <p:cNvSpPr txBox="1"/>
          <p:nvPr/>
        </p:nvSpPr>
        <p:spPr>
          <a:xfrm>
            <a:off x="857250" y="665857"/>
            <a:ext cx="8865870" cy="6370975"/>
          </a:xfrm>
          <a:prstGeom prst="rect">
            <a:avLst/>
          </a:prstGeom>
          <a:noFill/>
        </p:spPr>
        <p:txBody>
          <a:bodyPr wrap="square" rtlCol="0">
            <a:spAutoFit/>
          </a:bodyPr>
          <a:lstStyle/>
          <a:p>
            <a:r>
              <a:rPr lang="en-US" sz="2400" dirty="0">
                <a:latin typeface="Bahnschrift Condensed" panose="020B0502040204020203" pitchFamily="34" charset="0"/>
              </a:rPr>
              <a:t>Learn Data Structures and Algorithms from basic to an advanced level</a:t>
            </a:r>
          </a:p>
          <a:p>
            <a:r>
              <a:rPr lang="en-US" sz="2400" dirty="0">
                <a:latin typeface="Bahnschrift Condensed" panose="020B0502040204020203" pitchFamily="34" charset="0"/>
              </a:rPr>
              <a:t>Learn Topic-wise implementation of different Data Structures &amp; Algorithms as follows</a:t>
            </a:r>
          </a:p>
          <a:p>
            <a:pPr marL="342900" indent="-342900">
              <a:buFont typeface="+mj-lt"/>
              <a:buAutoNum type="arabicPeriod"/>
            </a:pPr>
            <a:r>
              <a:rPr lang="en-IN" sz="2400" dirty="0">
                <a:latin typeface="Bahnschrift Condensed" panose="020B0502040204020203" pitchFamily="34" charset="0"/>
              </a:rPr>
              <a:t>Analysis of common loops</a:t>
            </a:r>
            <a:endParaRPr lang="en-US" sz="2400" dirty="0">
              <a:latin typeface="Bahnschrift Condensed" panose="020B0502040204020203" pitchFamily="34" charset="0"/>
            </a:endParaRPr>
          </a:p>
          <a:p>
            <a:pPr marL="342900" indent="-342900">
              <a:buFont typeface="+mj-lt"/>
              <a:buAutoNum type="arabicPeriod"/>
            </a:pPr>
            <a:r>
              <a:rPr lang="en-IN" sz="2400" dirty="0">
                <a:latin typeface="Bahnschrift Condensed" panose="020B0502040204020203" pitchFamily="34" charset="0"/>
              </a:rPr>
              <a:t>Analysis of Recursion</a:t>
            </a:r>
            <a:endParaRPr lang="en-US" sz="2400" dirty="0">
              <a:latin typeface="Bahnschrift Condensed" panose="020B0502040204020203" pitchFamily="34" charset="0"/>
            </a:endParaRPr>
          </a:p>
          <a:p>
            <a:pPr marL="342900" indent="-342900">
              <a:buFont typeface="+mj-lt"/>
              <a:buAutoNum type="arabicPeriod"/>
            </a:pPr>
            <a:r>
              <a:rPr lang="en-IN" sz="2400" dirty="0">
                <a:latin typeface="Bahnschrift Condensed" panose="020B0502040204020203" pitchFamily="34" charset="0"/>
              </a:rPr>
              <a:t>Space Complexity</a:t>
            </a:r>
          </a:p>
          <a:p>
            <a:pPr marL="342900" indent="-342900">
              <a:buFont typeface="+mj-lt"/>
              <a:buAutoNum type="arabicPeriod"/>
            </a:pPr>
            <a:r>
              <a:rPr lang="en-IN" sz="2400" dirty="0">
                <a:latin typeface="Bahnschrift Condensed" panose="020B0502040204020203" pitchFamily="34" charset="0"/>
              </a:rPr>
              <a:t>Arrays and Strings</a:t>
            </a:r>
          </a:p>
          <a:p>
            <a:pPr marL="342900" indent="-342900">
              <a:buFont typeface="+mj-lt"/>
              <a:buAutoNum type="arabicPeriod"/>
            </a:pPr>
            <a:r>
              <a:rPr lang="en-IN" sz="2400" dirty="0">
                <a:latin typeface="Bahnschrift Condensed" panose="020B0502040204020203" pitchFamily="34" charset="0"/>
              </a:rPr>
              <a:t>Searching</a:t>
            </a:r>
            <a:r>
              <a:rPr lang="en-US" sz="2400" dirty="0">
                <a:latin typeface="Bahnschrift Condensed" panose="020B0502040204020203" pitchFamily="34" charset="0"/>
              </a:rPr>
              <a:t> and Sorting</a:t>
            </a:r>
          </a:p>
          <a:p>
            <a:pPr marL="342900" indent="-342900">
              <a:buFont typeface="+mj-lt"/>
              <a:buAutoNum type="arabicPeriod"/>
            </a:pPr>
            <a:r>
              <a:rPr lang="en-US" sz="2400" dirty="0">
                <a:latin typeface="Bahnschrift Condensed" panose="020B0502040204020203" pitchFamily="34" charset="0"/>
              </a:rPr>
              <a:t>Hashing </a:t>
            </a:r>
          </a:p>
          <a:p>
            <a:pPr marL="342900" indent="-342900">
              <a:buFont typeface="+mj-lt"/>
              <a:buAutoNum type="arabicPeriod"/>
            </a:pPr>
            <a:r>
              <a:rPr lang="en-US" sz="2400" dirty="0">
                <a:latin typeface="Bahnschrift Condensed" panose="020B0502040204020203" pitchFamily="34" charset="0"/>
              </a:rPr>
              <a:t>Linked List</a:t>
            </a:r>
          </a:p>
          <a:p>
            <a:pPr marL="342900" indent="-342900">
              <a:buFont typeface="+mj-lt"/>
              <a:buAutoNum type="arabicPeriod"/>
            </a:pPr>
            <a:r>
              <a:rPr lang="en-US" sz="2400" dirty="0">
                <a:latin typeface="Bahnschrift Condensed" panose="020B0502040204020203" pitchFamily="34" charset="0"/>
              </a:rPr>
              <a:t>Stacks, Queues and Deque</a:t>
            </a:r>
          </a:p>
          <a:p>
            <a:pPr marL="342900" indent="-342900">
              <a:buFont typeface="+mj-lt"/>
              <a:buAutoNum type="arabicPeriod"/>
            </a:pPr>
            <a:r>
              <a:rPr lang="en-US" sz="2400" dirty="0">
                <a:latin typeface="Bahnschrift Condensed" panose="020B0502040204020203" pitchFamily="34" charset="0"/>
              </a:rPr>
              <a:t>Tree</a:t>
            </a:r>
            <a:endParaRPr lang="en-IN" sz="2400" b="1" dirty="0">
              <a:latin typeface="Bahnschrift Condensed" panose="020B0502040204020203" pitchFamily="34" charset="0"/>
            </a:endParaRPr>
          </a:p>
          <a:p>
            <a:pPr marL="342900" indent="-342900">
              <a:buFont typeface="+mj-lt"/>
              <a:buAutoNum type="arabicPeriod"/>
            </a:pPr>
            <a:r>
              <a:rPr lang="en-IN" sz="2400" dirty="0">
                <a:latin typeface="Bahnschrift Condensed" panose="020B0502040204020203" pitchFamily="34" charset="0"/>
              </a:rPr>
              <a:t>Binary Search Tree</a:t>
            </a:r>
          </a:p>
          <a:p>
            <a:pPr marL="342900" indent="-342900">
              <a:buFont typeface="+mj-lt"/>
              <a:buAutoNum type="arabicPeriod"/>
            </a:pPr>
            <a:r>
              <a:rPr lang="en-IN" sz="2400" dirty="0">
                <a:latin typeface="Bahnschrift Condensed" panose="020B0502040204020203" pitchFamily="34" charset="0"/>
              </a:rPr>
              <a:t>Heap</a:t>
            </a:r>
          </a:p>
          <a:p>
            <a:pPr marL="342900" indent="-342900">
              <a:buFont typeface="+mj-lt"/>
              <a:buAutoNum type="arabicPeriod"/>
            </a:pPr>
            <a:r>
              <a:rPr lang="en-IN" sz="2400" dirty="0">
                <a:latin typeface="Bahnschrift Condensed" panose="020B0502040204020203" pitchFamily="34" charset="0"/>
              </a:rPr>
              <a:t>Graphs</a:t>
            </a:r>
          </a:p>
          <a:p>
            <a:pPr marL="342900" indent="-342900">
              <a:buFont typeface="+mj-lt"/>
              <a:buAutoNum type="arabicPeriod"/>
            </a:pPr>
            <a:r>
              <a:rPr lang="en-IN" sz="2400" dirty="0">
                <a:latin typeface="Bahnschrift Condensed" panose="020B0502040204020203" pitchFamily="34" charset="0"/>
              </a:rPr>
              <a:t>Tree </a:t>
            </a:r>
          </a:p>
          <a:p>
            <a:pPr marL="342900" indent="-342900">
              <a:buFont typeface="+mj-lt"/>
              <a:buAutoNum type="arabicPeriod"/>
            </a:pPr>
            <a:r>
              <a:rPr lang="en-IN" sz="2400" dirty="0">
                <a:latin typeface="Bahnschrift Condensed" panose="020B0502040204020203" pitchFamily="34" charset="0"/>
              </a:rPr>
              <a:t>Segment Tree</a:t>
            </a:r>
            <a:endParaRPr lang="en-US" sz="2400" dirty="0">
              <a:latin typeface="Bahnschrift Condensed" panose="020B0502040204020203" pitchFamily="34" charset="0"/>
            </a:endParaRPr>
          </a:p>
        </p:txBody>
      </p:sp>
    </p:spTree>
    <p:extLst>
      <p:ext uri="{BB962C8B-B14F-4D97-AF65-F5344CB8AC3E}">
        <p14:creationId xmlns:p14="http://schemas.microsoft.com/office/powerpoint/2010/main" val="21164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EFEBAE-25DF-A2F8-895B-EE85A4A169E4}"/>
              </a:ext>
            </a:extLst>
          </p:cNvPr>
          <p:cNvSpPr txBox="1"/>
          <p:nvPr/>
        </p:nvSpPr>
        <p:spPr>
          <a:xfrm>
            <a:off x="952500" y="381000"/>
            <a:ext cx="4914900" cy="646331"/>
          </a:xfrm>
          <a:prstGeom prst="rect">
            <a:avLst/>
          </a:prstGeom>
          <a:noFill/>
        </p:spPr>
        <p:txBody>
          <a:bodyPr wrap="square" rtlCol="0">
            <a:spAutoFit/>
          </a:bodyPr>
          <a:lstStyle/>
          <a:p>
            <a:r>
              <a:rPr lang="en-IN" sz="3600" dirty="0">
                <a:latin typeface="Bahnschrift Condensed" panose="020B0502040204020203" pitchFamily="34" charset="0"/>
              </a:rPr>
              <a:t>Project description :</a:t>
            </a:r>
          </a:p>
        </p:txBody>
      </p:sp>
      <p:sp>
        <p:nvSpPr>
          <p:cNvPr id="5" name="TextBox 4">
            <a:extLst>
              <a:ext uri="{FF2B5EF4-FFF2-40B4-BE49-F238E27FC236}">
                <a16:creationId xmlns:a16="http://schemas.microsoft.com/office/drawing/2014/main" id="{07D4296A-08C1-9F3E-2A44-0373CD5C183A}"/>
              </a:ext>
            </a:extLst>
          </p:cNvPr>
          <p:cNvSpPr txBox="1"/>
          <p:nvPr/>
        </p:nvSpPr>
        <p:spPr>
          <a:xfrm>
            <a:off x="952500" y="1171575"/>
            <a:ext cx="10610850" cy="3108543"/>
          </a:xfrm>
          <a:prstGeom prst="rect">
            <a:avLst/>
          </a:prstGeom>
          <a:noFill/>
        </p:spPr>
        <p:txBody>
          <a:bodyPr wrap="square" rtlCol="0">
            <a:spAutoFit/>
          </a:bodyPr>
          <a:lstStyle/>
          <a:p>
            <a:r>
              <a:rPr lang="en-US" sz="2800" dirty="0">
                <a:latin typeface="Bahnschrift Condensed" panose="020B0502040204020203" pitchFamily="34" charset="0"/>
              </a:rPr>
              <a:t>Snake game using array </a:t>
            </a:r>
          </a:p>
          <a:p>
            <a:r>
              <a:rPr lang="en-US" sz="2800" dirty="0">
                <a:latin typeface="Bahnschrift Condensed" panose="020B0502040204020203" pitchFamily="34" charset="0"/>
              </a:rPr>
              <a:t>We randomly generate a apple in html canvas </a:t>
            </a:r>
          </a:p>
          <a:p>
            <a:r>
              <a:rPr lang="en-US" sz="2800" dirty="0">
                <a:latin typeface="Bahnschrift Condensed" panose="020B0502040204020203" pitchFamily="34" charset="0"/>
              </a:rPr>
              <a:t>We create a snake using array when we touch the apple in a canvas the snake size will increase </a:t>
            </a:r>
          </a:p>
          <a:p>
            <a:r>
              <a:rPr lang="en-US" sz="2800" dirty="0">
                <a:latin typeface="Bahnschrift Condensed" panose="020B0502040204020203" pitchFamily="34" charset="0"/>
              </a:rPr>
              <a:t>When we the touch the apple array will increase the size that’s who snake size will increase</a:t>
            </a:r>
          </a:p>
          <a:p>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205349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1D993E-E940-CF8F-5D5B-5D81027C6A54}"/>
              </a:ext>
            </a:extLst>
          </p:cNvPr>
          <p:cNvSpPr txBox="1"/>
          <p:nvPr/>
        </p:nvSpPr>
        <p:spPr>
          <a:xfrm>
            <a:off x="923925" y="371475"/>
            <a:ext cx="10258425" cy="2185214"/>
          </a:xfrm>
          <a:prstGeom prst="rect">
            <a:avLst/>
          </a:prstGeom>
          <a:noFill/>
        </p:spPr>
        <p:txBody>
          <a:bodyPr wrap="square" rtlCol="0">
            <a:spAutoFit/>
          </a:bodyPr>
          <a:lstStyle/>
          <a:p>
            <a:r>
              <a:rPr lang="en-IN" sz="3200" dirty="0">
                <a:latin typeface="Bahnschrift Condensed" panose="020B0502040204020203" pitchFamily="34" charset="0"/>
              </a:rPr>
              <a:t>Approach used for the project :</a:t>
            </a:r>
          </a:p>
          <a:p>
            <a:endParaRPr lang="en-IN" sz="3200" dirty="0">
              <a:latin typeface="Bahnschrift Condensed" panose="020B0502040204020203" pitchFamily="34" charset="0"/>
            </a:endParaRPr>
          </a:p>
          <a:p>
            <a:pPr marL="342900" indent="-342900">
              <a:buFont typeface="+mj-lt"/>
              <a:buAutoNum type="arabicPeriod"/>
            </a:pPr>
            <a:r>
              <a:rPr lang="en-US" sz="2400" dirty="0">
                <a:latin typeface="Bahnschrift Condensed" panose="020B0502040204020203" pitchFamily="34" charset="0"/>
              </a:rPr>
              <a:t>First, we will generate a random array using </a:t>
            </a:r>
            <a:r>
              <a:rPr lang="en-US" sz="2400" dirty="0" err="1">
                <a:latin typeface="Bahnschrift Condensed" panose="020B0502040204020203" pitchFamily="34" charset="0"/>
              </a:rPr>
              <a:t>Math.random</a:t>
            </a:r>
            <a:r>
              <a:rPr lang="en-US" sz="2400" dirty="0">
                <a:latin typeface="Bahnschrift Condensed" panose="020B0502040204020203" pitchFamily="34" charset="0"/>
              </a:rPr>
              <a:t>() function </a:t>
            </a:r>
          </a:p>
          <a:p>
            <a:pPr marL="342900" indent="-342900">
              <a:buFont typeface="+mj-lt"/>
              <a:buAutoNum type="arabicPeriod"/>
            </a:pPr>
            <a:r>
              <a:rPr lang="en-US" sz="2400" dirty="0">
                <a:latin typeface="Bahnschrift Condensed" panose="020B0502040204020203" pitchFamily="34" charset="0"/>
              </a:rPr>
              <a:t>New array can be generated by pressing the “</a:t>
            </a:r>
            <a:r>
              <a:rPr lang="en-US" sz="2400" dirty="0" err="1">
                <a:latin typeface="Bahnschrift Condensed" panose="020B0502040204020203" pitchFamily="34" charset="0"/>
              </a:rPr>
              <a:t>Ctrl+R</a:t>
            </a:r>
            <a:r>
              <a:rPr lang="en-US" sz="2400" dirty="0">
                <a:latin typeface="Bahnschrift Condensed" panose="020B0502040204020203" pitchFamily="34" charset="0"/>
              </a:rPr>
              <a:t>” key and new game will generate.</a:t>
            </a:r>
          </a:p>
          <a:p>
            <a:pPr marL="342900" indent="-342900">
              <a:buFont typeface="+mj-lt"/>
              <a:buAutoNum type="arabicPeriod"/>
            </a:pPr>
            <a:r>
              <a:rPr lang="en-US" sz="2400" dirty="0">
                <a:latin typeface="Bahnschrift Condensed" panose="020B0502040204020203" pitchFamily="34" charset="0"/>
              </a:rPr>
              <a:t>Array will store the object which will run in loop with the button control. </a:t>
            </a:r>
            <a:endParaRPr lang="en-IN" sz="2400" dirty="0">
              <a:latin typeface="Bahnschrift Condensed" panose="020B0502040204020203" pitchFamily="34" charset="0"/>
            </a:endParaRPr>
          </a:p>
        </p:txBody>
      </p:sp>
    </p:spTree>
    <p:extLst>
      <p:ext uri="{BB962C8B-B14F-4D97-AF65-F5344CB8AC3E}">
        <p14:creationId xmlns:p14="http://schemas.microsoft.com/office/powerpoint/2010/main" val="3811570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1527</TotalTime>
  <Words>699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Bahnschrift Condensed</vt:lpstr>
      <vt:lpstr>Century Gothic</vt:lpstr>
      <vt:lpstr>Savon</vt:lpstr>
      <vt:lpstr>6 weeks Summer Training  by Techvento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Self-Paced  8 week Summer Training  by Geeks for Geeks</dc:title>
  <dc:creator>Avinash Jha</dc:creator>
  <cp:lastModifiedBy>UDAI SAI</cp:lastModifiedBy>
  <cp:revision>3</cp:revision>
  <dcterms:created xsi:type="dcterms:W3CDTF">2022-10-19T16:22:40Z</dcterms:created>
  <dcterms:modified xsi:type="dcterms:W3CDTF">2022-11-06T08:40:38Z</dcterms:modified>
</cp:coreProperties>
</file>