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90C949-9323-4EAB-ADF1-DB19571C2CCB}" v="231" dt="2021-07-06T22:02:28.068"/>
    <p1510:client id="{B4E7D509-09F4-4020-B959-43F31B14AE0C}" v="163" dt="2021-07-06T22:18:08.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7/6/2021</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4204631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7/6/2021</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1525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7/6/2021</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89865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7/6/2021</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94847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7/6/2021</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39508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7/6/2021</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721623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7/6/2021</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7181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7/6/2021</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618349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7/6/2021</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87466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7/6/2021</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78974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7/6/2021</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98908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7/6/2021</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1248445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7B5C06-12CC-49EF-A907-08F1B132C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F37401D6-BDB1-48AE-A98F-2CD05E92E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762000" y="1517904"/>
            <a:ext cx="9899904" cy="2796945"/>
          </a:xfrm>
        </p:spPr>
        <p:txBody>
          <a:bodyPr anchor="ctr">
            <a:normAutofit/>
          </a:bodyPr>
          <a:lstStyle/>
          <a:p>
            <a:pPr algn="l"/>
            <a:r>
              <a:rPr lang="en-GB" dirty="0">
                <a:ea typeface="+mj-lt"/>
                <a:cs typeface="+mj-lt"/>
              </a:rPr>
              <a:t>Data Science and Machine Learning Project - House Prices Dataset</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A0E9E4D7-6AE1-435C-856D-446769B23BC1}"/>
              </a:ext>
            </a:extLst>
          </p:cNvPr>
          <p:cNvPicPr>
            <a:picLocks noGrp="1" noChangeAspect="1"/>
          </p:cNvPicPr>
          <p:nvPr>
            <p:ph idx="1"/>
          </p:nvPr>
        </p:nvPicPr>
        <p:blipFill>
          <a:blip r:embed="rId2"/>
          <a:stretch>
            <a:fillRect/>
          </a:stretch>
        </p:blipFill>
        <p:spPr>
          <a:xfrm>
            <a:off x="1799148" y="1663461"/>
            <a:ext cx="8250832" cy="4435587"/>
          </a:xfrm>
        </p:spPr>
      </p:pic>
    </p:spTree>
    <p:extLst>
      <p:ext uri="{BB962C8B-B14F-4D97-AF65-F5344CB8AC3E}">
        <p14:creationId xmlns:p14="http://schemas.microsoft.com/office/powerpoint/2010/main" val="4264622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3D9D21-7FE7-4DB0-8789-18A74E21C8EF}"/>
              </a:ext>
            </a:extLst>
          </p:cNvPr>
          <p:cNvSpPr>
            <a:spLocks noGrp="1"/>
          </p:cNvSpPr>
          <p:nvPr>
            <p:ph idx="1"/>
          </p:nvPr>
        </p:nvSpPr>
        <p:spPr/>
        <p:txBody>
          <a:bodyPr vert="horz" lIns="91440" tIns="45720" rIns="91440" bIns="45720" rtlCol="0" anchor="t">
            <a:normAutofit/>
          </a:bodyPr>
          <a:lstStyle/>
          <a:p>
            <a:r>
              <a:rPr lang="en-GB" dirty="0">
                <a:ea typeface="+mn-lt"/>
                <a:cs typeface="+mn-lt"/>
              </a:rPr>
              <a:t>we can see how the category of the </a:t>
            </a:r>
            <a:r>
              <a:rPr lang="en-GB" dirty="0" err="1">
                <a:ea typeface="+mn-lt"/>
                <a:cs typeface="+mn-lt"/>
              </a:rPr>
              <a:t>FirePlace</a:t>
            </a:r>
            <a:r>
              <a:rPr lang="en-GB" dirty="0">
                <a:ea typeface="+mn-lt"/>
                <a:cs typeface="+mn-lt"/>
              </a:rPr>
              <a:t> increases the value of </a:t>
            </a:r>
            <a:r>
              <a:rPr lang="en-GB" dirty="0" err="1">
                <a:ea typeface="+mn-lt"/>
                <a:cs typeface="+mn-lt"/>
              </a:rPr>
              <a:t>SalePrice</a:t>
            </a:r>
            <a:r>
              <a:rPr lang="en-GB" dirty="0">
                <a:ea typeface="+mn-lt"/>
                <a:cs typeface="+mn-lt"/>
              </a:rPr>
              <a:t>.</a:t>
            </a:r>
          </a:p>
          <a:p>
            <a:r>
              <a:rPr lang="en-GB" dirty="0">
                <a:ea typeface="+mn-lt"/>
                <a:cs typeface="+mn-lt"/>
              </a:rPr>
              <a:t> It is also worth noting how much higher the value is when the house has an Excellent fireplace.</a:t>
            </a:r>
          </a:p>
          <a:p>
            <a:r>
              <a:rPr lang="en-GB" dirty="0">
                <a:ea typeface="+mn-lt"/>
                <a:cs typeface="+mn-lt"/>
              </a:rPr>
              <a:t> This means we should keep </a:t>
            </a:r>
            <a:r>
              <a:rPr lang="en-GB" dirty="0" err="1">
                <a:ea typeface="+mn-lt"/>
                <a:cs typeface="+mn-lt"/>
              </a:rPr>
              <a:t>FireplaceQu</a:t>
            </a:r>
            <a:r>
              <a:rPr lang="en-GB" dirty="0">
                <a:ea typeface="+mn-lt"/>
                <a:cs typeface="+mn-lt"/>
              </a:rPr>
              <a:t> as feature.</a:t>
            </a:r>
            <a:endParaRPr lang="en-GB"/>
          </a:p>
        </p:txBody>
      </p:sp>
    </p:spTree>
    <p:extLst>
      <p:ext uri="{BB962C8B-B14F-4D97-AF65-F5344CB8AC3E}">
        <p14:creationId xmlns:p14="http://schemas.microsoft.com/office/powerpoint/2010/main" val="3585485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2F08-06E1-4A7E-86B1-0DF681C9C7D9}"/>
              </a:ext>
            </a:extLst>
          </p:cNvPr>
          <p:cNvSpPr>
            <a:spLocks noGrp="1"/>
          </p:cNvSpPr>
          <p:nvPr>
            <p:ph type="title"/>
          </p:nvPr>
        </p:nvSpPr>
        <p:spPr/>
        <p:txBody>
          <a:bodyPr/>
          <a:lstStyle/>
          <a:p>
            <a:r>
              <a:rPr lang="en-GB" dirty="0">
                <a:ea typeface="+mj-lt"/>
                <a:cs typeface="+mj-lt"/>
              </a:rPr>
              <a:t>Missing values in numeric columns</a:t>
            </a:r>
            <a:endParaRPr lang="en-US" dirty="0"/>
          </a:p>
        </p:txBody>
      </p:sp>
      <p:sp>
        <p:nvSpPr>
          <p:cNvPr id="3" name="Content Placeholder 2">
            <a:extLst>
              <a:ext uri="{FF2B5EF4-FFF2-40B4-BE49-F238E27FC236}">
                <a16:creationId xmlns:a16="http://schemas.microsoft.com/office/drawing/2014/main" id="{6675C471-1A6E-4159-A1FA-A6A175D9926E}"/>
              </a:ext>
            </a:extLst>
          </p:cNvPr>
          <p:cNvSpPr>
            <a:spLocks noGrp="1"/>
          </p:cNvSpPr>
          <p:nvPr>
            <p:ph idx="1"/>
          </p:nvPr>
        </p:nvSpPr>
        <p:spPr/>
        <p:txBody>
          <a:bodyPr vert="horz" lIns="91440" tIns="45720" rIns="91440" bIns="45720" rtlCol="0" anchor="t">
            <a:normAutofit/>
          </a:bodyPr>
          <a:lstStyle/>
          <a:p>
            <a:r>
              <a:rPr lang="en-GB" dirty="0">
                <a:ea typeface="+mn-lt"/>
                <a:cs typeface="+mn-lt"/>
              </a:rPr>
              <a:t>Another feature with a high number of missing values is </a:t>
            </a:r>
            <a:r>
              <a:rPr lang="en-GB" dirty="0" err="1">
                <a:ea typeface="+mn-lt"/>
                <a:cs typeface="+mn-lt"/>
              </a:rPr>
              <a:t>LotFrontage</a:t>
            </a:r>
            <a:r>
              <a:rPr lang="en-GB" dirty="0">
                <a:ea typeface="+mn-lt"/>
                <a:cs typeface="+mn-lt"/>
              </a:rPr>
              <a:t> with a count 204. </a:t>
            </a:r>
            <a:endParaRPr lang="en-GB">
              <a:ea typeface="+mn-lt"/>
              <a:cs typeface="+mn-lt"/>
            </a:endParaRPr>
          </a:p>
          <a:p>
            <a:endParaRPr lang="en-GB" dirty="0"/>
          </a:p>
          <a:p>
            <a:r>
              <a:rPr lang="en-GB" dirty="0">
                <a:ea typeface="+mn-lt"/>
                <a:cs typeface="+mn-lt"/>
              </a:rPr>
              <a:t>Columns with missing values: 11</a:t>
            </a:r>
            <a:endParaRPr lang="en-GB" dirty="0"/>
          </a:p>
        </p:txBody>
      </p:sp>
    </p:spTree>
    <p:extLst>
      <p:ext uri="{BB962C8B-B14F-4D97-AF65-F5344CB8AC3E}">
        <p14:creationId xmlns:p14="http://schemas.microsoft.com/office/powerpoint/2010/main" val="2914136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A6080-64AE-4D1D-8F51-9388D05BF15B}"/>
              </a:ext>
            </a:extLst>
          </p:cNvPr>
          <p:cNvSpPr>
            <a:spLocks noGrp="1"/>
          </p:cNvSpPr>
          <p:nvPr>
            <p:ph type="title"/>
          </p:nvPr>
        </p:nvSpPr>
        <p:spPr/>
        <p:txBody>
          <a:bodyPr/>
          <a:lstStyle/>
          <a:p>
            <a:r>
              <a:rPr lang="en-GB" dirty="0">
                <a:ea typeface="+mj-lt"/>
                <a:cs typeface="+mj-lt"/>
              </a:rPr>
              <a:t>Categorical variables</a:t>
            </a:r>
            <a:endParaRPr lang="en-US" dirty="0"/>
          </a:p>
        </p:txBody>
      </p:sp>
      <p:sp>
        <p:nvSpPr>
          <p:cNvPr id="3" name="Content Placeholder 2">
            <a:extLst>
              <a:ext uri="{FF2B5EF4-FFF2-40B4-BE49-F238E27FC236}">
                <a16:creationId xmlns:a16="http://schemas.microsoft.com/office/drawing/2014/main" id="{3694230A-B2FF-423C-AA39-6A206BB581C7}"/>
              </a:ext>
            </a:extLst>
          </p:cNvPr>
          <p:cNvSpPr>
            <a:spLocks noGrp="1"/>
          </p:cNvSpPr>
          <p:nvPr>
            <p:ph idx="1"/>
          </p:nvPr>
        </p:nvSpPr>
        <p:spPr/>
        <p:txBody>
          <a:bodyPr vert="horz" lIns="91440" tIns="45720" rIns="91440" bIns="45720" rtlCol="0" anchor="t">
            <a:normAutofit/>
          </a:bodyPr>
          <a:lstStyle/>
          <a:p>
            <a:r>
              <a:rPr lang="en-GB" dirty="0">
                <a:ea typeface="+mn-lt"/>
                <a:cs typeface="+mn-lt"/>
              </a:rPr>
              <a:t>Dealing with missing values</a:t>
            </a:r>
          </a:p>
          <a:p>
            <a:r>
              <a:rPr lang="en-GB" dirty="0">
                <a:ea typeface="+mn-lt"/>
                <a:cs typeface="+mn-lt"/>
              </a:rPr>
              <a:t># Fills NA in place of </a:t>
            </a:r>
            <a:r>
              <a:rPr lang="en-GB" dirty="0" err="1">
                <a:ea typeface="+mn-lt"/>
                <a:cs typeface="+mn-lt"/>
              </a:rPr>
              <a:t>NaN</a:t>
            </a:r>
            <a:r>
              <a:rPr lang="en-GB" dirty="0">
                <a:ea typeface="+mn-lt"/>
                <a:cs typeface="+mn-lt"/>
              </a:rPr>
              <a:t> for c in ['</a:t>
            </a:r>
            <a:r>
              <a:rPr lang="en-GB" dirty="0" err="1">
                <a:ea typeface="+mn-lt"/>
                <a:cs typeface="+mn-lt"/>
              </a:rPr>
              <a:t>GarageType</a:t>
            </a:r>
            <a:r>
              <a:rPr lang="en-GB" dirty="0">
                <a:ea typeface="+mn-lt"/>
                <a:cs typeface="+mn-lt"/>
              </a:rPr>
              <a:t>', '</a:t>
            </a:r>
            <a:r>
              <a:rPr lang="en-GB" dirty="0" err="1">
                <a:ea typeface="+mn-lt"/>
                <a:cs typeface="+mn-lt"/>
              </a:rPr>
              <a:t>GarageFinish</a:t>
            </a:r>
            <a:r>
              <a:rPr lang="en-GB" dirty="0">
                <a:ea typeface="+mn-lt"/>
                <a:cs typeface="+mn-lt"/>
              </a:rPr>
              <a:t>', 'BsmtFinType2', \ '</a:t>
            </a:r>
            <a:r>
              <a:rPr lang="en-GB" dirty="0" err="1">
                <a:ea typeface="+mn-lt"/>
                <a:cs typeface="+mn-lt"/>
              </a:rPr>
              <a:t>BsmtExposure</a:t>
            </a:r>
            <a:r>
              <a:rPr lang="en-GB" dirty="0">
                <a:ea typeface="+mn-lt"/>
                <a:cs typeface="+mn-lt"/>
              </a:rPr>
              <a:t>', 'BsmtFinType1']: train[c].</a:t>
            </a:r>
            <a:r>
              <a:rPr lang="en-GB" dirty="0" err="1">
                <a:ea typeface="+mn-lt"/>
                <a:cs typeface="+mn-lt"/>
              </a:rPr>
              <a:t>fillna</a:t>
            </a:r>
            <a:r>
              <a:rPr lang="en-GB" dirty="0">
                <a:ea typeface="+mn-lt"/>
                <a:cs typeface="+mn-lt"/>
              </a:rPr>
              <a:t>('NA', </a:t>
            </a:r>
            <a:r>
              <a:rPr lang="en-GB" dirty="0" err="1">
                <a:ea typeface="+mn-lt"/>
                <a:cs typeface="+mn-lt"/>
              </a:rPr>
              <a:t>inplace</a:t>
            </a:r>
            <a:r>
              <a:rPr lang="en-GB" dirty="0">
                <a:ea typeface="+mn-lt"/>
                <a:cs typeface="+mn-lt"/>
              </a:rPr>
              <a:t>=True) # Fills None in place of </a:t>
            </a:r>
            <a:r>
              <a:rPr lang="en-GB" dirty="0" err="1">
                <a:ea typeface="+mn-lt"/>
                <a:cs typeface="+mn-lt"/>
              </a:rPr>
              <a:t>NaN</a:t>
            </a:r>
            <a:r>
              <a:rPr lang="en-GB" dirty="0">
                <a:ea typeface="+mn-lt"/>
                <a:cs typeface="+mn-lt"/>
              </a:rPr>
              <a:t> train['</a:t>
            </a:r>
            <a:r>
              <a:rPr lang="en-GB" dirty="0" err="1">
                <a:ea typeface="+mn-lt"/>
                <a:cs typeface="+mn-lt"/>
              </a:rPr>
              <a:t>MasVnrType</a:t>
            </a:r>
            <a:r>
              <a:rPr lang="en-GB" dirty="0">
                <a:ea typeface="+mn-lt"/>
                <a:cs typeface="+mn-lt"/>
              </a:rPr>
              <a:t>'].</a:t>
            </a:r>
            <a:r>
              <a:rPr lang="en-GB" dirty="0" err="1">
                <a:ea typeface="+mn-lt"/>
                <a:cs typeface="+mn-lt"/>
              </a:rPr>
              <a:t>fillna</a:t>
            </a:r>
            <a:r>
              <a:rPr lang="en-GB" dirty="0">
                <a:ea typeface="+mn-lt"/>
                <a:cs typeface="+mn-lt"/>
              </a:rPr>
              <a:t>('None', </a:t>
            </a:r>
            <a:r>
              <a:rPr lang="en-GB" dirty="0" err="1">
                <a:ea typeface="+mn-lt"/>
                <a:cs typeface="+mn-lt"/>
              </a:rPr>
              <a:t>inplace</a:t>
            </a:r>
            <a:r>
              <a:rPr lang="en-GB" dirty="0">
                <a:ea typeface="+mn-lt"/>
                <a:cs typeface="+mn-lt"/>
              </a:rPr>
              <a:t>=True)</a:t>
            </a:r>
            <a:endParaRPr lang="en-GB" dirty="0"/>
          </a:p>
        </p:txBody>
      </p:sp>
    </p:spTree>
    <p:extLst>
      <p:ext uri="{BB962C8B-B14F-4D97-AF65-F5344CB8AC3E}">
        <p14:creationId xmlns:p14="http://schemas.microsoft.com/office/powerpoint/2010/main" val="4081654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6842-9A0F-4AA0-B7CB-47845A74B5A2}"/>
              </a:ext>
            </a:extLst>
          </p:cNvPr>
          <p:cNvSpPr>
            <a:spLocks noGrp="1"/>
          </p:cNvSpPr>
          <p:nvPr>
            <p:ph type="title"/>
          </p:nvPr>
        </p:nvSpPr>
        <p:spPr/>
        <p:txBody>
          <a:bodyPr/>
          <a:lstStyle/>
          <a:p>
            <a:r>
              <a:rPr lang="en-GB" dirty="0">
                <a:ea typeface="+mj-lt"/>
                <a:cs typeface="+mj-lt"/>
              </a:rPr>
              <a:t>Ordinal</a:t>
            </a:r>
            <a:endParaRPr lang="en-US" dirty="0"/>
          </a:p>
        </p:txBody>
      </p:sp>
      <p:pic>
        <p:nvPicPr>
          <p:cNvPr id="4" name="Picture 4" descr="Chart, bar chart&#10;&#10;Description automatically generated">
            <a:extLst>
              <a:ext uri="{FF2B5EF4-FFF2-40B4-BE49-F238E27FC236}">
                <a16:creationId xmlns:a16="http://schemas.microsoft.com/office/drawing/2014/main" id="{A6560651-64D5-4556-BC2E-F6ABC3707A48}"/>
              </a:ext>
            </a:extLst>
          </p:cNvPr>
          <p:cNvPicPr>
            <a:picLocks noGrp="1" noChangeAspect="1"/>
          </p:cNvPicPr>
          <p:nvPr>
            <p:ph idx="1"/>
          </p:nvPr>
        </p:nvPicPr>
        <p:blipFill>
          <a:blip r:embed="rId2"/>
          <a:stretch>
            <a:fillRect/>
          </a:stretch>
        </p:blipFill>
        <p:spPr>
          <a:xfrm>
            <a:off x="1655374" y="2094782"/>
            <a:ext cx="9228493" cy="4004266"/>
          </a:xfrm>
        </p:spPr>
      </p:pic>
    </p:spTree>
    <p:extLst>
      <p:ext uri="{BB962C8B-B14F-4D97-AF65-F5344CB8AC3E}">
        <p14:creationId xmlns:p14="http://schemas.microsoft.com/office/powerpoint/2010/main" val="1471830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16BC-FB04-43E0-9266-2161308073FE}"/>
              </a:ext>
            </a:extLst>
          </p:cNvPr>
          <p:cNvSpPr>
            <a:spLocks noGrp="1"/>
          </p:cNvSpPr>
          <p:nvPr>
            <p:ph type="title"/>
          </p:nvPr>
        </p:nvSpPr>
        <p:spPr/>
        <p:txBody>
          <a:bodyPr/>
          <a:lstStyle/>
          <a:p>
            <a:r>
              <a:rPr lang="en-GB" dirty="0">
                <a:ea typeface="+mj-lt"/>
                <a:cs typeface="+mj-lt"/>
              </a:rPr>
              <a:t>Zero values</a:t>
            </a:r>
            <a:endParaRPr lang="en-US" dirty="0"/>
          </a:p>
        </p:txBody>
      </p:sp>
      <p:sp>
        <p:nvSpPr>
          <p:cNvPr id="3" name="Content Placeholder 2">
            <a:extLst>
              <a:ext uri="{FF2B5EF4-FFF2-40B4-BE49-F238E27FC236}">
                <a16:creationId xmlns:a16="http://schemas.microsoft.com/office/drawing/2014/main" id="{7E26E5BA-7AC3-4F56-BA78-D9DB6BB63039}"/>
              </a:ext>
            </a:extLst>
          </p:cNvPr>
          <p:cNvSpPr>
            <a:spLocks noGrp="1"/>
          </p:cNvSpPr>
          <p:nvPr>
            <p:ph idx="1"/>
          </p:nvPr>
        </p:nvSpPr>
        <p:spPr>
          <a:xfrm>
            <a:off x="1517904" y="2037272"/>
            <a:ext cx="9144000" cy="4061776"/>
          </a:xfrm>
        </p:spPr>
        <p:txBody>
          <a:bodyPr vert="horz" lIns="91440" tIns="45720" rIns="91440" bIns="45720" rtlCol="0" anchor="t">
            <a:normAutofit lnSpcReduction="10000"/>
          </a:bodyPr>
          <a:lstStyle/>
          <a:p>
            <a:r>
              <a:rPr lang="en-GB" dirty="0">
                <a:ea typeface="+mn-lt"/>
                <a:cs typeface="+mn-lt"/>
              </a:rPr>
              <a:t>Another quick check is to see how many columns have lots of data equals to 0.</a:t>
            </a:r>
          </a:p>
          <a:p>
            <a:r>
              <a:rPr lang="en-GB" dirty="0" err="1">
                <a:ea typeface="+mn-lt"/>
                <a:cs typeface="+mn-lt"/>
              </a:rPr>
              <a:t>train.isin</a:t>
            </a:r>
            <a:r>
              <a:rPr lang="en-GB" dirty="0">
                <a:ea typeface="+mn-lt"/>
                <a:cs typeface="+mn-lt"/>
              </a:rPr>
              <a:t>([0]).sum().</a:t>
            </a:r>
            <a:r>
              <a:rPr lang="en-GB" dirty="0" err="1">
                <a:ea typeface="+mn-lt"/>
                <a:cs typeface="+mn-lt"/>
              </a:rPr>
              <a:t>sort_values</a:t>
            </a:r>
            <a:r>
              <a:rPr lang="en-GB" dirty="0">
                <a:ea typeface="+mn-lt"/>
                <a:cs typeface="+mn-lt"/>
              </a:rPr>
              <a:t>(ascending=False).head(25)</a:t>
            </a:r>
          </a:p>
          <a:p>
            <a:r>
              <a:rPr lang="en-GB" dirty="0">
                <a:ea typeface="+mn-lt"/>
                <a:cs typeface="+mn-lt"/>
              </a:rPr>
              <a:t>, even though there are many 0’s, they have meaning. </a:t>
            </a:r>
          </a:p>
          <a:p>
            <a:r>
              <a:rPr lang="en-GB" dirty="0">
                <a:ea typeface="+mn-lt"/>
                <a:cs typeface="+mn-lt"/>
              </a:rPr>
              <a:t>For instance, </a:t>
            </a:r>
            <a:r>
              <a:rPr lang="en-GB" dirty="0" err="1">
                <a:ea typeface="+mn-lt"/>
                <a:cs typeface="+mn-lt"/>
              </a:rPr>
              <a:t>PoolArea</a:t>
            </a:r>
            <a:r>
              <a:rPr lang="en-GB" dirty="0">
                <a:ea typeface="+mn-lt"/>
                <a:cs typeface="+mn-lt"/>
              </a:rPr>
              <a:t> (Pool area in square feet) equals 0 means that the house doesn’t have any pool area. </a:t>
            </a:r>
            <a:endParaRPr lang="en-GB">
              <a:ea typeface="+mn-lt"/>
              <a:cs typeface="+mn-lt"/>
            </a:endParaRPr>
          </a:p>
          <a:p>
            <a:r>
              <a:rPr lang="en-GB" dirty="0">
                <a:ea typeface="+mn-lt"/>
                <a:cs typeface="+mn-lt"/>
              </a:rPr>
              <a:t>This is important information correlated to the house and thus, we are going to keep them</a:t>
            </a:r>
            <a:endParaRPr lang="en-GB"/>
          </a:p>
        </p:txBody>
      </p:sp>
    </p:spTree>
    <p:extLst>
      <p:ext uri="{BB962C8B-B14F-4D97-AF65-F5344CB8AC3E}">
        <p14:creationId xmlns:p14="http://schemas.microsoft.com/office/powerpoint/2010/main" val="3887580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8571-78FD-4147-8E90-A3B416998516}"/>
              </a:ext>
            </a:extLst>
          </p:cNvPr>
          <p:cNvSpPr>
            <a:spLocks noGrp="1"/>
          </p:cNvSpPr>
          <p:nvPr>
            <p:ph type="title"/>
          </p:nvPr>
        </p:nvSpPr>
        <p:spPr/>
        <p:txBody>
          <a:bodyPr/>
          <a:lstStyle/>
          <a:p>
            <a:r>
              <a:rPr lang="en-GB" dirty="0">
                <a:ea typeface="+mj-lt"/>
                <a:cs typeface="+mj-lt"/>
              </a:rPr>
              <a:t>Outliers </a:t>
            </a:r>
            <a:endParaRPr lang="en-US" dirty="0"/>
          </a:p>
        </p:txBody>
      </p:sp>
      <p:sp>
        <p:nvSpPr>
          <p:cNvPr id="3" name="Content Placeholder 2">
            <a:extLst>
              <a:ext uri="{FF2B5EF4-FFF2-40B4-BE49-F238E27FC236}">
                <a16:creationId xmlns:a16="http://schemas.microsoft.com/office/drawing/2014/main" id="{EA6D356A-DE0C-49C1-AEEB-3D14DD66B262}"/>
              </a:ext>
            </a:extLst>
          </p:cNvPr>
          <p:cNvSpPr>
            <a:spLocks noGrp="1"/>
          </p:cNvSpPr>
          <p:nvPr>
            <p:ph idx="1"/>
          </p:nvPr>
        </p:nvSpPr>
        <p:spPr/>
        <p:txBody>
          <a:bodyPr vert="horz" lIns="91440" tIns="45720" rIns="91440" bIns="45720" rtlCol="0" anchor="t">
            <a:normAutofit/>
          </a:bodyPr>
          <a:lstStyle/>
          <a:p>
            <a:r>
              <a:rPr lang="en-GB" dirty="0">
                <a:ea typeface="+mn-lt"/>
                <a:cs typeface="+mn-lt"/>
              </a:rPr>
              <a:t>There are a lot of outliers in the dataset. But, if we check the data description file, we see that, actually, some numerical variables, are categorical variables that were saved (codified) as numbers. So, some of these data points that seem to be outliers are, actually, categorical data with only one example of some category. Let’s keep these outliers</a:t>
            </a:r>
            <a:endParaRPr lang="en-GB" dirty="0"/>
          </a:p>
        </p:txBody>
      </p:sp>
    </p:spTree>
    <p:extLst>
      <p:ext uri="{BB962C8B-B14F-4D97-AF65-F5344CB8AC3E}">
        <p14:creationId xmlns:p14="http://schemas.microsoft.com/office/powerpoint/2010/main" val="2246160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9F10-5258-45BF-83EE-D9E6AB7DA726}"/>
              </a:ext>
            </a:extLst>
          </p:cNvPr>
          <p:cNvSpPr>
            <a:spLocks noGrp="1"/>
          </p:cNvSpPr>
          <p:nvPr>
            <p:ph type="title"/>
          </p:nvPr>
        </p:nvSpPr>
        <p:spPr/>
        <p:txBody>
          <a:bodyPr/>
          <a:lstStyle/>
          <a:p>
            <a:r>
              <a:rPr lang="en-GB" dirty="0">
                <a:ea typeface="+mj-lt"/>
                <a:cs typeface="+mj-lt"/>
              </a:rPr>
              <a:t>Saving cleaned data</a:t>
            </a:r>
            <a:endParaRPr lang="en-US" dirty="0"/>
          </a:p>
        </p:txBody>
      </p:sp>
      <p:sp>
        <p:nvSpPr>
          <p:cNvPr id="3" name="Content Placeholder 2">
            <a:extLst>
              <a:ext uri="{FF2B5EF4-FFF2-40B4-BE49-F238E27FC236}">
                <a16:creationId xmlns:a16="http://schemas.microsoft.com/office/drawing/2014/main" id="{E4838A1E-4FFF-475A-BBEF-3663D53EAA6F}"/>
              </a:ext>
            </a:extLst>
          </p:cNvPr>
          <p:cNvSpPr>
            <a:spLocks noGrp="1"/>
          </p:cNvSpPr>
          <p:nvPr>
            <p:ph idx="1"/>
          </p:nvPr>
        </p:nvSpPr>
        <p:spPr>
          <a:xfrm>
            <a:off x="1517904" y="2181046"/>
            <a:ext cx="9144000" cy="3918002"/>
          </a:xfrm>
        </p:spPr>
        <p:txBody>
          <a:bodyPr vert="horz" lIns="91440" tIns="45720" rIns="91440" bIns="45720" rtlCol="0" anchor="t">
            <a:normAutofit/>
          </a:bodyPr>
          <a:lstStyle/>
          <a:p>
            <a:r>
              <a:rPr lang="en-GB" dirty="0">
                <a:ea typeface="+mn-lt"/>
                <a:cs typeface="+mn-lt"/>
              </a:rPr>
              <a:t>We have no more missing values: </a:t>
            </a:r>
          </a:p>
          <a:p>
            <a:r>
              <a:rPr lang="en-GB" dirty="0" err="1">
                <a:ea typeface="+mn-lt"/>
                <a:cs typeface="+mn-lt"/>
              </a:rPr>
              <a:t>columns_with_miss</a:t>
            </a:r>
            <a:r>
              <a:rPr lang="en-GB" dirty="0">
                <a:ea typeface="+mn-lt"/>
                <a:cs typeface="+mn-lt"/>
              </a:rPr>
              <a:t> = </a:t>
            </a:r>
            <a:r>
              <a:rPr lang="en-GB" dirty="0" err="1">
                <a:ea typeface="+mn-lt"/>
                <a:cs typeface="+mn-lt"/>
              </a:rPr>
              <a:t>train.isna</a:t>
            </a:r>
            <a:r>
              <a:rPr lang="en-GB" dirty="0">
                <a:ea typeface="+mn-lt"/>
                <a:cs typeface="+mn-lt"/>
              </a:rPr>
              <a:t>().sum() </a:t>
            </a:r>
            <a:r>
              <a:rPr lang="en-GB" dirty="0" err="1">
                <a:ea typeface="+mn-lt"/>
                <a:cs typeface="+mn-lt"/>
              </a:rPr>
              <a:t>columns_with_miss</a:t>
            </a:r>
            <a:r>
              <a:rPr lang="en-GB" dirty="0">
                <a:ea typeface="+mn-lt"/>
                <a:cs typeface="+mn-lt"/>
              </a:rPr>
              <a:t> = </a:t>
            </a:r>
            <a:r>
              <a:rPr lang="en-GB" dirty="0" err="1">
                <a:ea typeface="+mn-lt"/>
                <a:cs typeface="+mn-lt"/>
              </a:rPr>
              <a:t>columns_with_miss</a:t>
            </a:r>
            <a:r>
              <a:rPr lang="en-GB" dirty="0">
                <a:ea typeface="+mn-lt"/>
                <a:cs typeface="+mn-lt"/>
              </a:rPr>
              <a:t>[</a:t>
            </a:r>
            <a:r>
              <a:rPr lang="en-GB" dirty="0" err="1">
                <a:ea typeface="+mn-lt"/>
                <a:cs typeface="+mn-lt"/>
              </a:rPr>
              <a:t>columns_with_miss</a:t>
            </a:r>
            <a:r>
              <a:rPr lang="en-GB" dirty="0">
                <a:ea typeface="+mn-lt"/>
                <a:cs typeface="+mn-lt"/>
              </a:rPr>
              <a:t>!=0] print(</a:t>
            </a:r>
            <a:r>
              <a:rPr lang="en-GB" dirty="0" err="1">
                <a:ea typeface="+mn-lt"/>
                <a:cs typeface="+mn-lt"/>
              </a:rPr>
              <a:t>f'Columns</a:t>
            </a:r>
            <a:r>
              <a:rPr lang="en-GB" dirty="0">
                <a:ea typeface="+mn-lt"/>
                <a:cs typeface="+mn-lt"/>
              </a:rPr>
              <a:t> with missing values: {</a:t>
            </a:r>
            <a:r>
              <a:rPr lang="en-GB" dirty="0" err="1">
                <a:ea typeface="+mn-lt"/>
                <a:cs typeface="+mn-lt"/>
              </a:rPr>
              <a:t>len</a:t>
            </a:r>
            <a:r>
              <a:rPr lang="en-GB" dirty="0">
                <a:ea typeface="+mn-lt"/>
                <a:cs typeface="+mn-lt"/>
              </a:rPr>
              <a:t>(</a:t>
            </a:r>
            <a:r>
              <a:rPr lang="en-GB" dirty="0" err="1">
                <a:ea typeface="+mn-lt"/>
                <a:cs typeface="+mn-lt"/>
              </a:rPr>
              <a:t>columns_with_miss</a:t>
            </a:r>
            <a:r>
              <a:rPr lang="en-GB" dirty="0">
                <a:ea typeface="+mn-lt"/>
                <a:cs typeface="+mn-lt"/>
              </a:rPr>
              <a:t>)}') </a:t>
            </a:r>
            <a:r>
              <a:rPr lang="en-GB" dirty="0" err="1">
                <a:ea typeface="+mn-lt"/>
                <a:cs typeface="+mn-lt"/>
              </a:rPr>
              <a:t>columns_with_miss.sort_values</a:t>
            </a:r>
            <a:r>
              <a:rPr lang="en-GB" dirty="0">
                <a:ea typeface="+mn-lt"/>
                <a:cs typeface="+mn-lt"/>
              </a:rPr>
              <a:t>(ascending=False)</a:t>
            </a:r>
            <a:endParaRPr lang="en-GB"/>
          </a:p>
        </p:txBody>
      </p:sp>
    </p:spTree>
    <p:extLst>
      <p:ext uri="{BB962C8B-B14F-4D97-AF65-F5344CB8AC3E}">
        <p14:creationId xmlns:p14="http://schemas.microsoft.com/office/powerpoint/2010/main" val="1098022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A6D218-0F9F-4CB3-A5E1-054AE42FF342}"/>
              </a:ext>
            </a:extLst>
          </p:cNvPr>
          <p:cNvSpPr>
            <a:spLocks noGrp="1"/>
          </p:cNvSpPr>
          <p:nvPr>
            <p:ph idx="1"/>
          </p:nvPr>
        </p:nvSpPr>
        <p:spPr/>
        <p:txBody>
          <a:bodyPr vert="horz" lIns="91440" tIns="45720" rIns="91440" bIns="45720" rtlCol="0" anchor="t">
            <a:normAutofit/>
          </a:bodyPr>
          <a:lstStyle/>
          <a:p>
            <a:r>
              <a:rPr lang="en-GB" dirty="0">
                <a:ea typeface="+mn-lt"/>
                <a:cs typeface="+mn-lt"/>
              </a:rPr>
              <a:t>After cleaning the data, we are left with 73 columns out of the initial 81. (1168, 73) Let’s take a look at the first 3 records of the cleaned data. </a:t>
            </a:r>
            <a:endParaRPr lang="en-GB" dirty="0"/>
          </a:p>
        </p:txBody>
      </p:sp>
    </p:spTree>
    <p:extLst>
      <p:ext uri="{BB962C8B-B14F-4D97-AF65-F5344CB8AC3E}">
        <p14:creationId xmlns:p14="http://schemas.microsoft.com/office/powerpoint/2010/main" val="2794354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64281-C146-4254-A77F-0A3467BB0E18}"/>
              </a:ext>
            </a:extLst>
          </p:cNvPr>
          <p:cNvSpPr>
            <a:spLocks noGrp="1"/>
          </p:cNvSpPr>
          <p:nvPr>
            <p:ph type="title"/>
          </p:nvPr>
        </p:nvSpPr>
        <p:spPr/>
        <p:txBody>
          <a:bodyPr/>
          <a:lstStyle/>
          <a:p>
            <a:r>
              <a:rPr lang="en-GB" dirty="0">
                <a:ea typeface="+mj-lt"/>
                <a:cs typeface="+mj-lt"/>
              </a:rPr>
              <a:t>Conclusions</a:t>
            </a:r>
            <a:endParaRPr lang="en-US" dirty="0"/>
          </a:p>
        </p:txBody>
      </p:sp>
      <p:sp>
        <p:nvSpPr>
          <p:cNvPr id="3" name="Content Placeholder 2">
            <a:extLst>
              <a:ext uri="{FF2B5EF4-FFF2-40B4-BE49-F238E27FC236}">
                <a16:creationId xmlns:a16="http://schemas.microsoft.com/office/drawing/2014/main" id="{E7748E8B-F10F-4999-8337-4CD2EB8C5708}"/>
              </a:ext>
            </a:extLst>
          </p:cNvPr>
          <p:cNvSpPr>
            <a:spLocks noGrp="1"/>
          </p:cNvSpPr>
          <p:nvPr>
            <p:ph idx="1"/>
          </p:nvPr>
        </p:nvSpPr>
        <p:spPr>
          <a:xfrm>
            <a:off x="1517904" y="2181046"/>
            <a:ext cx="9144000" cy="3918002"/>
          </a:xfrm>
        </p:spPr>
        <p:txBody>
          <a:bodyPr vert="horz" lIns="91440" tIns="45720" rIns="91440" bIns="45720" rtlCol="0" anchor="t">
            <a:normAutofit lnSpcReduction="10000"/>
          </a:bodyPr>
          <a:lstStyle/>
          <a:p>
            <a:r>
              <a:rPr lang="en-GB" dirty="0">
                <a:ea typeface="+mn-lt"/>
                <a:cs typeface="+mn-lt"/>
              </a:rPr>
              <a:t>We dealt with missing values and removed the following columns: ‘Id’, ‘</a:t>
            </a:r>
            <a:r>
              <a:rPr lang="en-GB" dirty="0" err="1">
                <a:ea typeface="+mn-lt"/>
                <a:cs typeface="+mn-lt"/>
              </a:rPr>
              <a:t>PoolQC</a:t>
            </a:r>
            <a:r>
              <a:rPr lang="en-GB" dirty="0">
                <a:ea typeface="+mn-lt"/>
                <a:cs typeface="+mn-lt"/>
              </a:rPr>
              <a:t>’, ‘</a:t>
            </a:r>
            <a:r>
              <a:rPr lang="en-GB" dirty="0" err="1">
                <a:ea typeface="+mn-lt"/>
                <a:cs typeface="+mn-lt"/>
              </a:rPr>
              <a:t>MiscFeature</a:t>
            </a:r>
            <a:r>
              <a:rPr lang="en-GB" dirty="0">
                <a:ea typeface="+mn-lt"/>
                <a:cs typeface="+mn-lt"/>
              </a:rPr>
              <a:t>’, ‘Alley’, ‘Fence’, ‘</a:t>
            </a:r>
            <a:r>
              <a:rPr lang="en-GB" dirty="0" err="1">
                <a:ea typeface="+mn-lt"/>
                <a:cs typeface="+mn-lt"/>
              </a:rPr>
              <a:t>LotFrontage</a:t>
            </a:r>
            <a:r>
              <a:rPr lang="en-GB" dirty="0">
                <a:ea typeface="+mn-lt"/>
                <a:cs typeface="+mn-lt"/>
              </a:rPr>
              <a:t>’, ‘</a:t>
            </a:r>
            <a:r>
              <a:rPr lang="en-GB" dirty="0" err="1">
                <a:ea typeface="+mn-lt"/>
                <a:cs typeface="+mn-lt"/>
              </a:rPr>
              <a:t>GarageYrBlt</a:t>
            </a:r>
            <a:r>
              <a:rPr lang="en-GB" dirty="0">
                <a:ea typeface="+mn-lt"/>
                <a:cs typeface="+mn-lt"/>
              </a:rPr>
              <a:t>’, ‘</a:t>
            </a:r>
            <a:r>
              <a:rPr lang="en-GB" dirty="0" err="1">
                <a:ea typeface="+mn-lt"/>
                <a:cs typeface="+mn-lt"/>
              </a:rPr>
              <a:t>MasVnrArea</a:t>
            </a:r>
            <a:r>
              <a:rPr lang="en-GB" dirty="0">
                <a:ea typeface="+mn-lt"/>
                <a:cs typeface="+mn-lt"/>
              </a:rPr>
              <a:t>’. </a:t>
            </a:r>
          </a:p>
          <a:p>
            <a:r>
              <a:rPr lang="en-GB" dirty="0">
                <a:ea typeface="+mn-lt"/>
                <a:cs typeface="+mn-lt"/>
              </a:rPr>
              <a:t>We also: </a:t>
            </a:r>
          </a:p>
          <a:p>
            <a:r>
              <a:rPr lang="en-GB" dirty="0">
                <a:ea typeface="+mn-lt"/>
                <a:cs typeface="+mn-lt"/>
              </a:rPr>
              <a:t>Replaced the </a:t>
            </a:r>
            <a:r>
              <a:rPr lang="en-GB" dirty="0" err="1">
                <a:ea typeface="+mn-lt"/>
                <a:cs typeface="+mn-lt"/>
              </a:rPr>
              <a:t>NaN</a:t>
            </a:r>
            <a:r>
              <a:rPr lang="en-GB" dirty="0">
                <a:ea typeface="+mn-lt"/>
                <a:cs typeface="+mn-lt"/>
              </a:rPr>
              <a:t> with NA in the following columns: ‘</a:t>
            </a:r>
            <a:r>
              <a:rPr lang="en-GB" dirty="0" err="1">
                <a:ea typeface="+mn-lt"/>
                <a:cs typeface="+mn-lt"/>
              </a:rPr>
              <a:t>GarageType</a:t>
            </a:r>
            <a:r>
              <a:rPr lang="en-GB" dirty="0">
                <a:ea typeface="+mn-lt"/>
                <a:cs typeface="+mn-lt"/>
              </a:rPr>
              <a:t>’, ‘</a:t>
            </a:r>
            <a:r>
              <a:rPr lang="en-GB" dirty="0" err="1">
                <a:ea typeface="+mn-lt"/>
                <a:cs typeface="+mn-lt"/>
              </a:rPr>
              <a:t>GarageFinish</a:t>
            </a:r>
            <a:r>
              <a:rPr lang="en-GB" dirty="0">
                <a:ea typeface="+mn-lt"/>
                <a:cs typeface="+mn-lt"/>
              </a:rPr>
              <a:t>’, ‘BsmtFinType2’, ‘</a:t>
            </a:r>
            <a:r>
              <a:rPr lang="en-GB" dirty="0" err="1">
                <a:ea typeface="+mn-lt"/>
                <a:cs typeface="+mn-lt"/>
              </a:rPr>
              <a:t>BsmtExposure</a:t>
            </a:r>
            <a:r>
              <a:rPr lang="en-GB" dirty="0">
                <a:ea typeface="+mn-lt"/>
                <a:cs typeface="+mn-lt"/>
              </a:rPr>
              <a:t>’, ‘BsmtFinType1’. Replaced the </a:t>
            </a:r>
            <a:r>
              <a:rPr lang="en-GB" dirty="0" err="1">
                <a:ea typeface="+mn-lt"/>
                <a:cs typeface="+mn-lt"/>
              </a:rPr>
              <a:t>NaN</a:t>
            </a:r>
            <a:r>
              <a:rPr lang="en-GB" dirty="0">
                <a:ea typeface="+mn-lt"/>
                <a:cs typeface="+mn-lt"/>
              </a:rPr>
              <a:t> with None in ‘</a:t>
            </a:r>
            <a:r>
              <a:rPr lang="en-GB" dirty="0" err="1">
                <a:ea typeface="+mn-lt"/>
                <a:cs typeface="+mn-lt"/>
              </a:rPr>
              <a:t>MasVnrType</a:t>
            </a:r>
            <a:r>
              <a:rPr lang="en-GB" dirty="0">
                <a:ea typeface="+mn-lt"/>
                <a:cs typeface="+mn-lt"/>
              </a:rPr>
              <a:t>’. Imputed the most frequent value in place of </a:t>
            </a:r>
            <a:r>
              <a:rPr lang="en-GB" dirty="0" err="1">
                <a:ea typeface="+mn-lt"/>
                <a:cs typeface="+mn-lt"/>
              </a:rPr>
              <a:t>NaN</a:t>
            </a:r>
            <a:r>
              <a:rPr lang="en-GB" dirty="0">
                <a:ea typeface="+mn-lt"/>
                <a:cs typeface="+mn-lt"/>
              </a:rPr>
              <a:t> in ‘Electrical’.</a:t>
            </a:r>
            <a:endParaRPr lang="en-GB"/>
          </a:p>
        </p:txBody>
      </p:sp>
    </p:spTree>
    <p:extLst>
      <p:ext uri="{BB962C8B-B14F-4D97-AF65-F5344CB8AC3E}">
        <p14:creationId xmlns:p14="http://schemas.microsoft.com/office/powerpoint/2010/main" val="1066353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2F78C-2A71-4141-853A-52E47B019BB0}"/>
              </a:ext>
            </a:extLst>
          </p:cNvPr>
          <p:cNvSpPr>
            <a:spLocks noGrp="1"/>
          </p:cNvSpPr>
          <p:nvPr>
            <p:ph type="title"/>
          </p:nvPr>
        </p:nvSpPr>
        <p:spPr/>
        <p:txBody>
          <a:bodyPr/>
          <a:lstStyle/>
          <a:p>
            <a:r>
              <a:rPr lang="en-GB" dirty="0">
                <a:ea typeface="+mj-lt"/>
                <a:cs typeface="+mj-lt"/>
              </a:rPr>
              <a:t>Exploratory Data Analysis </a:t>
            </a:r>
            <a:endParaRPr lang="en-US" dirty="0"/>
          </a:p>
        </p:txBody>
      </p:sp>
      <p:sp>
        <p:nvSpPr>
          <p:cNvPr id="3" name="Content Placeholder 2">
            <a:extLst>
              <a:ext uri="{FF2B5EF4-FFF2-40B4-BE49-F238E27FC236}">
                <a16:creationId xmlns:a16="http://schemas.microsoft.com/office/drawing/2014/main" id="{75820316-7103-4939-A216-61D2AD567E6A}"/>
              </a:ext>
            </a:extLst>
          </p:cNvPr>
          <p:cNvSpPr>
            <a:spLocks noGrp="1"/>
          </p:cNvSpPr>
          <p:nvPr>
            <p:ph idx="1"/>
          </p:nvPr>
        </p:nvSpPr>
        <p:spPr/>
        <p:txBody>
          <a:bodyPr vert="horz" lIns="91440" tIns="45720" rIns="91440" bIns="45720" rtlCol="0" anchor="t">
            <a:normAutofit/>
          </a:bodyPr>
          <a:lstStyle/>
          <a:p>
            <a:r>
              <a:rPr lang="en-GB" dirty="0">
                <a:ea typeface="+mn-lt"/>
                <a:cs typeface="+mn-lt"/>
              </a:rPr>
              <a:t>Understand the problem </a:t>
            </a:r>
          </a:p>
          <a:p>
            <a:r>
              <a:rPr lang="en-GB" dirty="0">
                <a:ea typeface="+mn-lt"/>
                <a:cs typeface="+mn-lt"/>
              </a:rPr>
              <a:t>Explore the data and deal with missing values </a:t>
            </a:r>
          </a:p>
          <a:p>
            <a:r>
              <a:rPr lang="en-GB" dirty="0">
                <a:ea typeface="+mn-lt"/>
                <a:cs typeface="+mn-lt"/>
              </a:rPr>
              <a:t>Select and transform variables, especially categorical ones</a:t>
            </a:r>
            <a:endParaRPr lang="en-GB"/>
          </a:p>
        </p:txBody>
      </p:sp>
    </p:spTree>
    <p:extLst>
      <p:ext uri="{BB962C8B-B14F-4D97-AF65-F5344CB8AC3E}">
        <p14:creationId xmlns:p14="http://schemas.microsoft.com/office/powerpoint/2010/main" val="2760299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6CB55-38B6-45D7-9E6D-7D32FFD985EF}"/>
              </a:ext>
            </a:extLst>
          </p:cNvPr>
          <p:cNvSpPr>
            <a:spLocks noGrp="1"/>
          </p:cNvSpPr>
          <p:nvPr>
            <p:ph type="title"/>
          </p:nvPr>
        </p:nvSpPr>
        <p:spPr/>
        <p:txBody>
          <a:bodyPr/>
          <a:lstStyle/>
          <a:p>
            <a:r>
              <a:rPr lang="en-GB" dirty="0">
                <a:ea typeface="+mj-lt"/>
                <a:cs typeface="+mj-lt"/>
              </a:rPr>
              <a:t>Data Cleaning Script</a:t>
            </a:r>
            <a:endParaRPr lang="en-US" dirty="0"/>
          </a:p>
        </p:txBody>
      </p:sp>
      <p:sp>
        <p:nvSpPr>
          <p:cNvPr id="3" name="Content Placeholder 2">
            <a:extLst>
              <a:ext uri="{FF2B5EF4-FFF2-40B4-BE49-F238E27FC236}">
                <a16:creationId xmlns:a16="http://schemas.microsoft.com/office/drawing/2014/main" id="{8D4C07E8-1FC2-4DF1-ACCF-B8D9BC6B9192}"/>
              </a:ext>
            </a:extLst>
          </p:cNvPr>
          <p:cNvSpPr>
            <a:spLocks noGrp="1"/>
          </p:cNvSpPr>
          <p:nvPr>
            <p:ph idx="1"/>
          </p:nvPr>
        </p:nvSpPr>
        <p:spPr>
          <a:xfrm>
            <a:off x="1517904" y="2181046"/>
            <a:ext cx="9144000" cy="3918002"/>
          </a:xfrm>
        </p:spPr>
        <p:txBody>
          <a:bodyPr vert="horz" lIns="91440" tIns="45720" rIns="91440" bIns="45720" rtlCol="0" anchor="t">
            <a:normAutofit/>
          </a:bodyPr>
          <a:lstStyle/>
          <a:p>
            <a:r>
              <a:rPr lang="en-GB" dirty="0">
                <a:ea typeface="+mn-lt"/>
                <a:cs typeface="+mn-lt"/>
              </a:rPr>
              <a:t>the final decisions made to clean the data in the Exploratory Data Analysis into a single Python script that will take the data in CSV format and write the cleaned data also as a CSV. </a:t>
            </a:r>
            <a:endParaRPr lang="en-GB" dirty="0"/>
          </a:p>
        </p:txBody>
      </p:sp>
    </p:spTree>
    <p:extLst>
      <p:ext uri="{BB962C8B-B14F-4D97-AF65-F5344CB8AC3E}">
        <p14:creationId xmlns:p14="http://schemas.microsoft.com/office/powerpoint/2010/main" val="3423214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71EC90-7E91-4F75-92D6-D873EB936458}"/>
              </a:ext>
            </a:extLst>
          </p:cNvPr>
          <p:cNvSpPr>
            <a:spLocks noGrp="1"/>
          </p:cNvSpPr>
          <p:nvPr>
            <p:ph idx="1"/>
          </p:nvPr>
        </p:nvSpPr>
        <p:spPr>
          <a:xfrm>
            <a:off x="1517904" y="1102744"/>
            <a:ext cx="9144000" cy="5197587"/>
          </a:xfrm>
        </p:spPr>
        <p:txBody>
          <a:bodyPr vert="horz" lIns="91440" tIns="45720" rIns="91440" bIns="45720" rtlCol="0" anchor="t">
            <a:normAutofit lnSpcReduction="10000"/>
          </a:bodyPr>
          <a:lstStyle/>
          <a:p>
            <a:r>
              <a:rPr lang="en-GB" dirty="0">
                <a:ea typeface="+mn-lt"/>
                <a:cs typeface="+mn-lt"/>
              </a:rPr>
              <a:t>Code </a:t>
            </a:r>
          </a:p>
          <a:p>
            <a:r>
              <a:rPr lang="en-GB" dirty="0">
                <a:ea typeface="+mn-lt"/>
                <a:cs typeface="+mn-lt"/>
              </a:rPr>
              <a:t>You can save the script on a file ‘data_cleaning.py’ and execute it directly with python3 data_cleaning.py or python data_cleaning.py, depending on your installation. </a:t>
            </a:r>
            <a:endParaRPr lang="en-GB">
              <a:ea typeface="+mn-lt"/>
              <a:cs typeface="+mn-lt"/>
            </a:endParaRPr>
          </a:p>
          <a:p>
            <a:r>
              <a:rPr lang="en-GB" dirty="0">
                <a:ea typeface="+mn-lt"/>
                <a:cs typeface="+mn-lt"/>
              </a:rPr>
              <a:t>The script expects the ‘raw_data.csv’. </a:t>
            </a:r>
          </a:p>
          <a:p>
            <a:r>
              <a:rPr lang="en-GB" dirty="0">
                <a:ea typeface="+mn-lt"/>
                <a:cs typeface="+mn-lt"/>
              </a:rPr>
              <a:t>The output will be a file named ‘cleaned_data.csv’. </a:t>
            </a:r>
            <a:endParaRPr lang="en-GB">
              <a:ea typeface="+mn-lt"/>
              <a:cs typeface="+mn-lt"/>
            </a:endParaRPr>
          </a:p>
          <a:p>
            <a:r>
              <a:rPr lang="en-GB" dirty="0">
                <a:ea typeface="+mn-lt"/>
                <a:cs typeface="+mn-lt"/>
              </a:rPr>
              <a:t>It will also print the shape of the original data and the shape of the new cleaned data</a:t>
            </a:r>
          </a:p>
          <a:p>
            <a:r>
              <a:rPr lang="en-GB" dirty="0">
                <a:ea typeface="+mn-lt"/>
                <a:cs typeface="+mn-lt"/>
              </a:rPr>
              <a:t>Original Data: (1168, 81) </a:t>
            </a:r>
          </a:p>
          <a:p>
            <a:r>
              <a:rPr lang="en-GB" dirty="0">
                <a:ea typeface="+mn-lt"/>
                <a:cs typeface="+mn-lt"/>
              </a:rPr>
              <a:t>After Cleaning: (1168, 73) </a:t>
            </a:r>
            <a:endParaRPr lang="en-GB"/>
          </a:p>
        </p:txBody>
      </p:sp>
    </p:spTree>
    <p:extLst>
      <p:ext uri="{BB962C8B-B14F-4D97-AF65-F5344CB8AC3E}">
        <p14:creationId xmlns:p14="http://schemas.microsoft.com/office/powerpoint/2010/main" val="2612939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665B-9F3B-46D3-9330-6033EE12EEF4}"/>
              </a:ext>
            </a:extLst>
          </p:cNvPr>
          <p:cNvSpPr>
            <a:spLocks noGrp="1"/>
          </p:cNvSpPr>
          <p:nvPr>
            <p:ph type="title"/>
          </p:nvPr>
        </p:nvSpPr>
        <p:spPr/>
        <p:txBody>
          <a:bodyPr/>
          <a:lstStyle/>
          <a:p>
            <a:r>
              <a:rPr lang="en-GB" dirty="0">
                <a:ea typeface="+mj-lt"/>
                <a:cs typeface="+mj-lt"/>
              </a:rPr>
              <a:t>Machine Learning Model </a:t>
            </a:r>
            <a:endParaRPr lang="en-US" dirty="0"/>
          </a:p>
        </p:txBody>
      </p:sp>
      <p:sp>
        <p:nvSpPr>
          <p:cNvPr id="3" name="Content Placeholder 2">
            <a:extLst>
              <a:ext uri="{FF2B5EF4-FFF2-40B4-BE49-F238E27FC236}">
                <a16:creationId xmlns:a16="http://schemas.microsoft.com/office/drawing/2014/main" id="{242833F9-54DB-42BD-9A8B-AA839D0FE27F}"/>
              </a:ext>
            </a:extLst>
          </p:cNvPr>
          <p:cNvSpPr>
            <a:spLocks noGrp="1"/>
          </p:cNvSpPr>
          <p:nvPr>
            <p:ph idx="1"/>
          </p:nvPr>
        </p:nvSpPr>
        <p:spPr>
          <a:xfrm>
            <a:off x="1517904" y="2310442"/>
            <a:ext cx="9144000" cy="3788606"/>
          </a:xfrm>
        </p:spPr>
        <p:txBody>
          <a:bodyPr vert="horz" lIns="91440" tIns="45720" rIns="91440" bIns="45720" rtlCol="0" anchor="t">
            <a:normAutofit/>
          </a:bodyPr>
          <a:lstStyle/>
          <a:p>
            <a:r>
              <a:rPr lang="en-GB" dirty="0">
                <a:ea typeface="+mn-lt"/>
                <a:cs typeface="+mn-lt"/>
              </a:rPr>
              <a:t>Now we are going to use the ‘cleaned_data.csv’ file generated with the data cleaning script to generate the Machine Learning Model. </a:t>
            </a:r>
            <a:endParaRPr lang="en-GB" dirty="0"/>
          </a:p>
        </p:txBody>
      </p:sp>
    </p:spTree>
    <p:extLst>
      <p:ext uri="{BB962C8B-B14F-4D97-AF65-F5344CB8AC3E}">
        <p14:creationId xmlns:p14="http://schemas.microsoft.com/office/powerpoint/2010/main" val="2340646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E9142-862F-4B78-934A-B6D13613467D}"/>
              </a:ext>
            </a:extLst>
          </p:cNvPr>
          <p:cNvSpPr>
            <a:spLocks noGrp="1"/>
          </p:cNvSpPr>
          <p:nvPr>
            <p:ph type="title"/>
          </p:nvPr>
        </p:nvSpPr>
        <p:spPr/>
        <p:txBody>
          <a:bodyPr/>
          <a:lstStyle/>
          <a:p>
            <a:r>
              <a:rPr lang="en-GB" dirty="0">
                <a:ea typeface="+mj-lt"/>
                <a:cs typeface="+mj-lt"/>
              </a:rPr>
              <a:t>Training the Machine Learning Model</a:t>
            </a:r>
            <a:endParaRPr lang="en-US" dirty="0"/>
          </a:p>
        </p:txBody>
      </p:sp>
      <p:sp>
        <p:nvSpPr>
          <p:cNvPr id="3" name="Content Placeholder 2">
            <a:extLst>
              <a:ext uri="{FF2B5EF4-FFF2-40B4-BE49-F238E27FC236}">
                <a16:creationId xmlns:a16="http://schemas.microsoft.com/office/drawing/2014/main" id="{CE0EC691-2A9C-4624-8C1F-72D76DE2A4A2}"/>
              </a:ext>
            </a:extLst>
          </p:cNvPr>
          <p:cNvSpPr>
            <a:spLocks noGrp="1"/>
          </p:cNvSpPr>
          <p:nvPr>
            <p:ph idx="1"/>
          </p:nvPr>
        </p:nvSpPr>
        <p:spPr/>
        <p:txBody>
          <a:bodyPr vert="horz" lIns="91440" tIns="45720" rIns="91440" bIns="45720" rtlCol="0" anchor="t">
            <a:normAutofit/>
          </a:bodyPr>
          <a:lstStyle/>
          <a:p>
            <a:r>
              <a:rPr lang="en-GB" dirty="0">
                <a:ea typeface="+mn-lt"/>
                <a:cs typeface="+mn-lt"/>
              </a:rPr>
              <a:t>You can save the script on a file train_model.py and execute it directly with python3 train_model.py or python train_model.py, depending on your installation.</a:t>
            </a:r>
          </a:p>
          <a:p>
            <a:r>
              <a:rPr lang="en-GB" dirty="0">
                <a:ea typeface="+mn-lt"/>
                <a:cs typeface="+mn-lt"/>
              </a:rPr>
              <a:t> It expects you to have a file called ‘cleaned_data.csv’.</a:t>
            </a:r>
            <a:endParaRPr lang="en-GB" dirty="0"/>
          </a:p>
        </p:txBody>
      </p:sp>
    </p:spTree>
    <p:extLst>
      <p:ext uri="{BB962C8B-B14F-4D97-AF65-F5344CB8AC3E}">
        <p14:creationId xmlns:p14="http://schemas.microsoft.com/office/powerpoint/2010/main" val="1553643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BC1C1-D7BA-45E8-9156-2D5C0EA113AD}"/>
              </a:ext>
            </a:extLst>
          </p:cNvPr>
          <p:cNvSpPr>
            <a:spLocks noGrp="1"/>
          </p:cNvSpPr>
          <p:nvPr>
            <p:ph idx="1"/>
          </p:nvPr>
        </p:nvSpPr>
        <p:spPr>
          <a:xfrm>
            <a:off x="1517904" y="1519687"/>
            <a:ext cx="9144000" cy="4579361"/>
          </a:xfrm>
        </p:spPr>
        <p:txBody>
          <a:bodyPr vert="horz" lIns="91440" tIns="45720" rIns="91440" bIns="45720" rtlCol="0" anchor="t">
            <a:normAutofit/>
          </a:bodyPr>
          <a:lstStyle/>
          <a:p>
            <a:r>
              <a:rPr lang="en-GB" dirty="0">
                <a:ea typeface="+mn-lt"/>
                <a:cs typeface="+mn-lt"/>
              </a:rPr>
              <a:t>The script will output three other files:</a:t>
            </a:r>
          </a:p>
          <a:p>
            <a:r>
              <a:rPr lang="en-GB" dirty="0">
                <a:ea typeface="+mn-lt"/>
                <a:cs typeface="+mn-lt"/>
              </a:rPr>
              <a:t> </a:t>
            </a:r>
            <a:r>
              <a:rPr lang="en-GB" dirty="0" err="1">
                <a:ea typeface="+mn-lt"/>
                <a:cs typeface="+mn-lt"/>
              </a:rPr>
              <a:t>model.pkl</a:t>
            </a:r>
            <a:r>
              <a:rPr lang="en-GB" dirty="0">
                <a:ea typeface="+mn-lt"/>
                <a:cs typeface="+mn-lt"/>
              </a:rPr>
              <a:t>: the model in binary format generated by pickle that we can reuse later train.csv: </a:t>
            </a:r>
          </a:p>
          <a:p>
            <a:r>
              <a:rPr lang="en-GB" dirty="0">
                <a:ea typeface="+mn-lt"/>
                <a:cs typeface="+mn-lt"/>
              </a:rPr>
              <a:t>the train data after the split of the original data into train and test test.csv: </a:t>
            </a:r>
            <a:endParaRPr lang="en-GB">
              <a:ea typeface="+mn-lt"/>
              <a:cs typeface="+mn-lt"/>
            </a:endParaRPr>
          </a:p>
          <a:p>
            <a:r>
              <a:rPr lang="en-GB" dirty="0">
                <a:ea typeface="+mn-lt"/>
                <a:cs typeface="+mn-lt"/>
              </a:rPr>
              <a:t>the test data after the split of the original data into train and test </a:t>
            </a:r>
            <a:endParaRPr lang="en-GB"/>
          </a:p>
        </p:txBody>
      </p:sp>
    </p:spTree>
    <p:extLst>
      <p:ext uri="{BB962C8B-B14F-4D97-AF65-F5344CB8AC3E}">
        <p14:creationId xmlns:p14="http://schemas.microsoft.com/office/powerpoint/2010/main" val="2803915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B2492-B2E9-4DAA-B856-2745255A6084}"/>
              </a:ext>
            </a:extLst>
          </p:cNvPr>
          <p:cNvSpPr>
            <a:spLocks noGrp="1"/>
          </p:cNvSpPr>
          <p:nvPr>
            <p:ph idx="1"/>
          </p:nvPr>
        </p:nvSpPr>
        <p:spPr>
          <a:xfrm>
            <a:off x="1517904" y="1347159"/>
            <a:ext cx="9144000" cy="4751889"/>
          </a:xfrm>
        </p:spPr>
        <p:txBody>
          <a:bodyPr vert="horz" lIns="91440" tIns="45720" rIns="91440" bIns="45720" rtlCol="0" anchor="t">
            <a:normAutofit fontScale="92500" lnSpcReduction="10000"/>
          </a:bodyPr>
          <a:lstStyle/>
          <a:p>
            <a:r>
              <a:rPr lang="en-GB" dirty="0">
                <a:ea typeface="+mn-lt"/>
                <a:cs typeface="+mn-lt"/>
              </a:rPr>
              <a:t>The output on the terminal will be similar to this: </a:t>
            </a:r>
          </a:p>
          <a:p>
            <a:r>
              <a:rPr lang="en-GB" dirty="0">
                <a:ea typeface="+mn-lt"/>
                <a:cs typeface="+mn-lt"/>
              </a:rPr>
              <a:t>Train data for </a:t>
            </a:r>
            <a:r>
              <a:rPr lang="en-GB" dirty="0" err="1">
                <a:ea typeface="+mn-lt"/>
                <a:cs typeface="+mn-lt"/>
              </a:rPr>
              <a:t>modeling</a:t>
            </a:r>
            <a:r>
              <a:rPr lang="en-GB" dirty="0">
                <a:ea typeface="+mn-lt"/>
                <a:cs typeface="+mn-lt"/>
              </a:rPr>
              <a:t>: (934, 74) </a:t>
            </a:r>
            <a:endParaRPr lang="en-GB">
              <a:ea typeface="+mn-lt"/>
              <a:cs typeface="+mn-lt"/>
            </a:endParaRPr>
          </a:p>
          <a:p>
            <a:r>
              <a:rPr lang="en-GB" dirty="0">
                <a:ea typeface="+mn-lt"/>
                <a:cs typeface="+mn-lt"/>
              </a:rPr>
              <a:t>Test data for predictions: (234, 74) </a:t>
            </a:r>
            <a:endParaRPr lang="en-GB">
              <a:ea typeface="+mn-lt"/>
              <a:cs typeface="+mn-lt"/>
            </a:endParaRPr>
          </a:p>
          <a:p>
            <a:r>
              <a:rPr lang="en-GB" dirty="0">
                <a:ea typeface="+mn-lt"/>
                <a:cs typeface="+mn-lt"/>
              </a:rPr>
              <a:t>Training the model ... </a:t>
            </a:r>
          </a:p>
          <a:p>
            <a:r>
              <a:rPr lang="en-GB" dirty="0">
                <a:ea typeface="+mn-lt"/>
                <a:cs typeface="+mn-lt"/>
              </a:rPr>
              <a:t>Testing the model ... </a:t>
            </a:r>
          </a:p>
          <a:p>
            <a:r>
              <a:rPr lang="en-GB" dirty="0">
                <a:ea typeface="+mn-lt"/>
                <a:cs typeface="+mn-lt"/>
              </a:rPr>
              <a:t>Average Price Test: 175652.0128205128</a:t>
            </a:r>
          </a:p>
          <a:p>
            <a:r>
              <a:rPr lang="en-GB" dirty="0">
                <a:ea typeface="+mn-lt"/>
                <a:cs typeface="+mn-lt"/>
              </a:rPr>
              <a:t> RMSE: 10552.188828855931 </a:t>
            </a:r>
            <a:endParaRPr lang="en-GB">
              <a:ea typeface="+mn-lt"/>
              <a:cs typeface="+mn-lt"/>
            </a:endParaRPr>
          </a:p>
          <a:p>
            <a:r>
              <a:rPr lang="en-GB" dirty="0">
                <a:ea typeface="+mn-lt"/>
                <a:cs typeface="+mn-lt"/>
              </a:rPr>
              <a:t>Model saved at </a:t>
            </a:r>
            <a:r>
              <a:rPr lang="en-GB" dirty="0" err="1">
                <a:ea typeface="+mn-lt"/>
                <a:cs typeface="+mn-lt"/>
              </a:rPr>
              <a:t>model.pkl</a:t>
            </a:r>
            <a:r>
              <a:rPr lang="en-GB" dirty="0">
                <a:ea typeface="+mn-lt"/>
                <a:cs typeface="+mn-lt"/>
              </a:rPr>
              <a:t> </a:t>
            </a:r>
            <a:endParaRPr lang="en-GB">
              <a:ea typeface="+mn-lt"/>
              <a:cs typeface="+mn-lt"/>
            </a:endParaRPr>
          </a:p>
          <a:p>
            <a:r>
              <a:rPr lang="en-GB" dirty="0">
                <a:ea typeface="+mn-lt"/>
                <a:cs typeface="+mn-lt"/>
              </a:rPr>
              <a:t>It means the models used 934 data point to train and 234 data points to test. </a:t>
            </a:r>
            <a:endParaRPr lang="en-GB"/>
          </a:p>
        </p:txBody>
      </p:sp>
    </p:spTree>
    <p:extLst>
      <p:ext uri="{BB962C8B-B14F-4D97-AF65-F5344CB8AC3E}">
        <p14:creationId xmlns:p14="http://schemas.microsoft.com/office/powerpoint/2010/main" val="312414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A30DF7-A9B8-49E9-95F6-27DA1AD45E96}"/>
              </a:ext>
            </a:extLst>
          </p:cNvPr>
          <p:cNvSpPr>
            <a:spLocks noGrp="1"/>
          </p:cNvSpPr>
          <p:nvPr>
            <p:ph idx="1"/>
          </p:nvPr>
        </p:nvSpPr>
        <p:spPr>
          <a:xfrm>
            <a:off x="1517904" y="1318404"/>
            <a:ext cx="9144000" cy="4780644"/>
          </a:xfrm>
        </p:spPr>
        <p:txBody>
          <a:bodyPr vert="horz" lIns="91440" tIns="45720" rIns="91440" bIns="45720" rtlCol="0" anchor="t">
            <a:normAutofit/>
          </a:bodyPr>
          <a:lstStyle/>
          <a:p>
            <a:r>
              <a:rPr lang="en-GB" dirty="0">
                <a:ea typeface="+mn-lt"/>
                <a:cs typeface="+mn-lt"/>
              </a:rPr>
              <a:t>The average Sale Price in the test set is 175k dollars. </a:t>
            </a:r>
          </a:p>
          <a:p>
            <a:r>
              <a:rPr lang="en-GB" dirty="0">
                <a:ea typeface="+mn-lt"/>
                <a:cs typeface="+mn-lt"/>
              </a:rPr>
              <a:t>The RMSE (root-mean-square error) is a good metric to understand the output because in you can read it using the same scale of you dependent variable, which is Sale Price in this case. </a:t>
            </a:r>
            <a:endParaRPr lang="en-GB">
              <a:ea typeface="+mn-lt"/>
              <a:cs typeface="+mn-lt"/>
            </a:endParaRPr>
          </a:p>
          <a:p>
            <a:r>
              <a:rPr lang="en-GB" dirty="0">
                <a:ea typeface="+mn-lt"/>
                <a:cs typeface="+mn-lt"/>
              </a:rPr>
              <a:t>A RMSE of 10552 means that, on average, we missed the correct Sale Prices by a bit over 10k dollars. </a:t>
            </a:r>
            <a:endParaRPr lang="en-GB">
              <a:ea typeface="+mn-lt"/>
              <a:cs typeface="+mn-lt"/>
            </a:endParaRPr>
          </a:p>
          <a:p>
            <a:r>
              <a:rPr lang="en-GB" dirty="0">
                <a:ea typeface="+mn-lt"/>
                <a:cs typeface="+mn-lt"/>
              </a:rPr>
              <a:t>Considering an average if 175k, missing the mark, on average, by 10k, is not too bad.</a:t>
            </a:r>
            <a:endParaRPr lang="en-GB"/>
          </a:p>
        </p:txBody>
      </p:sp>
    </p:spTree>
    <p:extLst>
      <p:ext uri="{BB962C8B-B14F-4D97-AF65-F5344CB8AC3E}">
        <p14:creationId xmlns:p14="http://schemas.microsoft.com/office/powerpoint/2010/main" val="3396846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A6346-0D7F-42EB-B444-A4092823A0A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1FBF832-A0EB-4D18-91F2-E9B1A81D115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61002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5C9D2A-6AF7-4C26-8DF8-3C83C48EC825}"/>
              </a:ext>
            </a:extLst>
          </p:cNvPr>
          <p:cNvSpPr>
            <a:spLocks noGrp="1"/>
          </p:cNvSpPr>
          <p:nvPr>
            <p:ph idx="1"/>
          </p:nvPr>
        </p:nvSpPr>
        <p:spPr>
          <a:xfrm>
            <a:off x="1517904" y="1217763"/>
            <a:ext cx="9144000" cy="4881285"/>
          </a:xfrm>
        </p:spPr>
        <p:txBody>
          <a:bodyPr vert="horz" lIns="91440" tIns="45720" rIns="91440" bIns="45720" rtlCol="0" anchor="t">
            <a:normAutofit/>
          </a:bodyPr>
          <a:lstStyle/>
          <a:p>
            <a:r>
              <a:rPr lang="en-GB" dirty="0">
                <a:ea typeface="+mn-lt"/>
                <a:cs typeface="+mn-lt"/>
              </a:rPr>
              <a:t>With 79 explanatory variables describing (almost) every aspect of residential homes in Ames, Iowa, this competition challenges you to predict the final price of each home.</a:t>
            </a:r>
          </a:p>
          <a:p>
            <a:endParaRPr lang="en-GB" dirty="0"/>
          </a:p>
          <a:p>
            <a:r>
              <a:rPr lang="en-GB" dirty="0">
                <a:ea typeface="+mn-lt"/>
                <a:cs typeface="+mn-lt"/>
              </a:rPr>
              <a:t>we are going to explore the dataset, try to get some insights from it, and use some tools to transform the data into formats that make more sense</a:t>
            </a:r>
            <a:endParaRPr lang="en-GB" dirty="0"/>
          </a:p>
        </p:txBody>
      </p:sp>
    </p:spTree>
    <p:extLst>
      <p:ext uri="{BB962C8B-B14F-4D97-AF65-F5344CB8AC3E}">
        <p14:creationId xmlns:p14="http://schemas.microsoft.com/office/powerpoint/2010/main" val="2818638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2438-D34F-43A5-8B73-A43213C52706}"/>
              </a:ext>
            </a:extLst>
          </p:cNvPr>
          <p:cNvSpPr>
            <a:spLocks noGrp="1"/>
          </p:cNvSpPr>
          <p:nvPr>
            <p:ph type="title"/>
          </p:nvPr>
        </p:nvSpPr>
        <p:spPr/>
        <p:txBody>
          <a:bodyPr/>
          <a:lstStyle/>
          <a:p>
            <a:r>
              <a:rPr lang="en-GB" dirty="0">
                <a:ea typeface="+mj-lt"/>
                <a:cs typeface="+mj-lt"/>
              </a:rPr>
              <a:t>Importing Libraries </a:t>
            </a:r>
            <a:endParaRPr lang="en-US" dirty="0"/>
          </a:p>
        </p:txBody>
      </p:sp>
      <p:sp>
        <p:nvSpPr>
          <p:cNvPr id="3" name="Content Placeholder 2">
            <a:extLst>
              <a:ext uri="{FF2B5EF4-FFF2-40B4-BE49-F238E27FC236}">
                <a16:creationId xmlns:a16="http://schemas.microsoft.com/office/drawing/2014/main" id="{EF4AD813-36DC-4CF1-9B34-35BB75A6ADCF}"/>
              </a:ext>
            </a:extLst>
          </p:cNvPr>
          <p:cNvSpPr>
            <a:spLocks noGrp="1"/>
          </p:cNvSpPr>
          <p:nvPr>
            <p:ph idx="1"/>
          </p:nvPr>
        </p:nvSpPr>
        <p:spPr>
          <a:xfrm>
            <a:off x="1517904" y="2181045"/>
            <a:ext cx="9144000" cy="3989888"/>
          </a:xfrm>
        </p:spPr>
        <p:txBody>
          <a:bodyPr vert="horz" lIns="91440" tIns="45720" rIns="91440" bIns="45720" rtlCol="0" anchor="t">
            <a:normAutofit fontScale="92500" lnSpcReduction="20000"/>
          </a:bodyPr>
          <a:lstStyle/>
          <a:p>
            <a:r>
              <a:rPr lang="en-GB" dirty="0">
                <a:ea typeface="+mn-lt"/>
                <a:cs typeface="+mn-lt"/>
              </a:rPr>
              <a:t>The standard math module provides access to the mathematical functions. </a:t>
            </a:r>
          </a:p>
          <a:p>
            <a:r>
              <a:rPr lang="en-GB" dirty="0">
                <a:ea typeface="+mn-lt"/>
                <a:cs typeface="+mn-lt"/>
              </a:rPr>
              <a:t>The NumPy lib is fundamental for any kind of scientific computing with Python. </a:t>
            </a:r>
            <a:endParaRPr lang="en-GB">
              <a:ea typeface="+mn-lt"/>
              <a:cs typeface="+mn-lt"/>
            </a:endParaRPr>
          </a:p>
          <a:p>
            <a:r>
              <a:rPr lang="en-GB" dirty="0">
                <a:ea typeface="+mn-lt"/>
                <a:cs typeface="+mn-lt"/>
              </a:rPr>
              <a:t>pandas is a must-have tool for data analysis and manipulation. </a:t>
            </a:r>
          </a:p>
          <a:p>
            <a:r>
              <a:rPr lang="en-GB" dirty="0">
                <a:ea typeface="+mn-lt"/>
                <a:cs typeface="+mn-lt"/>
              </a:rPr>
              <a:t>matplotlib is the most complete package in Python when it comes to data visualizations. </a:t>
            </a:r>
            <a:endParaRPr lang="en-GB">
              <a:ea typeface="+mn-lt"/>
              <a:cs typeface="+mn-lt"/>
            </a:endParaRPr>
          </a:p>
          <a:p>
            <a:r>
              <a:rPr lang="en-GB" dirty="0">
                <a:ea typeface="+mn-lt"/>
                <a:cs typeface="+mn-lt"/>
              </a:rPr>
              <a:t>seaborn is based on matplotlib as a higher-level set of visualization tools, not as powerful as matplotlib, but much easier to work with and delivers a lot with less work.</a:t>
            </a:r>
            <a:endParaRPr lang="en-GB"/>
          </a:p>
        </p:txBody>
      </p:sp>
    </p:spTree>
    <p:extLst>
      <p:ext uri="{BB962C8B-B14F-4D97-AF65-F5344CB8AC3E}">
        <p14:creationId xmlns:p14="http://schemas.microsoft.com/office/powerpoint/2010/main" val="1478846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33C4-300E-4955-A58D-D18A585FE5B8}"/>
              </a:ext>
            </a:extLst>
          </p:cNvPr>
          <p:cNvSpPr>
            <a:spLocks noGrp="1"/>
          </p:cNvSpPr>
          <p:nvPr>
            <p:ph type="title"/>
          </p:nvPr>
        </p:nvSpPr>
        <p:spPr/>
        <p:txBody>
          <a:bodyPr/>
          <a:lstStyle/>
          <a:p>
            <a:r>
              <a:rPr lang="en-GB" dirty="0">
                <a:ea typeface="+mj-lt"/>
                <a:cs typeface="+mj-lt"/>
              </a:rPr>
              <a:t>Loading Data </a:t>
            </a:r>
            <a:endParaRPr lang="en-US" dirty="0"/>
          </a:p>
        </p:txBody>
      </p:sp>
      <p:sp>
        <p:nvSpPr>
          <p:cNvPr id="3" name="Content Placeholder 2">
            <a:extLst>
              <a:ext uri="{FF2B5EF4-FFF2-40B4-BE49-F238E27FC236}">
                <a16:creationId xmlns:a16="http://schemas.microsoft.com/office/drawing/2014/main" id="{2C6B825E-1335-4244-8F12-A16CD3C9C8CC}"/>
              </a:ext>
            </a:extLst>
          </p:cNvPr>
          <p:cNvSpPr>
            <a:spLocks noGrp="1"/>
          </p:cNvSpPr>
          <p:nvPr>
            <p:ph idx="1"/>
          </p:nvPr>
        </p:nvSpPr>
        <p:spPr/>
        <p:txBody>
          <a:bodyPr vert="horz" lIns="91440" tIns="45720" rIns="91440" bIns="45720" rtlCol="0" anchor="t">
            <a:normAutofit/>
          </a:bodyPr>
          <a:lstStyle/>
          <a:p>
            <a:r>
              <a:rPr lang="en-GB" dirty="0">
                <a:ea typeface="+mn-lt"/>
                <a:cs typeface="+mn-lt"/>
              </a:rPr>
              <a:t>since the format is CSV (Comma-Separated Values), we use the </a:t>
            </a:r>
            <a:r>
              <a:rPr lang="en-GB" dirty="0" err="1">
                <a:ea typeface="+mn-lt"/>
                <a:cs typeface="+mn-lt"/>
              </a:rPr>
              <a:t>read_csv</a:t>
            </a:r>
            <a:r>
              <a:rPr lang="en-GB" dirty="0">
                <a:ea typeface="+mn-lt"/>
                <a:cs typeface="+mn-lt"/>
              </a:rPr>
              <a:t>() function from pandas.</a:t>
            </a:r>
          </a:p>
          <a:p>
            <a:endParaRPr lang="en-GB" dirty="0"/>
          </a:p>
          <a:p>
            <a:r>
              <a:rPr lang="en-GB" dirty="0">
                <a:ea typeface="+mn-lt"/>
                <a:cs typeface="+mn-lt"/>
              </a:rPr>
              <a:t>we have 1169 rows in the CSV file, but the header that describes the columns doesn’t count. </a:t>
            </a:r>
            <a:endParaRPr lang="en-GB" dirty="0"/>
          </a:p>
        </p:txBody>
      </p:sp>
    </p:spTree>
    <p:extLst>
      <p:ext uri="{BB962C8B-B14F-4D97-AF65-F5344CB8AC3E}">
        <p14:creationId xmlns:p14="http://schemas.microsoft.com/office/powerpoint/2010/main" val="2350262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16BE4-137F-4002-8592-0F2DE6E4F3B5}"/>
              </a:ext>
            </a:extLst>
          </p:cNvPr>
          <p:cNvSpPr>
            <a:spLocks noGrp="1"/>
          </p:cNvSpPr>
          <p:nvPr>
            <p:ph type="title"/>
          </p:nvPr>
        </p:nvSpPr>
        <p:spPr/>
        <p:txBody>
          <a:bodyPr/>
          <a:lstStyle/>
          <a:p>
            <a:r>
              <a:rPr lang="en-GB" dirty="0">
                <a:ea typeface="+mj-lt"/>
                <a:cs typeface="+mj-lt"/>
              </a:rPr>
              <a:t>Looking at the Data</a:t>
            </a:r>
            <a:endParaRPr lang="en-US" dirty="0"/>
          </a:p>
        </p:txBody>
      </p:sp>
      <p:sp>
        <p:nvSpPr>
          <p:cNvPr id="3" name="Content Placeholder 2">
            <a:extLst>
              <a:ext uri="{FF2B5EF4-FFF2-40B4-BE49-F238E27FC236}">
                <a16:creationId xmlns:a16="http://schemas.microsoft.com/office/drawing/2014/main" id="{39D11388-0D82-454F-ABF9-7DD188B79FD7}"/>
              </a:ext>
            </a:extLst>
          </p:cNvPr>
          <p:cNvSpPr>
            <a:spLocks noGrp="1"/>
          </p:cNvSpPr>
          <p:nvPr>
            <p:ph idx="1"/>
          </p:nvPr>
        </p:nvSpPr>
        <p:spPr/>
        <p:txBody>
          <a:bodyPr vert="horz" lIns="91440" tIns="45720" rIns="91440" bIns="45720" rtlCol="0" anchor="t">
            <a:normAutofit/>
          </a:bodyPr>
          <a:lstStyle/>
          <a:p>
            <a:r>
              <a:rPr lang="en-GB" dirty="0">
                <a:ea typeface="+mn-lt"/>
                <a:cs typeface="+mn-lt"/>
              </a:rPr>
              <a:t>Using the head() function from pandas with an argument of 3, we can take a look at the first 3 records. </a:t>
            </a:r>
          </a:p>
          <a:p>
            <a:r>
              <a:rPr lang="en-GB" dirty="0">
                <a:ea typeface="+mn-lt"/>
                <a:cs typeface="+mn-lt"/>
              </a:rPr>
              <a:t>The .T means Transpose, this way we visualize rows as columns and vice-versa.</a:t>
            </a:r>
          </a:p>
          <a:p>
            <a:r>
              <a:rPr lang="en-GB" dirty="0" err="1">
                <a:ea typeface="+mn-lt"/>
                <a:cs typeface="+mn-lt"/>
              </a:rPr>
              <a:t>train.head</a:t>
            </a:r>
            <a:r>
              <a:rPr lang="en-GB" dirty="0">
                <a:ea typeface="+mn-lt"/>
                <a:cs typeface="+mn-lt"/>
              </a:rPr>
              <a:t>(3).T</a:t>
            </a:r>
            <a:endParaRPr lang="en-GB" dirty="0"/>
          </a:p>
        </p:txBody>
      </p:sp>
    </p:spTree>
    <p:extLst>
      <p:ext uri="{BB962C8B-B14F-4D97-AF65-F5344CB8AC3E}">
        <p14:creationId xmlns:p14="http://schemas.microsoft.com/office/powerpoint/2010/main" val="2059179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8D423B-913E-4649-89AF-7056E20A405A}"/>
              </a:ext>
            </a:extLst>
          </p:cNvPr>
          <p:cNvSpPr>
            <a:spLocks noGrp="1"/>
          </p:cNvSpPr>
          <p:nvPr>
            <p:ph idx="1"/>
          </p:nvPr>
        </p:nvSpPr>
        <p:spPr>
          <a:xfrm>
            <a:off x="1517904" y="987725"/>
            <a:ext cx="9144000" cy="5111323"/>
          </a:xfrm>
        </p:spPr>
        <p:txBody>
          <a:bodyPr vert="horz" lIns="91440" tIns="45720" rIns="91440" bIns="45720" rtlCol="0" anchor="t">
            <a:normAutofit/>
          </a:bodyPr>
          <a:lstStyle/>
          <a:p>
            <a:r>
              <a:rPr lang="en-GB" dirty="0">
                <a:ea typeface="+mn-lt"/>
                <a:cs typeface="+mn-lt"/>
              </a:rPr>
              <a:t>The describe() method is good to have the first insights of the data. </a:t>
            </a:r>
          </a:p>
          <a:p>
            <a:r>
              <a:rPr lang="en-GB" dirty="0">
                <a:ea typeface="+mn-lt"/>
                <a:cs typeface="+mn-lt"/>
              </a:rPr>
              <a:t>It automatically gives you descriptive statistics for each feature: number of non-NA/null observations, mean, standard deviation, the min value, the quartiles, and the max value.</a:t>
            </a:r>
          </a:p>
          <a:p>
            <a:r>
              <a:rPr lang="en-GB" dirty="0">
                <a:ea typeface="+mn-lt"/>
                <a:cs typeface="+mn-lt"/>
              </a:rPr>
              <a:t> Note that the calculations don’t take </a:t>
            </a:r>
            <a:r>
              <a:rPr lang="en-GB" dirty="0" err="1">
                <a:ea typeface="+mn-lt"/>
                <a:cs typeface="+mn-lt"/>
              </a:rPr>
              <a:t>NaN</a:t>
            </a:r>
            <a:r>
              <a:rPr lang="en-GB" dirty="0">
                <a:ea typeface="+mn-lt"/>
                <a:cs typeface="+mn-lt"/>
              </a:rPr>
              <a:t> values into consideration.</a:t>
            </a:r>
            <a:endParaRPr lang="en-GB"/>
          </a:p>
        </p:txBody>
      </p:sp>
    </p:spTree>
    <p:extLst>
      <p:ext uri="{BB962C8B-B14F-4D97-AF65-F5344CB8AC3E}">
        <p14:creationId xmlns:p14="http://schemas.microsoft.com/office/powerpoint/2010/main" val="221336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13B8-D32F-4DD4-977F-E02F6856C91D}"/>
              </a:ext>
            </a:extLst>
          </p:cNvPr>
          <p:cNvSpPr>
            <a:spLocks noGrp="1"/>
          </p:cNvSpPr>
          <p:nvPr>
            <p:ph type="title"/>
          </p:nvPr>
        </p:nvSpPr>
        <p:spPr/>
        <p:txBody>
          <a:bodyPr/>
          <a:lstStyle/>
          <a:p>
            <a:r>
              <a:rPr lang="en-GB" dirty="0">
                <a:ea typeface="+mj-lt"/>
                <a:cs typeface="+mj-lt"/>
              </a:rPr>
              <a:t>Data Cleaning </a:t>
            </a:r>
            <a:endParaRPr lang="en-US" dirty="0"/>
          </a:p>
        </p:txBody>
      </p:sp>
      <p:sp>
        <p:nvSpPr>
          <p:cNvPr id="3" name="Content Placeholder 2">
            <a:extLst>
              <a:ext uri="{FF2B5EF4-FFF2-40B4-BE49-F238E27FC236}">
                <a16:creationId xmlns:a16="http://schemas.microsoft.com/office/drawing/2014/main" id="{C6BBD395-1B87-4C6B-8C20-24F475FBBD8E}"/>
              </a:ext>
            </a:extLst>
          </p:cNvPr>
          <p:cNvSpPr>
            <a:spLocks noGrp="1"/>
          </p:cNvSpPr>
          <p:nvPr>
            <p:ph idx="1"/>
          </p:nvPr>
        </p:nvSpPr>
        <p:spPr/>
        <p:txBody>
          <a:bodyPr vert="horz" lIns="91440" tIns="45720" rIns="91440" bIns="45720" rtlCol="0" anchor="t">
            <a:normAutofit/>
          </a:bodyPr>
          <a:lstStyle/>
          <a:p>
            <a:r>
              <a:rPr lang="en-GB" dirty="0">
                <a:ea typeface="+mn-lt"/>
                <a:cs typeface="+mn-lt"/>
              </a:rPr>
              <a:t>The id column The id column is only a dumb identification with no correlation to </a:t>
            </a:r>
            <a:r>
              <a:rPr lang="en-GB" dirty="0" err="1">
                <a:ea typeface="+mn-lt"/>
                <a:cs typeface="+mn-lt"/>
              </a:rPr>
              <a:t>SalePrice</a:t>
            </a:r>
            <a:r>
              <a:rPr lang="en-GB" dirty="0">
                <a:ea typeface="+mn-lt"/>
                <a:cs typeface="+mn-lt"/>
              </a:rPr>
              <a:t>. </a:t>
            </a:r>
          </a:p>
          <a:p>
            <a:r>
              <a:rPr lang="en-GB" dirty="0">
                <a:ea typeface="+mn-lt"/>
                <a:cs typeface="+mn-lt"/>
              </a:rPr>
              <a:t>So let’s remove the id:</a:t>
            </a:r>
          </a:p>
          <a:p>
            <a:r>
              <a:rPr lang="en-GB" dirty="0" err="1">
                <a:ea typeface="+mn-lt"/>
                <a:cs typeface="+mn-lt"/>
              </a:rPr>
              <a:t>train.drop</a:t>
            </a:r>
            <a:r>
              <a:rPr lang="en-GB" dirty="0">
                <a:ea typeface="+mn-lt"/>
                <a:cs typeface="+mn-lt"/>
              </a:rPr>
              <a:t>(columns=['Id'], </a:t>
            </a:r>
            <a:r>
              <a:rPr lang="en-GB" dirty="0" err="1">
                <a:ea typeface="+mn-lt"/>
                <a:cs typeface="+mn-lt"/>
              </a:rPr>
              <a:t>inplace</a:t>
            </a:r>
            <a:r>
              <a:rPr lang="en-GB" dirty="0">
                <a:ea typeface="+mn-lt"/>
                <a:cs typeface="+mn-lt"/>
              </a:rPr>
              <a:t>=True) </a:t>
            </a:r>
            <a:endParaRPr lang="en-GB" dirty="0"/>
          </a:p>
        </p:txBody>
      </p:sp>
    </p:spTree>
    <p:extLst>
      <p:ext uri="{BB962C8B-B14F-4D97-AF65-F5344CB8AC3E}">
        <p14:creationId xmlns:p14="http://schemas.microsoft.com/office/powerpoint/2010/main" val="2697833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12DE-B004-437F-9AC7-8A9ACDD2A89D}"/>
              </a:ext>
            </a:extLst>
          </p:cNvPr>
          <p:cNvSpPr>
            <a:spLocks noGrp="1"/>
          </p:cNvSpPr>
          <p:nvPr>
            <p:ph type="title"/>
          </p:nvPr>
        </p:nvSpPr>
        <p:spPr/>
        <p:txBody>
          <a:bodyPr/>
          <a:lstStyle/>
          <a:p>
            <a:r>
              <a:rPr lang="en-GB" dirty="0">
                <a:ea typeface="+mj-lt"/>
                <a:cs typeface="+mj-lt"/>
              </a:rPr>
              <a:t>Missing values </a:t>
            </a:r>
            <a:endParaRPr lang="en-US" dirty="0"/>
          </a:p>
        </p:txBody>
      </p:sp>
      <p:sp>
        <p:nvSpPr>
          <p:cNvPr id="3" name="Content Placeholder 2">
            <a:extLst>
              <a:ext uri="{FF2B5EF4-FFF2-40B4-BE49-F238E27FC236}">
                <a16:creationId xmlns:a16="http://schemas.microsoft.com/office/drawing/2014/main" id="{A16C0A82-77EF-43B0-BB14-6E67691D5886}"/>
              </a:ext>
            </a:extLst>
          </p:cNvPr>
          <p:cNvSpPr>
            <a:spLocks noGrp="1"/>
          </p:cNvSpPr>
          <p:nvPr>
            <p:ph idx="1"/>
          </p:nvPr>
        </p:nvSpPr>
        <p:spPr/>
        <p:txBody>
          <a:bodyPr vert="horz" lIns="91440" tIns="45720" rIns="91440" bIns="45720" rtlCol="0" anchor="t">
            <a:normAutofit/>
          </a:bodyPr>
          <a:lstStyle/>
          <a:p>
            <a:r>
              <a:rPr lang="en-GB" dirty="0">
                <a:ea typeface="+mn-lt"/>
                <a:cs typeface="+mn-lt"/>
              </a:rPr>
              <a:t>When we used info() to see the data summary, we could see many columns had a bunch of missing data.</a:t>
            </a:r>
          </a:p>
          <a:p>
            <a:r>
              <a:rPr lang="en-GB" dirty="0" err="1">
                <a:ea typeface="+mn-lt"/>
                <a:cs typeface="+mn-lt"/>
              </a:rPr>
              <a:t>isna</a:t>
            </a:r>
            <a:r>
              <a:rPr lang="en-GB" dirty="0">
                <a:ea typeface="+mn-lt"/>
                <a:cs typeface="+mn-lt"/>
              </a:rPr>
              <a:t>() from pandas will return the missing values for each column, then the sum() function will add them up to give you a total. </a:t>
            </a:r>
          </a:p>
          <a:p>
            <a:endParaRPr lang="en-GB" dirty="0"/>
          </a:p>
        </p:txBody>
      </p:sp>
    </p:spTree>
    <p:extLst>
      <p:ext uri="{BB962C8B-B14F-4D97-AF65-F5344CB8AC3E}">
        <p14:creationId xmlns:p14="http://schemas.microsoft.com/office/powerpoint/2010/main" val="582519628"/>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PrismaticVTI</vt:lpstr>
      <vt:lpstr>Data Science and Machine Learning Project - House Prices Dataset</vt:lpstr>
      <vt:lpstr>Exploratory Data Analysis </vt:lpstr>
      <vt:lpstr>PowerPoint Presentation</vt:lpstr>
      <vt:lpstr>Importing Libraries </vt:lpstr>
      <vt:lpstr>Loading Data </vt:lpstr>
      <vt:lpstr>Looking at the Data</vt:lpstr>
      <vt:lpstr>PowerPoint Presentation</vt:lpstr>
      <vt:lpstr>Data Cleaning </vt:lpstr>
      <vt:lpstr>Missing values </vt:lpstr>
      <vt:lpstr>PowerPoint Presentation</vt:lpstr>
      <vt:lpstr>PowerPoint Presentation</vt:lpstr>
      <vt:lpstr>Missing values in numeric columns</vt:lpstr>
      <vt:lpstr>Categorical variables</vt:lpstr>
      <vt:lpstr>Ordinal</vt:lpstr>
      <vt:lpstr>Zero values</vt:lpstr>
      <vt:lpstr>Outliers </vt:lpstr>
      <vt:lpstr>Saving cleaned data</vt:lpstr>
      <vt:lpstr>PowerPoint Presentation</vt:lpstr>
      <vt:lpstr>Conclusions</vt:lpstr>
      <vt:lpstr>Data Cleaning Script</vt:lpstr>
      <vt:lpstr>PowerPoint Presentation</vt:lpstr>
      <vt:lpstr>Machine Learning Model </vt:lpstr>
      <vt:lpstr>Training the Machine Learning Model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154</cp:revision>
  <dcterms:created xsi:type="dcterms:W3CDTF">2021-07-06T21:12:29Z</dcterms:created>
  <dcterms:modified xsi:type="dcterms:W3CDTF">2021-07-06T22:19:48Z</dcterms:modified>
</cp:coreProperties>
</file>