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4"/>
  </p:sldMasterIdLst>
  <p:notesMasterIdLst>
    <p:notesMasterId r:id="rId29"/>
  </p:notesMasterIdLst>
  <p:handoutMasterIdLst>
    <p:handoutMasterId r:id="rId30"/>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9127D4-43B5-454A-B4E9-E6B0A08C1922}" v="729" dt="2021-09-12T15:37:45.6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autoAdjust="0"/>
  </p:normalViewPr>
  <p:slideViewPr>
    <p:cSldViewPr snapToGrid="0">
      <p:cViewPr>
        <p:scale>
          <a:sx n="100" d="100"/>
          <a:sy n="100" d="100"/>
        </p:scale>
        <p:origin x="-72" y="-40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5/10/relationships/revisionInfo" Target="revisionInfo.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615EB6-6E21-42BD-8EED-4A7C3916913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1D2235E-15E1-4665-B1E2-6E01001E2266}">
      <dgm:prSet/>
      <dgm:spPr/>
      <dgm:t>
        <a:bodyPr/>
        <a:lstStyle/>
        <a:p>
          <a:r>
            <a:rPr lang="en-GB" b="1"/>
            <a:t>Data Set Description</a:t>
          </a:r>
          <a:endParaRPr lang="en-US"/>
        </a:p>
      </dgm:t>
    </dgm:pt>
    <dgm:pt modelId="{D09E07EF-2738-4A7F-B561-63CDF6033FC4}" type="parTrans" cxnId="{EA87969D-62CC-43DC-A9F6-4EE83620723A}">
      <dgm:prSet/>
      <dgm:spPr/>
      <dgm:t>
        <a:bodyPr/>
        <a:lstStyle/>
        <a:p>
          <a:endParaRPr lang="en-US"/>
        </a:p>
      </dgm:t>
    </dgm:pt>
    <dgm:pt modelId="{25031633-3888-4BEF-86D3-3DD006CFFBD9}" type="sibTrans" cxnId="{EA87969D-62CC-43DC-A9F6-4EE83620723A}">
      <dgm:prSet/>
      <dgm:spPr/>
      <dgm:t>
        <a:bodyPr/>
        <a:lstStyle/>
        <a:p>
          <a:endParaRPr lang="en-US"/>
        </a:p>
      </dgm:t>
    </dgm:pt>
    <dgm:pt modelId="{7D63819B-650F-47C8-9D07-66464B9A9628}">
      <dgm:prSet/>
      <dgm:spPr/>
      <dgm:t>
        <a:bodyPr/>
        <a:lstStyle/>
        <a:p>
          <a:r>
            <a:rPr lang="en-GB"/>
            <a:t>The data set contains the training set, which has approximately 1,59,000 samples and the test set which contains nearly 1,53,000 samples. All the data samples contain 8 fields which includes ‘Id’, ‘Comments’, ‘Malignant’, ‘Highly malignant’, ‘Rude’, ‘Threat’, ‘Abuse’ and ‘Loathe’. </a:t>
          </a:r>
          <a:endParaRPr lang="en-US"/>
        </a:p>
      </dgm:t>
    </dgm:pt>
    <dgm:pt modelId="{29C2BA38-B921-4DC8-9F34-A4368AF7311B}" type="parTrans" cxnId="{4B030474-9D86-4A4A-BFC1-4274C8FC171D}">
      <dgm:prSet/>
      <dgm:spPr/>
      <dgm:t>
        <a:bodyPr/>
        <a:lstStyle/>
        <a:p>
          <a:endParaRPr lang="en-US"/>
        </a:p>
      </dgm:t>
    </dgm:pt>
    <dgm:pt modelId="{C66D69AF-8DAD-4EA8-BF7B-CAC01085AFB6}" type="sibTrans" cxnId="{4B030474-9D86-4A4A-BFC1-4274C8FC171D}">
      <dgm:prSet/>
      <dgm:spPr/>
      <dgm:t>
        <a:bodyPr/>
        <a:lstStyle/>
        <a:p>
          <a:endParaRPr lang="en-US"/>
        </a:p>
      </dgm:t>
    </dgm:pt>
    <dgm:pt modelId="{2FA1A1DF-CA10-422D-B03B-E7B40E5D12B4}" type="pres">
      <dgm:prSet presAssocID="{6A615EB6-6E21-42BD-8EED-4A7C39169138}" presName="linear" presStyleCnt="0">
        <dgm:presLayoutVars>
          <dgm:animLvl val="lvl"/>
          <dgm:resizeHandles val="exact"/>
        </dgm:presLayoutVars>
      </dgm:prSet>
      <dgm:spPr/>
    </dgm:pt>
    <dgm:pt modelId="{7E041A05-D099-46E4-857D-FA3C7923DEC0}" type="pres">
      <dgm:prSet presAssocID="{61D2235E-15E1-4665-B1E2-6E01001E2266}" presName="parentText" presStyleLbl="node1" presStyleIdx="0" presStyleCnt="2">
        <dgm:presLayoutVars>
          <dgm:chMax val="0"/>
          <dgm:bulletEnabled val="1"/>
        </dgm:presLayoutVars>
      </dgm:prSet>
      <dgm:spPr/>
    </dgm:pt>
    <dgm:pt modelId="{32D97E6D-6D29-4D09-93F3-16F2592BDBE5}" type="pres">
      <dgm:prSet presAssocID="{25031633-3888-4BEF-86D3-3DD006CFFBD9}" presName="spacer" presStyleCnt="0"/>
      <dgm:spPr/>
    </dgm:pt>
    <dgm:pt modelId="{EC16924E-37E9-4902-8FC9-10FD525F1F63}" type="pres">
      <dgm:prSet presAssocID="{7D63819B-650F-47C8-9D07-66464B9A9628}" presName="parentText" presStyleLbl="node1" presStyleIdx="1" presStyleCnt="2">
        <dgm:presLayoutVars>
          <dgm:chMax val="0"/>
          <dgm:bulletEnabled val="1"/>
        </dgm:presLayoutVars>
      </dgm:prSet>
      <dgm:spPr/>
    </dgm:pt>
  </dgm:ptLst>
  <dgm:cxnLst>
    <dgm:cxn modelId="{4B030474-9D86-4A4A-BFC1-4274C8FC171D}" srcId="{6A615EB6-6E21-42BD-8EED-4A7C39169138}" destId="{7D63819B-650F-47C8-9D07-66464B9A9628}" srcOrd="1" destOrd="0" parTransId="{29C2BA38-B921-4DC8-9F34-A4368AF7311B}" sibTransId="{C66D69AF-8DAD-4EA8-BF7B-CAC01085AFB6}"/>
    <dgm:cxn modelId="{EA87969D-62CC-43DC-A9F6-4EE83620723A}" srcId="{6A615EB6-6E21-42BD-8EED-4A7C39169138}" destId="{61D2235E-15E1-4665-B1E2-6E01001E2266}" srcOrd="0" destOrd="0" parTransId="{D09E07EF-2738-4A7F-B561-63CDF6033FC4}" sibTransId="{25031633-3888-4BEF-86D3-3DD006CFFBD9}"/>
    <dgm:cxn modelId="{DDAE7E9E-4B05-41BB-B752-6BDF5109B6E1}" type="presOf" srcId="{6A615EB6-6E21-42BD-8EED-4A7C39169138}" destId="{2FA1A1DF-CA10-422D-B03B-E7B40E5D12B4}" srcOrd="0" destOrd="0" presId="urn:microsoft.com/office/officeart/2005/8/layout/vList2"/>
    <dgm:cxn modelId="{6AC5C3E2-1EB4-4932-A886-B4BB22327A42}" type="presOf" srcId="{61D2235E-15E1-4665-B1E2-6E01001E2266}" destId="{7E041A05-D099-46E4-857D-FA3C7923DEC0}" srcOrd="0" destOrd="0" presId="urn:microsoft.com/office/officeart/2005/8/layout/vList2"/>
    <dgm:cxn modelId="{E7348FFC-F3BB-4705-BEE2-EDEE122B9DD0}" type="presOf" srcId="{7D63819B-650F-47C8-9D07-66464B9A9628}" destId="{EC16924E-37E9-4902-8FC9-10FD525F1F63}" srcOrd="0" destOrd="0" presId="urn:microsoft.com/office/officeart/2005/8/layout/vList2"/>
    <dgm:cxn modelId="{3CDDCE3E-1AE8-4359-8C59-31FD22372DDF}" type="presParOf" srcId="{2FA1A1DF-CA10-422D-B03B-E7B40E5D12B4}" destId="{7E041A05-D099-46E4-857D-FA3C7923DEC0}" srcOrd="0" destOrd="0" presId="urn:microsoft.com/office/officeart/2005/8/layout/vList2"/>
    <dgm:cxn modelId="{9F0911C0-70FD-41C5-B6B3-9216E01E890C}" type="presParOf" srcId="{2FA1A1DF-CA10-422D-B03B-E7B40E5D12B4}" destId="{32D97E6D-6D29-4D09-93F3-16F2592BDBE5}" srcOrd="1" destOrd="0" presId="urn:microsoft.com/office/officeart/2005/8/layout/vList2"/>
    <dgm:cxn modelId="{C6DD5F05-F6EB-4ECF-A806-0068CCC8843B}" type="presParOf" srcId="{2FA1A1DF-CA10-422D-B03B-E7B40E5D12B4}" destId="{EC16924E-37E9-4902-8FC9-10FD525F1F63}"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041A05-D099-46E4-857D-FA3C7923DEC0}">
      <dsp:nvSpPr>
        <dsp:cNvPr id="0" name=""/>
        <dsp:cNvSpPr/>
      </dsp:nvSpPr>
      <dsp:spPr>
        <a:xfrm>
          <a:off x="0" y="310012"/>
          <a:ext cx="10515600" cy="24779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GB" sz="2900" b="1" kern="1200"/>
            <a:t>Data Set Description</a:t>
          </a:r>
          <a:endParaRPr lang="en-US" sz="2900" kern="1200"/>
        </a:p>
      </dsp:txBody>
      <dsp:txXfrm>
        <a:off x="120964" y="430976"/>
        <a:ext cx="10273672" cy="2236022"/>
      </dsp:txXfrm>
    </dsp:sp>
    <dsp:sp modelId="{EC16924E-37E9-4902-8FC9-10FD525F1F63}">
      <dsp:nvSpPr>
        <dsp:cNvPr id="0" name=""/>
        <dsp:cNvSpPr/>
      </dsp:nvSpPr>
      <dsp:spPr>
        <a:xfrm>
          <a:off x="0" y="2871482"/>
          <a:ext cx="10515600" cy="24779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GB" sz="2900" kern="1200"/>
            <a:t>The data set contains the training set, which has approximately 1,59,000 samples and the test set which contains nearly 1,53,000 samples. All the data samples contain 8 fields which includes ‘Id’, ‘Comments’, ‘Malignant’, ‘Highly malignant’, ‘Rude’, ‘Threat’, ‘Abuse’ and ‘Loathe’. </a:t>
          </a:r>
          <a:endParaRPr lang="en-US" sz="2900" kern="1200"/>
        </a:p>
      </dsp:txBody>
      <dsp:txXfrm>
        <a:off x="120964" y="2992446"/>
        <a:ext cx="10273672" cy="223602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E18FA9B-3E06-41AF-BDF7-6710797097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0F9B942-99CF-4AC4-9F77-E625D2C71C6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7E2813-601B-4697-B14D-165027600992}" type="datetimeFigureOut">
              <a:rPr lang="en-US" smtClean="0"/>
              <a:t>9/12/2021</a:t>
            </a:fld>
            <a:endParaRPr lang="en-US"/>
          </a:p>
        </p:txBody>
      </p:sp>
      <p:sp>
        <p:nvSpPr>
          <p:cNvPr id="4" name="Footer Placeholder 3">
            <a:extLst>
              <a:ext uri="{FF2B5EF4-FFF2-40B4-BE49-F238E27FC236}">
                <a16:creationId xmlns:a16="http://schemas.microsoft.com/office/drawing/2014/main" id="{3CAD4C1D-64AA-4DA1-8A75-FCF5ECA4501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D886DA9-2A38-4F39-B33B-4F7B5E44448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775EF03-110B-4710-A708-FEF1927612B9}" type="slidenum">
              <a:rPr lang="en-US" smtClean="0"/>
              <a:t>‹#›</a:t>
            </a:fld>
            <a:endParaRPr lang="en-US"/>
          </a:p>
        </p:txBody>
      </p:sp>
    </p:spTree>
    <p:extLst>
      <p:ext uri="{BB962C8B-B14F-4D97-AF65-F5344CB8AC3E}">
        <p14:creationId xmlns:p14="http://schemas.microsoft.com/office/powerpoint/2010/main" val="16323214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3F8F91-4F38-4A01-947F-C76C21BA8A7A}" type="datetimeFigureOut">
              <a:rPr lang="en-US" smtClean="0"/>
              <a:t>9/12/2021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8CCA95-4F40-4CDD-BF1E-B8C9EB86EE73}" type="slidenum">
              <a:rPr lang="en-US" smtClean="0"/>
              <a:t>‹#›</a:t>
            </a:fld>
            <a:endParaRPr lang="en-US"/>
          </a:p>
        </p:txBody>
      </p:sp>
    </p:spTree>
    <p:extLst>
      <p:ext uri="{BB962C8B-B14F-4D97-AF65-F5344CB8AC3E}">
        <p14:creationId xmlns:p14="http://schemas.microsoft.com/office/powerpoint/2010/main" val="2566295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8CCA95-4F40-4CDD-BF1E-B8C9EB86EE73}" type="slidenum">
              <a:rPr lang="en-US" smtClean="0"/>
              <a:t>1</a:t>
            </a:fld>
            <a:endParaRPr lang="en-US"/>
          </a:p>
        </p:txBody>
      </p:sp>
    </p:spTree>
    <p:extLst>
      <p:ext uri="{BB962C8B-B14F-4D97-AF65-F5344CB8AC3E}">
        <p14:creationId xmlns:p14="http://schemas.microsoft.com/office/powerpoint/2010/main" val="303180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1E8A1-6DA8-4496-BCE8-03ED561CC4E5}"/>
              </a:ext>
            </a:extLst>
          </p:cNvPr>
          <p:cNvSpPr>
            <a:spLocks noGrp="1"/>
          </p:cNvSpPr>
          <p:nvPr>
            <p:ph type="ctrTitle"/>
          </p:nvPr>
        </p:nvSpPr>
        <p:spPr>
          <a:xfrm>
            <a:off x="838200" y="365760"/>
            <a:ext cx="10515600" cy="2890202"/>
          </a:xfrm>
        </p:spPr>
        <p:txBody>
          <a:bodyPr anchor="b">
            <a:normAutofit/>
          </a:bodyPr>
          <a:lstStyle>
            <a:lvl1pPr algn="l">
              <a:defRPr sz="6600"/>
            </a:lvl1pPr>
          </a:lstStyle>
          <a:p>
            <a:r>
              <a:rPr lang="en-US" dirty="0"/>
              <a:t>Click to edit Master title style</a:t>
            </a:r>
          </a:p>
        </p:txBody>
      </p:sp>
      <p:sp>
        <p:nvSpPr>
          <p:cNvPr id="3" name="Subtitle 2">
            <a:extLst>
              <a:ext uri="{FF2B5EF4-FFF2-40B4-BE49-F238E27FC236}">
                <a16:creationId xmlns:a16="http://schemas.microsoft.com/office/drawing/2014/main" id="{3EB24CCC-3D44-4BB5-AA35-A21607EF69A4}"/>
              </a:ext>
            </a:extLst>
          </p:cNvPr>
          <p:cNvSpPr>
            <a:spLocks noGrp="1"/>
          </p:cNvSpPr>
          <p:nvPr>
            <p:ph type="subTitle" idx="1"/>
          </p:nvPr>
        </p:nvSpPr>
        <p:spPr>
          <a:xfrm>
            <a:off x="838200" y="3506150"/>
            <a:ext cx="10515600" cy="248348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01F80F6-1855-44E9-BA95-5E00A06E786D}"/>
              </a:ext>
            </a:extLst>
          </p:cNvPr>
          <p:cNvSpPr>
            <a:spLocks noGrp="1"/>
          </p:cNvSpPr>
          <p:nvPr>
            <p:ph type="dt" sz="half" idx="10"/>
          </p:nvPr>
        </p:nvSpPr>
        <p:spPr/>
        <p:txBody>
          <a:bodyPr/>
          <a:lstStyle/>
          <a:p>
            <a:fld id="{FD2766A6-3C10-4AB8-86A1-BB1F0CDA7EFE}" type="datetimeFigureOut">
              <a:rPr lang="en-US" smtClean="0"/>
              <a:t>9/12/2021</a:t>
            </a:fld>
            <a:endParaRPr lang="en-US"/>
          </a:p>
        </p:txBody>
      </p:sp>
      <p:sp>
        <p:nvSpPr>
          <p:cNvPr id="5" name="Footer Placeholder 4">
            <a:extLst>
              <a:ext uri="{FF2B5EF4-FFF2-40B4-BE49-F238E27FC236}">
                <a16:creationId xmlns:a16="http://schemas.microsoft.com/office/drawing/2014/main" id="{873D7FFD-570A-4968-B943-AF87BB679D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CE6A8-0665-4714-B241-6AFBA8C6F80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049729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26EC-DC54-4882-9D58-F201EA25C4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804E7C-4CBA-49AF-B24C-1A1FF51C21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D3C727-C0C7-4BBA-9CF5-6C1FAC76B10C}"/>
              </a:ext>
            </a:extLst>
          </p:cNvPr>
          <p:cNvSpPr>
            <a:spLocks noGrp="1"/>
          </p:cNvSpPr>
          <p:nvPr>
            <p:ph type="dt" sz="half" idx="10"/>
          </p:nvPr>
        </p:nvSpPr>
        <p:spPr/>
        <p:txBody>
          <a:bodyPr/>
          <a:lstStyle/>
          <a:p>
            <a:fld id="{FD2766A6-3C10-4AB8-86A1-BB1F0CDA7EFE}" type="datetimeFigureOut">
              <a:rPr lang="en-US" smtClean="0"/>
              <a:t>9/12/2021</a:t>
            </a:fld>
            <a:endParaRPr lang="en-US"/>
          </a:p>
        </p:txBody>
      </p:sp>
      <p:sp>
        <p:nvSpPr>
          <p:cNvPr id="5" name="Footer Placeholder 4">
            <a:extLst>
              <a:ext uri="{FF2B5EF4-FFF2-40B4-BE49-F238E27FC236}">
                <a16:creationId xmlns:a16="http://schemas.microsoft.com/office/drawing/2014/main" id="{34603986-C5B4-4956-AC6F-4F36186B8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45F941-E847-4C51-97D6-21066B26EB26}"/>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844266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0338D2-D9EE-4B67-97C1-08ABD574530B}"/>
              </a:ext>
            </a:extLst>
          </p:cNvPr>
          <p:cNvSpPr>
            <a:spLocks noGrp="1"/>
          </p:cNvSpPr>
          <p:nvPr>
            <p:ph type="title" orient="vert"/>
          </p:nvPr>
        </p:nvSpPr>
        <p:spPr>
          <a:xfrm>
            <a:off x="7353848" y="365125"/>
            <a:ext cx="3999952"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274B1422-6C1E-4422-80E8-34B0092FBF05}"/>
              </a:ext>
            </a:extLst>
          </p:cNvPr>
          <p:cNvSpPr>
            <a:spLocks noGrp="1"/>
          </p:cNvSpPr>
          <p:nvPr>
            <p:ph type="body" orient="vert" idx="1"/>
          </p:nvPr>
        </p:nvSpPr>
        <p:spPr>
          <a:xfrm>
            <a:off x="838200" y="365125"/>
            <a:ext cx="626546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C8B53C-3084-4BC0-A80E-DB41C04C6258}"/>
              </a:ext>
            </a:extLst>
          </p:cNvPr>
          <p:cNvSpPr>
            <a:spLocks noGrp="1"/>
          </p:cNvSpPr>
          <p:nvPr>
            <p:ph type="dt" sz="half" idx="10"/>
          </p:nvPr>
        </p:nvSpPr>
        <p:spPr/>
        <p:txBody>
          <a:bodyPr/>
          <a:lstStyle/>
          <a:p>
            <a:fld id="{FD2766A6-3C10-4AB8-86A1-BB1F0CDA7EFE}" type="datetimeFigureOut">
              <a:rPr lang="en-US" smtClean="0"/>
              <a:t>9/12/2021</a:t>
            </a:fld>
            <a:endParaRPr lang="en-US"/>
          </a:p>
        </p:txBody>
      </p:sp>
      <p:sp>
        <p:nvSpPr>
          <p:cNvPr id="5" name="Footer Placeholder 4">
            <a:extLst>
              <a:ext uri="{FF2B5EF4-FFF2-40B4-BE49-F238E27FC236}">
                <a16:creationId xmlns:a16="http://schemas.microsoft.com/office/drawing/2014/main" id="{8276BFDE-DC70-4A6E-90B8-337FC47254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3578F-39AE-4F6F-9614-32EF672E616D}"/>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585749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2A8A8-ECDA-4018-ABB4-CC22892BE8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90AE7C-51AF-4F0E-B5A3-8C7E1026C274}"/>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5F28C09-A717-49AB-B60E-433BC469258F}"/>
              </a:ext>
            </a:extLst>
          </p:cNvPr>
          <p:cNvSpPr>
            <a:spLocks noGrp="1"/>
          </p:cNvSpPr>
          <p:nvPr>
            <p:ph type="dt" sz="half" idx="10"/>
          </p:nvPr>
        </p:nvSpPr>
        <p:spPr/>
        <p:txBody>
          <a:bodyPr/>
          <a:lstStyle/>
          <a:p>
            <a:fld id="{FD2766A6-3C10-4AB8-86A1-BB1F0CDA7EFE}" type="datetimeFigureOut">
              <a:rPr lang="en-US" smtClean="0"/>
              <a:t>9/12/2021</a:t>
            </a:fld>
            <a:endParaRPr lang="en-US"/>
          </a:p>
        </p:txBody>
      </p:sp>
      <p:sp>
        <p:nvSpPr>
          <p:cNvPr id="5" name="Footer Placeholder 4">
            <a:extLst>
              <a:ext uri="{FF2B5EF4-FFF2-40B4-BE49-F238E27FC236}">
                <a16:creationId xmlns:a16="http://schemas.microsoft.com/office/drawing/2014/main" id="{1D11A47A-6E5A-4754-8B43-9CE556160B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ACA1EB-7AC7-4F86-90C0-AA980D88722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482340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95957-C46F-4F17-BC8C-6507E676E916}"/>
              </a:ext>
            </a:extLst>
          </p:cNvPr>
          <p:cNvSpPr>
            <a:spLocks noGrp="1"/>
          </p:cNvSpPr>
          <p:nvPr>
            <p:ph type="title"/>
          </p:nvPr>
        </p:nvSpPr>
        <p:spPr>
          <a:xfrm>
            <a:off x="831850" y="365760"/>
            <a:ext cx="10515600" cy="3827868"/>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98D9661B-6633-4C8B-8B9C-E514DF851D3E}"/>
              </a:ext>
            </a:extLst>
          </p:cNvPr>
          <p:cNvSpPr>
            <a:spLocks noGrp="1"/>
          </p:cNvSpPr>
          <p:nvPr>
            <p:ph type="body" idx="1"/>
          </p:nvPr>
        </p:nvSpPr>
        <p:spPr>
          <a:xfrm>
            <a:off x="831850" y="4443817"/>
            <a:ext cx="10515600" cy="1645834"/>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B6274BF-C1CD-4709-B0A0-E9407DBEA73C}"/>
              </a:ext>
            </a:extLst>
          </p:cNvPr>
          <p:cNvSpPr>
            <a:spLocks noGrp="1"/>
          </p:cNvSpPr>
          <p:nvPr>
            <p:ph type="dt" sz="half" idx="10"/>
          </p:nvPr>
        </p:nvSpPr>
        <p:spPr/>
        <p:txBody>
          <a:bodyPr/>
          <a:lstStyle/>
          <a:p>
            <a:fld id="{FD2766A6-3C10-4AB8-86A1-BB1F0CDA7EFE}" type="datetimeFigureOut">
              <a:rPr lang="en-US" smtClean="0"/>
              <a:t>9/12/2021</a:t>
            </a:fld>
            <a:endParaRPr lang="en-US"/>
          </a:p>
        </p:txBody>
      </p:sp>
      <p:sp>
        <p:nvSpPr>
          <p:cNvPr id="5" name="Footer Placeholder 4">
            <a:extLst>
              <a:ext uri="{FF2B5EF4-FFF2-40B4-BE49-F238E27FC236}">
                <a16:creationId xmlns:a16="http://schemas.microsoft.com/office/drawing/2014/main" id="{CC9ADB94-0A5B-4B56-B0B1-1FF5580A47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CA668A-35AE-4CDF-AC4C-2BEEA9EE80F8}"/>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904105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7F1FD-0E96-4963-9F09-92861572BB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79E5F0-B650-4AFF-B90E-23B378684D66}"/>
              </a:ext>
            </a:extLst>
          </p:cNvPr>
          <p:cNvSpPr>
            <a:spLocks noGrp="1"/>
          </p:cNvSpPr>
          <p:nvPr>
            <p:ph sz="half" idx="1"/>
          </p:nvPr>
        </p:nvSpPr>
        <p:spPr>
          <a:xfrm>
            <a:off x="838200" y="1940876"/>
            <a:ext cx="5181600" cy="423608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82D1747B-302D-476E-8F4F-E4B114C6624E}"/>
              </a:ext>
            </a:extLst>
          </p:cNvPr>
          <p:cNvSpPr>
            <a:spLocks noGrp="1"/>
          </p:cNvSpPr>
          <p:nvPr>
            <p:ph sz="half" idx="2"/>
          </p:nvPr>
        </p:nvSpPr>
        <p:spPr>
          <a:xfrm>
            <a:off x="6172200" y="1940876"/>
            <a:ext cx="5181600" cy="42360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40577D-22F7-4958-BB3D-6C9265EA1964}"/>
              </a:ext>
            </a:extLst>
          </p:cNvPr>
          <p:cNvSpPr>
            <a:spLocks noGrp="1"/>
          </p:cNvSpPr>
          <p:nvPr>
            <p:ph type="dt" sz="half" idx="10"/>
          </p:nvPr>
        </p:nvSpPr>
        <p:spPr/>
        <p:txBody>
          <a:bodyPr/>
          <a:lstStyle/>
          <a:p>
            <a:fld id="{FD2766A6-3C10-4AB8-86A1-BB1F0CDA7EFE}" type="datetimeFigureOut">
              <a:rPr lang="en-US" smtClean="0"/>
              <a:t>9/12/2021</a:t>
            </a:fld>
            <a:endParaRPr lang="en-US"/>
          </a:p>
        </p:txBody>
      </p:sp>
      <p:sp>
        <p:nvSpPr>
          <p:cNvPr id="6" name="Footer Placeholder 5">
            <a:extLst>
              <a:ext uri="{FF2B5EF4-FFF2-40B4-BE49-F238E27FC236}">
                <a16:creationId xmlns:a16="http://schemas.microsoft.com/office/drawing/2014/main" id="{71EC5B46-A8FB-4683-9618-3F6E073839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7887BD-93E9-4181-9D7F-940C3E1730FF}"/>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851671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63D79-FA27-4567-9032-AF722733E1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77C1BF-703F-4992-BB0C-EB1E579C7410}"/>
              </a:ext>
            </a:extLst>
          </p:cNvPr>
          <p:cNvSpPr>
            <a:spLocks noGrp="1"/>
          </p:cNvSpPr>
          <p:nvPr>
            <p:ph type="body" idx="1"/>
          </p:nvPr>
        </p:nvSpPr>
        <p:spPr>
          <a:xfrm>
            <a:off x="839788" y="1951823"/>
            <a:ext cx="5157787"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2B2FCE1-6DC0-43B5-8016-89FD4AF5ABD2}"/>
              </a:ext>
            </a:extLst>
          </p:cNvPr>
          <p:cNvSpPr>
            <a:spLocks noGrp="1"/>
          </p:cNvSpPr>
          <p:nvPr>
            <p:ph sz="half" idx="2"/>
          </p:nvPr>
        </p:nvSpPr>
        <p:spPr>
          <a:xfrm>
            <a:off x="839788" y="2954741"/>
            <a:ext cx="5157787" cy="32349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62FED7A-67D0-43CC-889A-25F8849647F1}"/>
              </a:ext>
            </a:extLst>
          </p:cNvPr>
          <p:cNvSpPr>
            <a:spLocks noGrp="1"/>
          </p:cNvSpPr>
          <p:nvPr>
            <p:ph type="body" sz="quarter" idx="3"/>
          </p:nvPr>
        </p:nvSpPr>
        <p:spPr>
          <a:xfrm>
            <a:off x="6172200" y="1951823"/>
            <a:ext cx="5183188"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731C176-48F2-44EC-B3A2-A144403D57FB}"/>
              </a:ext>
            </a:extLst>
          </p:cNvPr>
          <p:cNvSpPr>
            <a:spLocks noGrp="1"/>
          </p:cNvSpPr>
          <p:nvPr>
            <p:ph sz="quarter" idx="4"/>
          </p:nvPr>
        </p:nvSpPr>
        <p:spPr>
          <a:xfrm>
            <a:off x="6172200" y="2954741"/>
            <a:ext cx="5183188" cy="32349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9187B8-AC48-4FE7-8658-8A31E37311F6}"/>
              </a:ext>
            </a:extLst>
          </p:cNvPr>
          <p:cNvSpPr>
            <a:spLocks noGrp="1"/>
          </p:cNvSpPr>
          <p:nvPr>
            <p:ph type="dt" sz="half" idx="10"/>
          </p:nvPr>
        </p:nvSpPr>
        <p:spPr/>
        <p:txBody>
          <a:bodyPr/>
          <a:lstStyle/>
          <a:p>
            <a:fld id="{FD2766A6-3C10-4AB8-86A1-BB1F0CDA7EFE}" type="datetimeFigureOut">
              <a:rPr lang="en-US" smtClean="0"/>
              <a:t>9/12/2021</a:t>
            </a:fld>
            <a:endParaRPr lang="en-US"/>
          </a:p>
        </p:txBody>
      </p:sp>
      <p:sp>
        <p:nvSpPr>
          <p:cNvPr id="8" name="Footer Placeholder 7">
            <a:extLst>
              <a:ext uri="{FF2B5EF4-FFF2-40B4-BE49-F238E27FC236}">
                <a16:creationId xmlns:a16="http://schemas.microsoft.com/office/drawing/2014/main" id="{7CCAB465-E22E-45DC-89C9-406121BCED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F9D1CF-F964-4405-8677-5F9E2A02878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908276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A3453-DD0F-41C0-8F4A-5DC343F5EB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4E6313-506F-4456-B3D9-D9655538F9FB}"/>
              </a:ext>
            </a:extLst>
          </p:cNvPr>
          <p:cNvSpPr>
            <a:spLocks noGrp="1"/>
          </p:cNvSpPr>
          <p:nvPr>
            <p:ph type="dt" sz="half" idx="10"/>
          </p:nvPr>
        </p:nvSpPr>
        <p:spPr/>
        <p:txBody>
          <a:bodyPr/>
          <a:lstStyle/>
          <a:p>
            <a:fld id="{FD2766A6-3C10-4AB8-86A1-BB1F0CDA7EFE}" type="datetimeFigureOut">
              <a:rPr lang="en-US" smtClean="0"/>
              <a:t>9/12/2021</a:t>
            </a:fld>
            <a:endParaRPr lang="en-US"/>
          </a:p>
        </p:txBody>
      </p:sp>
      <p:sp>
        <p:nvSpPr>
          <p:cNvPr id="4" name="Footer Placeholder 3">
            <a:extLst>
              <a:ext uri="{FF2B5EF4-FFF2-40B4-BE49-F238E27FC236}">
                <a16:creationId xmlns:a16="http://schemas.microsoft.com/office/drawing/2014/main" id="{E8F26068-7707-41EC-93EF-A24CAF8FFD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9C8A3C-8C01-4039-B47B-57D8497587A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432025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892633-8C77-419D-B24D-2B3D44DBA556}"/>
              </a:ext>
            </a:extLst>
          </p:cNvPr>
          <p:cNvSpPr>
            <a:spLocks noGrp="1"/>
          </p:cNvSpPr>
          <p:nvPr>
            <p:ph type="dt" sz="half" idx="10"/>
          </p:nvPr>
        </p:nvSpPr>
        <p:spPr/>
        <p:txBody>
          <a:bodyPr/>
          <a:lstStyle/>
          <a:p>
            <a:fld id="{FD2766A6-3C10-4AB8-86A1-BB1F0CDA7EFE}" type="datetimeFigureOut">
              <a:rPr lang="en-US" smtClean="0"/>
              <a:t>9/12/2021</a:t>
            </a:fld>
            <a:endParaRPr lang="en-US"/>
          </a:p>
        </p:txBody>
      </p:sp>
      <p:sp>
        <p:nvSpPr>
          <p:cNvPr id="3" name="Footer Placeholder 2">
            <a:extLst>
              <a:ext uri="{FF2B5EF4-FFF2-40B4-BE49-F238E27FC236}">
                <a16:creationId xmlns:a16="http://schemas.microsoft.com/office/drawing/2014/main" id="{FD149D59-0A88-4A14-A740-4CCD9B5264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A3DEF9-802F-444E-92D2-397862EEAB0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129867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23C20-3881-4F15-94F7-9D7B9F9E357A}"/>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Content Placeholder 2">
            <a:extLst>
              <a:ext uri="{FF2B5EF4-FFF2-40B4-BE49-F238E27FC236}">
                <a16:creationId xmlns:a16="http://schemas.microsoft.com/office/drawing/2014/main" id="{B268F40F-6C2A-48EC-8F16-DA179A1DA375}"/>
              </a:ext>
            </a:extLst>
          </p:cNvPr>
          <p:cNvSpPr>
            <a:spLocks noGrp="1"/>
          </p:cNvSpPr>
          <p:nvPr>
            <p:ph idx="1"/>
          </p:nvPr>
        </p:nvSpPr>
        <p:spPr>
          <a:xfrm>
            <a:off x="5554638" y="457201"/>
            <a:ext cx="5800749" cy="540385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6736B7E-D33D-48C7-97AC-5C0D9874FE53}"/>
              </a:ext>
            </a:extLst>
          </p:cNvPr>
          <p:cNvSpPr>
            <a:spLocks noGrp="1"/>
          </p:cNvSpPr>
          <p:nvPr>
            <p:ph type="body" sz="half" idx="2"/>
          </p:nvPr>
        </p:nvSpPr>
        <p:spPr>
          <a:xfrm>
            <a:off x="839788" y="3657600"/>
            <a:ext cx="4343400" cy="2211387"/>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5" name="Date Placeholder 4">
            <a:extLst>
              <a:ext uri="{FF2B5EF4-FFF2-40B4-BE49-F238E27FC236}">
                <a16:creationId xmlns:a16="http://schemas.microsoft.com/office/drawing/2014/main" id="{E9149BC5-FF58-463A-B4FA-F0F912F1234F}"/>
              </a:ext>
            </a:extLst>
          </p:cNvPr>
          <p:cNvSpPr>
            <a:spLocks noGrp="1"/>
          </p:cNvSpPr>
          <p:nvPr>
            <p:ph type="dt" sz="half" idx="10"/>
          </p:nvPr>
        </p:nvSpPr>
        <p:spPr/>
        <p:txBody>
          <a:bodyPr/>
          <a:lstStyle/>
          <a:p>
            <a:fld id="{FD2766A6-3C10-4AB8-86A1-BB1F0CDA7EFE}" type="datetimeFigureOut">
              <a:rPr lang="en-US" smtClean="0"/>
              <a:t>9/12/2021</a:t>
            </a:fld>
            <a:endParaRPr lang="en-US"/>
          </a:p>
        </p:txBody>
      </p:sp>
      <p:sp>
        <p:nvSpPr>
          <p:cNvPr id="6" name="Footer Placeholder 5">
            <a:extLst>
              <a:ext uri="{FF2B5EF4-FFF2-40B4-BE49-F238E27FC236}">
                <a16:creationId xmlns:a16="http://schemas.microsoft.com/office/drawing/2014/main" id="{947072D7-4A2A-407F-A084-6AE8DD0016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D4C41C-C368-475C-BDC1-DC5B29C7800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863307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F67B0-865B-44ED-9DFE-36C73B0C8B43}"/>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Picture Placeholder 2">
            <a:extLst>
              <a:ext uri="{FF2B5EF4-FFF2-40B4-BE49-F238E27FC236}">
                <a16:creationId xmlns:a16="http://schemas.microsoft.com/office/drawing/2014/main" id="{B73C5CF7-138A-437C-9E0A-FF4179970319}"/>
              </a:ext>
            </a:extLst>
          </p:cNvPr>
          <p:cNvSpPr>
            <a:spLocks noGrp="1"/>
          </p:cNvSpPr>
          <p:nvPr>
            <p:ph type="pic" idx="1"/>
          </p:nvPr>
        </p:nvSpPr>
        <p:spPr>
          <a:xfrm>
            <a:off x="5561462" y="457201"/>
            <a:ext cx="5793925"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117822-7770-4117-96A2-8D2FF0A01044}"/>
              </a:ext>
            </a:extLst>
          </p:cNvPr>
          <p:cNvSpPr>
            <a:spLocks noGrp="1"/>
          </p:cNvSpPr>
          <p:nvPr>
            <p:ph type="body" sz="half" idx="2"/>
          </p:nvPr>
        </p:nvSpPr>
        <p:spPr>
          <a:xfrm>
            <a:off x="839788" y="3664424"/>
            <a:ext cx="4343400" cy="2204564"/>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5" name="Date Placeholder 4">
            <a:extLst>
              <a:ext uri="{FF2B5EF4-FFF2-40B4-BE49-F238E27FC236}">
                <a16:creationId xmlns:a16="http://schemas.microsoft.com/office/drawing/2014/main" id="{11295030-39C7-4814-A766-1A3E094EBA15}"/>
              </a:ext>
            </a:extLst>
          </p:cNvPr>
          <p:cNvSpPr>
            <a:spLocks noGrp="1"/>
          </p:cNvSpPr>
          <p:nvPr>
            <p:ph type="dt" sz="half" idx="10"/>
          </p:nvPr>
        </p:nvSpPr>
        <p:spPr/>
        <p:txBody>
          <a:bodyPr/>
          <a:lstStyle/>
          <a:p>
            <a:fld id="{FD2766A6-3C10-4AB8-86A1-BB1F0CDA7EFE}" type="datetimeFigureOut">
              <a:rPr lang="en-US" smtClean="0"/>
              <a:t>9/12/2021</a:t>
            </a:fld>
            <a:endParaRPr lang="en-US"/>
          </a:p>
        </p:txBody>
      </p:sp>
      <p:sp>
        <p:nvSpPr>
          <p:cNvPr id="6" name="Footer Placeholder 5">
            <a:extLst>
              <a:ext uri="{FF2B5EF4-FFF2-40B4-BE49-F238E27FC236}">
                <a16:creationId xmlns:a16="http://schemas.microsoft.com/office/drawing/2014/main" id="{B91F02CD-DC87-47B6-96C4-F6470B1D8F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CFF531-02C2-4C1D-A692-7040378066C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580435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6818BD-D734-48A1-8CC0-609D11E5560E}"/>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F9D215A-D2A1-4903-A905-F8B06EF41B4F}"/>
              </a:ext>
            </a:extLst>
          </p:cNvPr>
          <p:cNvSpPr>
            <a:spLocks noGrp="1"/>
          </p:cNvSpPr>
          <p:nvPr>
            <p:ph type="body" idx="1"/>
          </p:nvPr>
        </p:nvSpPr>
        <p:spPr>
          <a:xfrm>
            <a:off x="838200" y="1940875"/>
            <a:ext cx="10515600" cy="423608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942B88A-7A1D-4AA1-8536-28DC13DBA5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D2766A6-3C10-4AB8-86A1-BB1F0CDA7EFE}" type="datetimeFigureOut">
              <a:rPr lang="en-US" smtClean="0"/>
              <a:pPr/>
              <a:t>9/12/2021</a:t>
            </a:fld>
            <a:endParaRPr lang="en-US" dirty="0"/>
          </a:p>
        </p:txBody>
      </p:sp>
      <p:sp>
        <p:nvSpPr>
          <p:cNvPr id="5" name="Footer Placeholder 4">
            <a:extLst>
              <a:ext uri="{FF2B5EF4-FFF2-40B4-BE49-F238E27FC236}">
                <a16:creationId xmlns:a16="http://schemas.microsoft.com/office/drawing/2014/main" id="{B37FE925-0C4B-4BAE-9799-3A9D46D920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ADAD54-E5C5-4D48-8592-BB22F0A851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3060201-1C40-4B39-813D-5CD9493BAEED}" type="slidenum">
              <a:rPr lang="en-US" smtClean="0"/>
              <a:pPr/>
              <a:t>‹#›</a:t>
            </a:fld>
            <a:endParaRPr lang="en-US"/>
          </a:p>
        </p:txBody>
      </p:sp>
    </p:spTree>
    <p:extLst>
      <p:ext uri="{BB962C8B-B14F-4D97-AF65-F5344CB8AC3E}">
        <p14:creationId xmlns:p14="http://schemas.microsoft.com/office/powerpoint/2010/main" val="398173460"/>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84" r:id="rId6"/>
    <p:sldLayoutId id="2147483780" r:id="rId7"/>
    <p:sldLayoutId id="2147483781" r:id="rId8"/>
    <p:sldLayoutId id="2147483782" r:id="rId9"/>
    <p:sldLayoutId id="2147483783" r:id="rId10"/>
    <p:sldLayoutId id="2147483785" r:id="rId11"/>
  </p:sldLayoutIdLst>
  <p:txStyles>
    <p:title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p:titleStyle>
    <p:body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3">
            <a:extLst>
              <a:ext uri="{FF2B5EF4-FFF2-40B4-BE49-F238E27FC236}">
                <a16:creationId xmlns:a16="http://schemas.microsoft.com/office/drawing/2014/main" id="{7D8A8D11-DB51-43C0-8618-65C820DB4B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B28281-3783-403A-B1AB-0182A003DFE3}"/>
              </a:ext>
            </a:extLst>
          </p:cNvPr>
          <p:cNvSpPr>
            <a:spLocks noGrp="1"/>
          </p:cNvSpPr>
          <p:nvPr>
            <p:ph type="ctrTitle"/>
          </p:nvPr>
        </p:nvSpPr>
        <p:spPr>
          <a:xfrm>
            <a:off x="838201" y="659527"/>
            <a:ext cx="4638567" cy="3390880"/>
          </a:xfrm>
        </p:spPr>
        <p:txBody>
          <a:bodyPr anchor="t">
            <a:normAutofit/>
          </a:bodyPr>
          <a:lstStyle/>
          <a:p>
            <a:pPr>
              <a:lnSpc>
                <a:spcPct val="90000"/>
              </a:lnSpc>
            </a:pPr>
            <a:r>
              <a:rPr lang="en-US" sz="4100">
                <a:ea typeface="+mj-lt"/>
                <a:cs typeface="+mj-lt"/>
              </a:rPr>
              <a:t>MALIGNANT COMMENTS CLASSIFICATION</a:t>
            </a:r>
            <a:endParaRPr lang="en-US" sz="4100"/>
          </a:p>
          <a:p>
            <a:pPr>
              <a:lnSpc>
                <a:spcPct val="90000"/>
              </a:lnSpc>
            </a:pPr>
            <a:endParaRPr lang="en-US" sz="4100"/>
          </a:p>
        </p:txBody>
      </p:sp>
      <p:pic>
        <p:nvPicPr>
          <p:cNvPr id="24" name="Picture 3" descr="A line of binary code">
            <a:extLst>
              <a:ext uri="{FF2B5EF4-FFF2-40B4-BE49-F238E27FC236}">
                <a16:creationId xmlns:a16="http://schemas.microsoft.com/office/drawing/2014/main" id="{E762A571-EB06-492A-B7F1-A4E640C497E4}"/>
              </a:ext>
            </a:extLst>
          </p:cNvPr>
          <p:cNvPicPr>
            <a:picLocks noChangeAspect="1"/>
          </p:cNvPicPr>
          <p:nvPr/>
        </p:nvPicPr>
        <p:blipFill rotWithShape="1">
          <a:blip r:embed="rId3"/>
          <a:srcRect l="21785" r="21976" b="1"/>
          <a:stretch/>
        </p:blipFill>
        <p:spPr>
          <a:xfrm>
            <a:off x="6096001" y="596644"/>
            <a:ext cx="5492766" cy="5664712"/>
          </a:xfrm>
          <a:prstGeom prst="rect">
            <a:avLst/>
          </a:prstGeom>
        </p:spPr>
      </p:pic>
    </p:spTree>
    <p:extLst>
      <p:ext uri="{BB962C8B-B14F-4D97-AF65-F5344CB8AC3E}">
        <p14:creationId xmlns:p14="http://schemas.microsoft.com/office/powerpoint/2010/main" val="553726541"/>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A3127-322C-46F5-82F6-1D5857A9146E}"/>
              </a:ext>
            </a:extLst>
          </p:cNvPr>
          <p:cNvSpPr>
            <a:spLocks noGrp="1"/>
          </p:cNvSpPr>
          <p:nvPr>
            <p:ph type="title"/>
          </p:nvPr>
        </p:nvSpPr>
        <p:spPr/>
        <p:txBody>
          <a:bodyPr/>
          <a:lstStyle/>
          <a:p>
            <a:r>
              <a:rPr lang="en-GB">
                <a:cs typeface="Aharoni"/>
              </a:rPr>
              <a:t>Univariant analysis</a:t>
            </a:r>
            <a:endParaRPr lang="en-US"/>
          </a:p>
        </p:txBody>
      </p:sp>
      <p:sp>
        <p:nvSpPr>
          <p:cNvPr id="3" name="Content Placeholder 2">
            <a:extLst>
              <a:ext uri="{FF2B5EF4-FFF2-40B4-BE49-F238E27FC236}">
                <a16:creationId xmlns:a16="http://schemas.microsoft.com/office/drawing/2014/main" id="{E0FA6641-F3C9-498A-A306-6E531EAA679C}"/>
              </a:ext>
            </a:extLst>
          </p:cNvPr>
          <p:cNvSpPr>
            <a:spLocks noGrp="1"/>
          </p:cNvSpPr>
          <p:nvPr>
            <p:ph idx="1"/>
          </p:nvPr>
        </p:nvSpPr>
        <p:spPr/>
        <p:txBody>
          <a:bodyPr vert="horz" lIns="91440" tIns="45720" rIns="91440" bIns="45720" rtlCol="0" anchor="t">
            <a:normAutofit/>
          </a:bodyPr>
          <a:lstStyle/>
          <a:p>
            <a:r>
              <a:rPr lang="en-GB">
                <a:ea typeface="+mn-lt"/>
                <a:cs typeface="+mn-lt"/>
              </a:rPr>
              <a:t>df['id'].value_counts().head(200).plot.bar()</a:t>
            </a:r>
          </a:p>
          <a:p>
            <a:endParaRPr lang="en-GB" dirty="0"/>
          </a:p>
        </p:txBody>
      </p:sp>
      <p:pic>
        <p:nvPicPr>
          <p:cNvPr id="4" name="Picture 4" descr="Graphical user interface, application&#10;&#10;Description automatically generated">
            <a:extLst>
              <a:ext uri="{FF2B5EF4-FFF2-40B4-BE49-F238E27FC236}">
                <a16:creationId xmlns:a16="http://schemas.microsoft.com/office/drawing/2014/main" id="{75B43256-F513-4288-8CE5-10C2068F198E}"/>
              </a:ext>
            </a:extLst>
          </p:cNvPr>
          <p:cNvPicPr>
            <a:picLocks noChangeAspect="1"/>
          </p:cNvPicPr>
          <p:nvPr/>
        </p:nvPicPr>
        <p:blipFill>
          <a:blip r:embed="rId2"/>
          <a:stretch>
            <a:fillRect/>
          </a:stretch>
        </p:blipFill>
        <p:spPr>
          <a:xfrm>
            <a:off x="1216325" y="2657852"/>
            <a:ext cx="9773727" cy="3972070"/>
          </a:xfrm>
          <a:prstGeom prst="rect">
            <a:avLst/>
          </a:prstGeom>
        </p:spPr>
      </p:pic>
    </p:spTree>
    <p:extLst>
      <p:ext uri="{BB962C8B-B14F-4D97-AF65-F5344CB8AC3E}">
        <p14:creationId xmlns:p14="http://schemas.microsoft.com/office/powerpoint/2010/main" val="450122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AFA8C-6872-4727-B9C8-E2AE3F90F19D}"/>
              </a:ext>
            </a:extLst>
          </p:cNvPr>
          <p:cNvSpPr>
            <a:spLocks noGrp="1"/>
          </p:cNvSpPr>
          <p:nvPr>
            <p:ph type="title"/>
          </p:nvPr>
        </p:nvSpPr>
        <p:spPr/>
        <p:txBody>
          <a:bodyPr>
            <a:normAutofit fontScale="90000"/>
          </a:bodyPr>
          <a:lstStyle/>
          <a:p>
            <a:r>
              <a:rPr lang="en-GB">
                <a:latin typeface="Aharoni"/>
                <a:cs typeface="Angsana New"/>
              </a:rPr>
              <a:t>Univariant analysis for numercial value</a:t>
            </a:r>
            <a:endParaRPr lang="en-GB"/>
          </a:p>
        </p:txBody>
      </p:sp>
      <p:sp>
        <p:nvSpPr>
          <p:cNvPr id="3" name="Content Placeholder 2">
            <a:extLst>
              <a:ext uri="{FF2B5EF4-FFF2-40B4-BE49-F238E27FC236}">
                <a16:creationId xmlns:a16="http://schemas.microsoft.com/office/drawing/2014/main" id="{9A3AC91C-56FF-44D2-BC32-95CDC500854D}"/>
              </a:ext>
            </a:extLst>
          </p:cNvPr>
          <p:cNvSpPr>
            <a:spLocks noGrp="1"/>
          </p:cNvSpPr>
          <p:nvPr>
            <p:ph idx="1"/>
          </p:nvPr>
        </p:nvSpPr>
        <p:spPr/>
        <p:txBody>
          <a:bodyPr vert="horz" lIns="91440" tIns="45720" rIns="91440" bIns="45720" rtlCol="0" anchor="t">
            <a:normAutofit fontScale="92500" lnSpcReduction="20000"/>
          </a:bodyPr>
          <a:lstStyle/>
          <a:p>
            <a:r>
              <a:rPr lang="en-GB">
                <a:ea typeface="+mn-lt"/>
                <a:cs typeface="+mn-lt"/>
              </a:rPr>
              <a:t>#in  highly_malignant o which high value and 1 has low value</a:t>
            </a:r>
            <a:endParaRPr lang="en-GB"/>
          </a:p>
          <a:p>
            <a:r>
              <a:rPr lang="en-GB">
                <a:ea typeface="+mn-lt"/>
                <a:cs typeface="+mn-lt"/>
              </a:rPr>
              <a:t>df['highly_malignant'].value_counts().head(10).plot.bar()</a:t>
            </a:r>
          </a:p>
          <a:p>
            <a:endParaRPr lang="en-GB" dirty="0"/>
          </a:p>
          <a:p>
            <a:r>
              <a:rPr lang="en-GB">
                <a:ea typeface="+mn-lt"/>
                <a:cs typeface="+mn-lt"/>
              </a:rPr>
              <a:t>#in  rude o which high value and 1 has low value</a:t>
            </a:r>
            <a:endParaRPr lang="en-GB" dirty="0"/>
          </a:p>
          <a:p>
            <a:r>
              <a:rPr lang="en-GB">
                <a:ea typeface="+mn-lt"/>
                <a:cs typeface="+mn-lt"/>
              </a:rPr>
              <a:t>df['rude'].value_counts().head(10).plot.bar()</a:t>
            </a:r>
          </a:p>
          <a:p>
            <a:endParaRPr lang="en-GB" dirty="0"/>
          </a:p>
          <a:p>
            <a:r>
              <a:rPr lang="en-GB">
                <a:ea typeface="+mn-lt"/>
                <a:cs typeface="+mn-lt"/>
              </a:rPr>
              <a:t>#in  threat o which high value and 1 has low value</a:t>
            </a:r>
            <a:endParaRPr lang="en-GB" dirty="0"/>
          </a:p>
          <a:p>
            <a:r>
              <a:rPr lang="en-GB">
                <a:ea typeface="+mn-lt"/>
                <a:cs typeface="+mn-lt"/>
              </a:rPr>
              <a:t>df['threat'].value_counts().head(10).plot.bar()</a:t>
            </a:r>
          </a:p>
          <a:p>
            <a:endParaRPr lang="en-GB" dirty="0"/>
          </a:p>
          <a:p>
            <a:r>
              <a:rPr lang="en-GB">
                <a:ea typeface="+mn-lt"/>
                <a:cs typeface="+mn-lt"/>
              </a:rPr>
              <a:t>#in  abuse o which high value and 1 has low value</a:t>
            </a:r>
            <a:endParaRPr lang="en-GB" dirty="0"/>
          </a:p>
          <a:p>
            <a:r>
              <a:rPr lang="en-GB">
                <a:ea typeface="+mn-lt"/>
                <a:cs typeface="+mn-lt"/>
              </a:rPr>
              <a:t>df['abuse'].value_counts().head(10).plot.bar()</a:t>
            </a:r>
            <a:endParaRPr lang="en-GB"/>
          </a:p>
        </p:txBody>
      </p:sp>
    </p:spTree>
    <p:extLst>
      <p:ext uri="{BB962C8B-B14F-4D97-AF65-F5344CB8AC3E}">
        <p14:creationId xmlns:p14="http://schemas.microsoft.com/office/powerpoint/2010/main" val="2641529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 application&#10;&#10;Description automatically generated">
            <a:extLst>
              <a:ext uri="{FF2B5EF4-FFF2-40B4-BE49-F238E27FC236}">
                <a16:creationId xmlns:a16="http://schemas.microsoft.com/office/drawing/2014/main" id="{9F7E449D-48CD-48AF-BF95-A3B3E10A79A0}"/>
              </a:ext>
            </a:extLst>
          </p:cNvPr>
          <p:cNvPicPr>
            <a:picLocks noGrp="1" noChangeAspect="1"/>
          </p:cNvPicPr>
          <p:nvPr>
            <p:ph idx="1"/>
          </p:nvPr>
        </p:nvPicPr>
        <p:blipFill>
          <a:blip r:embed="rId2"/>
          <a:stretch>
            <a:fillRect/>
          </a:stretch>
        </p:blipFill>
        <p:spPr>
          <a:xfrm>
            <a:off x="1075711" y="531894"/>
            <a:ext cx="10040577" cy="5645068"/>
          </a:xfrm>
        </p:spPr>
      </p:pic>
    </p:spTree>
    <p:extLst>
      <p:ext uri="{BB962C8B-B14F-4D97-AF65-F5344CB8AC3E}">
        <p14:creationId xmlns:p14="http://schemas.microsoft.com/office/powerpoint/2010/main" val="1913533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E1A98-C265-4C9E-8249-49372C34EB55}"/>
              </a:ext>
            </a:extLst>
          </p:cNvPr>
          <p:cNvSpPr>
            <a:spLocks noGrp="1"/>
          </p:cNvSpPr>
          <p:nvPr>
            <p:ph type="title"/>
          </p:nvPr>
        </p:nvSpPr>
        <p:spPr/>
        <p:txBody>
          <a:bodyPr/>
          <a:lstStyle/>
          <a:p>
            <a:r>
              <a:rPr lang="en-GB">
                <a:latin typeface="Aharoni"/>
                <a:cs typeface="Angsana New"/>
              </a:rPr>
              <a:t>Numerical categorical</a:t>
            </a:r>
            <a:endParaRPr lang="en-GB"/>
          </a:p>
        </p:txBody>
      </p:sp>
      <p:sp>
        <p:nvSpPr>
          <p:cNvPr id="3" name="Content Placeholder 2">
            <a:extLst>
              <a:ext uri="{FF2B5EF4-FFF2-40B4-BE49-F238E27FC236}">
                <a16:creationId xmlns:a16="http://schemas.microsoft.com/office/drawing/2014/main" id="{2FCA892C-9418-4FE4-A07E-E94444CA4901}"/>
              </a:ext>
            </a:extLst>
          </p:cNvPr>
          <p:cNvSpPr>
            <a:spLocks noGrp="1"/>
          </p:cNvSpPr>
          <p:nvPr>
            <p:ph idx="1"/>
          </p:nvPr>
        </p:nvSpPr>
        <p:spPr/>
        <p:txBody>
          <a:bodyPr vert="horz" lIns="91440" tIns="45720" rIns="91440" bIns="45720" rtlCol="0" anchor="t">
            <a:normAutofit/>
          </a:bodyPr>
          <a:lstStyle/>
          <a:p>
            <a:r>
              <a:rPr lang="en-GB" sz="2400">
                <a:ea typeface="+mn-lt"/>
                <a:cs typeface="+mn-lt"/>
              </a:rPr>
              <a:t>#getting value of numerical data and categorical</a:t>
            </a:r>
            <a:endParaRPr lang="en-GB" sz="2400"/>
          </a:p>
          <a:p>
            <a:r>
              <a:rPr lang="en-GB" sz="2400">
                <a:ea typeface="+mn-lt"/>
                <a:cs typeface="+mn-lt"/>
              </a:rPr>
              <a:t>numeric_data = df.select_dtypes(include=[np.number])</a:t>
            </a:r>
            <a:endParaRPr lang="en-GB" sz="2400"/>
          </a:p>
          <a:p>
            <a:r>
              <a:rPr lang="en-GB" sz="2400">
                <a:ea typeface="+mn-lt"/>
                <a:cs typeface="+mn-lt"/>
              </a:rPr>
              <a:t>categorical_data = df.select_dtypes(exclude=[np.number])</a:t>
            </a:r>
            <a:endParaRPr lang="en-GB" sz="2400"/>
          </a:p>
        </p:txBody>
      </p:sp>
    </p:spTree>
    <p:extLst>
      <p:ext uri="{BB962C8B-B14F-4D97-AF65-F5344CB8AC3E}">
        <p14:creationId xmlns:p14="http://schemas.microsoft.com/office/powerpoint/2010/main" val="3435598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AE14F-6492-495A-A0EC-FF0A7F71B39B}"/>
              </a:ext>
            </a:extLst>
          </p:cNvPr>
          <p:cNvSpPr>
            <a:spLocks noGrp="1"/>
          </p:cNvSpPr>
          <p:nvPr>
            <p:ph type="title"/>
          </p:nvPr>
        </p:nvSpPr>
        <p:spPr/>
        <p:txBody>
          <a:bodyPr/>
          <a:lstStyle/>
          <a:p>
            <a:r>
              <a:rPr lang="en-GB">
                <a:latin typeface="Aharoni"/>
                <a:cs typeface="Angsana New"/>
              </a:rPr>
              <a:t>Numerical data</a:t>
            </a:r>
            <a:endParaRPr lang="en-GB"/>
          </a:p>
        </p:txBody>
      </p:sp>
      <p:sp>
        <p:nvSpPr>
          <p:cNvPr id="3" name="Content Placeholder 2">
            <a:extLst>
              <a:ext uri="{FF2B5EF4-FFF2-40B4-BE49-F238E27FC236}">
                <a16:creationId xmlns:a16="http://schemas.microsoft.com/office/drawing/2014/main" id="{56ADFA52-F9A7-45F2-BC90-68D264F4848A}"/>
              </a:ext>
            </a:extLst>
          </p:cNvPr>
          <p:cNvSpPr>
            <a:spLocks noGrp="1"/>
          </p:cNvSpPr>
          <p:nvPr>
            <p:ph idx="1"/>
          </p:nvPr>
        </p:nvSpPr>
        <p:spPr/>
        <p:txBody>
          <a:bodyPr vert="horz" lIns="91440" tIns="45720" rIns="91440" bIns="45720" rtlCol="0" anchor="t">
            <a:normAutofit/>
          </a:bodyPr>
          <a:lstStyle/>
          <a:p>
            <a:r>
              <a:rPr lang="en-GB">
                <a:ea typeface="+mn-lt"/>
                <a:cs typeface="+mn-lt"/>
              </a:rPr>
              <a:t>#numerical data</a:t>
            </a:r>
            <a:endParaRPr lang="en-GB" dirty="0"/>
          </a:p>
          <a:p>
            <a:r>
              <a:rPr lang="en-GB">
                <a:ea typeface="+mn-lt"/>
                <a:cs typeface="+mn-lt"/>
              </a:rPr>
              <a:t>numeric_data.columns</a:t>
            </a:r>
          </a:p>
          <a:p>
            <a:r>
              <a:rPr lang="en-GB">
                <a:latin typeface="Consolas"/>
              </a:rPr>
              <a:t>Index(['malignant', 'highly_malignant', 'rude', 'threat', 'abuse', 'loathe'], dtype='object')</a:t>
            </a:r>
          </a:p>
          <a:p>
            <a:r>
              <a:rPr lang="en-GB">
                <a:ea typeface="+mn-lt"/>
                <a:cs typeface="+mn-lt"/>
              </a:rPr>
              <a:t>#categorical data</a:t>
            </a:r>
            <a:endParaRPr lang="en-GB" dirty="0">
              <a:latin typeface="Consolas"/>
            </a:endParaRPr>
          </a:p>
          <a:p>
            <a:r>
              <a:rPr lang="en-GB">
                <a:ea typeface="+mn-lt"/>
                <a:cs typeface="+mn-lt"/>
              </a:rPr>
              <a:t>categorical_data.columns</a:t>
            </a:r>
          </a:p>
          <a:p>
            <a:r>
              <a:rPr lang="en-GB">
                <a:latin typeface="Consolas"/>
              </a:rPr>
              <a:t>Index(['id', 'comment_text'], dtype='object')</a:t>
            </a:r>
            <a:endParaRPr lang="en-GB" dirty="0"/>
          </a:p>
        </p:txBody>
      </p:sp>
    </p:spTree>
    <p:extLst>
      <p:ext uri="{BB962C8B-B14F-4D97-AF65-F5344CB8AC3E}">
        <p14:creationId xmlns:p14="http://schemas.microsoft.com/office/powerpoint/2010/main" val="688303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9C0F8-61DD-49F6-9F5F-EFA20A7DB6D1}"/>
              </a:ext>
            </a:extLst>
          </p:cNvPr>
          <p:cNvSpPr>
            <a:spLocks noGrp="1"/>
          </p:cNvSpPr>
          <p:nvPr>
            <p:ph type="title"/>
          </p:nvPr>
        </p:nvSpPr>
        <p:spPr/>
        <p:txBody>
          <a:bodyPr/>
          <a:lstStyle/>
          <a:p>
            <a:r>
              <a:rPr lang="en-GB">
                <a:latin typeface="Aharoni"/>
                <a:cs typeface="Angsana New"/>
              </a:rPr>
              <a:t>Counting the value</a:t>
            </a:r>
            <a:endParaRPr lang="en-GB"/>
          </a:p>
        </p:txBody>
      </p:sp>
      <p:sp>
        <p:nvSpPr>
          <p:cNvPr id="3" name="Content Placeholder 2">
            <a:extLst>
              <a:ext uri="{FF2B5EF4-FFF2-40B4-BE49-F238E27FC236}">
                <a16:creationId xmlns:a16="http://schemas.microsoft.com/office/drawing/2014/main" id="{A9F7AFFF-E62D-4C89-837A-9B8B3CDFC651}"/>
              </a:ext>
            </a:extLst>
          </p:cNvPr>
          <p:cNvSpPr>
            <a:spLocks noGrp="1"/>
          </p:cNvSpPr>
          <p:nvPr>
            <p:ph idx="1"/>
          </p:nvPr>
        </p:nvSpPr>
        <p:spPr/>
        <p:txBody>
          <a:bodyPr vert="horz" lIns="91440" tIns="45720" rIns="91440" bIns="45720" rtlCol="0" anchor="t">
            <a:normAutofit/>
          </a:bodyPr>
          <a:lstStyle/>
          <a:p>
            <a:r>
              <a:rPr lang="en-GB">
                <a:ea typeface="+mn-lt"/>
                <a:cs typeface="+mn-lt"/>
              </a:rPr>
              <a:t>#counting the value data from  train.csv</a:t>
            </a:r>
            <a:endParaRPr lang="en-GB"/>
          </a:p>
          <a:p>
            <a:r>
              <a:rPr lang="en-GB">
                <a:ea typeface="+mn-lt"/>
                <a:cs typeface="+mn-lt"/>
              </a:rPr>
              <a:t>df.stack().value_counts()</a:t>
            </a:r>
            <a:endParaRPr lang="en-GB"/>
          </a:p>
        </p:txBody>
      </p:sp>
    </p:spTree>
    <p:extLst>
      <p:ext uri="{BB962C8B-B14F-4D97-AF65-F5344CB8AC3E}">
        <p14:creationId xmlns:p14="http://schemas.microsoft.com/office/powerpoint/2010/main" val="3288138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24092-7DD6-4CC5-9F74-EC6C0D90BEB0}"/>
              </a:ext>
            </a:extLst>
          </p:cNvPr>
          <p:cNvSpPr>
            <a:spLocks noGrp="1"/>
          </p:cNvSpPr>
          <p:nvPr>
            <p:ph type="title"/>
          </p:nvPr>
        </p:nvSpPr>
        <p:spPr/>
        <p:txBody>
          <a:bodyPr/>
          <a:lstStyle/>
          <a:p>
            <a:r>
              <a:rPr lang="en-GB">
                <a:latin typeface="Aharoni"/>
                <a:cs typeface="Angsana New"/>
              </a:rPr>
              <a:t>correlation</a:t>
            </a:r>
            <a:endParaRPr lang="en-GB"/>
          </a:p>
        </p:txBody>
      </p:sp>
      <p:sp>
        <p:nvSpPr>
          <p:cNvPr id="3" name="Content Placeholder 2">
            <a:extLst>
              <a:ext uri="{FF2B5EF4-FFF2-40B4-BE49-F238E27FC236}">
                <a16:creationId xmlns:a16="http://schemas.microsoft.com/office/drawing/2014/main" id="{F25FCBB1-D64B-4839-9BBC-E911023CBB05}"/>
              </a:ext>
            </a:extLst>
          </p:cNvPr>
          <p:cNvSpPr>
            <a:spLocks noGrp="1"/>
          </p:cNvSpPr>
          <p:nvPr>
            <p:ph idx="1"/>
          </p:nvPr>
        </p:nvSpPr>
        <p:spPr/>
        <p:txBody>
          <a:bodyPr vert="horz" lIns="91440" tIns="45720" rIns="91440" bIns="45720" rtlCol="0" anchor="t">
            <a:normAutofit/>
          </a:bodyPr>
          <a:lstStyle/>
          <a:p>
            <a:r>
              <a:rPr lang="en-GB" sz="2800">
                <a:ea typeface="+mn-lt"/>
                <a:cs typeface="+mn-lt"/>
              </a:rPr>
              <a:t>rude and  malignant are highly correlated</a:t>
            </a:r>
            <a:endParaRPr lang="en-GB" sz="2800"/>
          </a:p>
          <a:p>
            <a:r>
              <a:rPr lang="en-GB" sz="2800">
                <a:ea typeface="+mn-lt"/>
                <a:cs typeface="+mn-lt"/>
              </a:rPr>
              <a:t>abuse and malignant are highlt correlated</a:t>
            </a:r>
            <a:endParaRPr lang="en-GB" sz="2800"/>
          </a:p>
          <a:p>
            <a:r>
              <a:rPr lang="en-GB" sz="2800">
                <a:ea typeface="+mn-lt"/>
                <a:cs typeface="+mn-lt"/>
              </a:rPr>
              <a:t>abuse and rude are highly correlated</a:t>
            </a:r>
            <a:endParaRPr lang="en-GB" sz="2800"/>
          </a:p>
        </p:txBody>
      </p:sp>
    </p:spTree>
    <p:extLst>
      <p:ext uri="{BB962C8B-B14F-4D97-AF65-F5344CB8AC3E}">
        <p14:creationId xmlns:p14="http://schemas.microsoft.com/office/powerpoint/2010/main" val="2369301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7D49D-4D8C-4ED6-918A-3E1EA25C541B}"/>
              </a:ext>
            </a:extLst>
          </p:cNvPr>
          <p:cNvSpPr>
            <a:spLocks noGrp="1"/>
          </p:cNvSpPr>
          <p:nvPr>
            <p:ph type="title"/>
          </p:nvPr>
        </p:nvSpPr>
        <p:spPr>
          <a:xfrm>
            <a:off x="838200" y="1270899"/>
            <a:ext cx="10515600" cy="1325563"/>
          </a:xfrm>
        </p:spPr>
        <p:txBody>
          <a:bodyPr>
            <a:normAutofit fontScale="90000"/>
          </a:bodyPr>
          <a:lstStyle/>
          <a:p>
            <a:r>
              <a:rPr lang="en-GB" b="1">
                <a:latin typeface="Aharoni"/>
                <a:cs typeface="Angsana New"/>
              </a:rPr>
              <a:t>multivariant analaysis &amp;bivariant analaysis</a:t>
            </a:r>
            <a:endParaRPr lang="en-US"/>
          </a:p>
          <a:p>
            <a:endParaRPr lang="en-GB" dirty="0"/>
          </a:p>
        </p:txBody>
      </p:sp>
      <p:sp>
        <p:nvSpPr>
          <p:cNvPr id="3" name="Content Placeholder 2">
            <a:extLst>
              <a:ext uri="{FF2B5EF4-FFF2-40B4-BE49-F238E27FC236}">
                <a16:creationId xmlns:a16="http://schemas.microsoft.com/office/drawing/2014/main" id="{F8F4F841-CEE3-4C5B-BB64-C3E7B1B1B8D2}"/>
              </a:ext>
            </a:extLst>
          </p:cNvPr>
          <p:cNvSpPr>
            <a:spLocks noGrp="1"/>
          </p:cNvSpPr>
          <p:nvPr>
            <p:ph idx="1"/>
          </p:nvPr>
        </p:nvSpPr>
        <p:spPr/>
        <p:txBody>
          <a:bodyPr vert="horz" lIns="91440" tIns="45720" rIns="91440" bIns="45720" rtlCol="0" anchor="t">
            <a:normAutofit/>
          </a:bodyPr>
          <a:lstStyle/>
          <a:p>
            <a:r>
              <a:rPr lang="en-GB">
                <a:ea typeface="+mn-lt"/>
                <a:cs typeface="+mn-lt"/>
              </a:rPr>
              <a:t>sns.pairplot(df)</a:t>
            </a:r>
          </a:p>
          <a:p>
            <a:endParaRPr lang="en-GB" dirty="0"/>
          </a:p>
        </p:txBody>
      </p:sp>
      <p:pic>
        <p:nvPicPr>
          <p:cNvPr id="4" name="Picture 4" descr="Graphical user interface, text, application&#10;&#10;Description automatically generated">
            <a:extLst>
              <a:ext uri="{FF2B5EF4-FFF2-40B4-BE49-F238E27FC236}">
                <a16:creationId xmlns:a16="http://schemas.microsoft.com/office/drawing/2014/main" id="{93C7B74E-F3C8-41CA-B5DD-ED6D423A85CD}"/>
              </a:ext>
            </a:extLst>
          </p:cNvPr>
          <p:cNvPicPr>
            <a:picLocks noChangeAspect="1"/>
          </p:cNvPicPr>
          <p:nvPr/>
        </p:nvPicPr>
        <p:blipFill>
          <a:blip r:embed="rId2"/>
          <a:stretch>
            <a:fillRect/>
          </a:stretch>
        </p:blipFill>
        <p:spPr>
          <a:xfrm>
            <a:off x="1158816" y="2657852"/>
            <a:ext cx="10046897" cy="3598259"/>
          </a:xfrm>
          <a:prstGeom prst="rect">
            <a:avLst/>
          </a:prstGeom>
        </p:spPr>
      </p:pic>
    </p:spTree>
    <p:extLst>
      <p:ext uri="{BB962C8B-B14F-4D97-AF65-F5344CB8AC3E}">
        <p14:creationId xmlns:p14="http://schemas.microsoft.com/office/powerpoint/2010/main" val="3636239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6D163-85DD-4E4D-8770-085D27CC48B4}"/>
              </a:ext>
            </a:extLst>
          </p:cNvPr>
          <p:cNvSpPr>
            <a:spLocks noGrp="1"/>
          </p:cNvSpPr>
          <p:nvPr>
            <p:ph type="title"/>
          </p:nvPr>
        </p:nvSpPr>
        <p:spPr/>
        <p:txBody>
          <a:bodyPr/>
          <a:lstStyle/>
          <a:p>
            <a:r>
              <a:rPr lang="en-GB">
                <a:latin typeface="Aharoni"/>
                <a:cs typeface="Angsana New"/>
              </a:rPr>
              <a:t>Catagerical to numerical value</a:t>
            </a:r>
            <a:endParaRPr lang="en-GB"/>
          </a:p>
        </p:txBody>
      </p:sp>
      <p:sp>
        <p:nvSpPr>
          <p:cNvPr id="3" name="Content Placeholder 2">
            <a:extLst>
              <a:ext uri="{FF2B5EF4-FFF2-40B4-BE49-F238E27FC236}">
                <a16:creationId xmlns:a16="http://schemas.microsoft.com/office/drawing/2014/main" id="{57BEBBCB-24C9-4F3F-81F0-C3EF295394D5}"/>
              </a:ext>
            </a:extLst>
          </p:cNvPr>
          <p:cNvSpPr>
            <a:spLocks noGrp="1"/>
          </p:cNvSpPr>
          <p:nvPr>
            <p:ph idx="1"/>
          </p:nvPr>
        </p:nvSpPr>
        <p:spPr/>
        <p:txBody>
          <a:bodyPr vert="horz" lIns="91440" tIns="45720" rIns="91440" bIns="45720" rtlCol="0" anchor="t">
            <a:normAutofit/>
          </a:bodyPr>
          <a:lstStyle/>
          <a:p>
            <a:r>
              <a:rPr lang="en-GB">
                <a:ea typeface="+mn-lt"/>
                <a:cs typeface="+mn-lt"/>
              </a:rPr>
              <a:t>#coverting catagerical value to numerical value</a:t>
            </a:r>
            <a:endParaRPr lang="en-GB"/>
          </a:p>
          <a:p>
            <a:r>
              <a:rPr lang="en-GB">
                <a:ea typeface="+mn-lt"/>
                <a:cs typeface="+mn-lt"/>
              </a:rPr>
              <a:t>from sklearn.preprocessing import LabelEncoder</a:t>
            </a:r>
            <a:endParaRPr lang="en-GB"/>
          </a:p>
          <a:p>
            <a:r>
              <a:rPr lang="en-GB">
                <a:ea typeface="+mn-lt"/>
                <a:cs typeface="+mn-lt"/>
              </a:rPr>
              <a:t>le=LabelEncoder()</a:t>
            </a:r>
            <a:endParaRPr lang="en-GB"/>
          </a:p>
          <a:p>
            <a:r>
              <a:rPr lang="en-GB">
                <a:ea typeface="+mn-lt"/>
                <a:cs typeface="+mn-lt"/>
              </a:rPr>
              <a:t>list1=['id', 'comment_text']</a:t>
            </a:r>
            <a:endParaRPr lang="en-GB"/>
          </a:p>
          <a:p>
            <a:r>
              <a:rPr lang="en-GB">
                <a:ea typeface="+mn-lt"/>
                <a:cs typeface="+mn-lt"/>
              </a:rPr>
              <a:t>for val in list1:</a:t>
            </a:r>
            <a:endParaRPr lang="en-GB"/>
          </a:p>
          <a:p>
            <a:r>
              <a:rPr lang="en-GB">
                <a:ea typeface="+mn-lt"/>
                <a:cs typeface="+mn-lt"/>
              </a:rPr>
              <a:t>    df[val]=le.fit_transform(df[val].astype(str))</a:t>
            </a:r>
            <a:endParaRPr lang="en-GB"/>
          </a:p>
        </p:txBody>
      </p:sp>
    </p:spTree>
    <p:extLst>
      <p:ext uri="{BB962C8B-B14F-4D97-AF65-F5344CB8AC3E}">
        <p14:creationId xmlns:p14="http://schemas.microsoft.com/office/powerpoint/2010/main" val="24267571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 application&#10;&#10;Description automatically generated">
            <a:extLst>
              <a:ext uri="{FF2B5EF4-FFF2-40B4-BE49-F238E27FC236}">
                <a16:creationId xmlns:a16="http://schemas.microsoft.com/office/drawing/2014/main" id="{9445A82D-5562-4102-B12C-F838420ADA6E}"/>
              </a:ext>
            </a:extLst>
          </p:cNvPr>
          <p:cNvPicPr>
            <a:picLocks noGrp="1" noChangeAspect="1"/>
          </p:cNvPicPr>
          <p:nvPr>
            <p:ph idx="1"/>
          </p:nvPr>
        </p:nvPicPr>
        <p:blipFill>
          <a:blip r:embed="rId2"/>
          <a:stretch>
            <a:fillRect/>
          </a:stretch>
        </p:blipFill>
        <p:spPr>
          <a:xfrm>
            <a:off x="977280" y="948838"/>
            <a:ext cx="9820497" cy="5228124"/>
          </a:xfrm>
        </p:spPr>
      </p:pic>
    </p:spTree>
    <p:extLst>
      <p:ext uri="{BB962C8B-B14F-4D97-AF65-F5344CB8AC3E}">
        <p14:creationId xmlns:p14="http://schemas.microsoft.com/office/powerpoint/2010/main" val="2398055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014FB7-9933-4973-A630-BD058B4BB312}"/>
              </a:ext>
            </a:extLst>
          </p:cNvPr>
          <p:cNvSpPr>
            <a:spLocks noGrp="1"/>
          </p:cNvSpPr>
          <p:nvPr>
            <p:ph idx="1"/>
          </p:nvPr>
        </p:nvSpPr>
        <p:spPr>
          <a:xfrm>
            <a:off x="838200" y="330611"/>
            <a:ext cx="10515600" cy="5846351"/>
          </a:xfrm>
        </p:spPr>
        <p:txBody>
          <a:bodyPr vert="horz" lIns="91440" tIns="45720" rIns="91440" bIns="45720" rtlCol="0" anchor="t">
            <a:normAutofit/>
          </a:bodyPr>
          <a:lstStyle/>
          <a:p>
            <a:r>
              <a:rPr lang="en-GB" sz="3600" b="1" dirty="0">
                <a:ea typeface="+mn-lt"/>
                <a:cs typeface="+mn-lt"/>
              </a:rPr>
              <a:t>Problem Statement</a:t>
            </a:r>
            <a:endParaRPr lang="en-GB" sz="3600" b="1" dirty="0"/>
          </a:p>
          <a:p>
            <a:r>
              <a:rPr lang="en-GB" sz="3200" dirty="0">
                <a:ea typeface="+mn-lt"/>
                <a:cs typeface="+mn-lt"/>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endParaRPr lang="en-GB" sz="3200" dirty="0"/>
          </a:p>
          <a:p>
            <a:endParaRPr lang="en-GB" sz="3600" dirty="0"/>
          </a:p>
        </p:txBody>
      </p:sp>
    </p:spTree>
    <p:extLst>
      <p:ext uri="{BB962C8B-B14F-4D97-AF65-F5344CB8AC3E}">
        <p14:creationId xmlns:p14="http://schemas.microsoft.com/office/powerpoint/2010/main" val="3929125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55A4-60A1-4B78-8890-A3D607C5EF3E}"/>
              </a:ext>
            </a:extLst>
          </p:cNvPr>
          <p:cNvSpPr>
            <a:spLocks noGrp="1"/>
          </p:cNvSpPr>
          <p:nvPr>
            <p:ph type="title"/>
          </p:nvPr>
        </p:nvSpPr>
        <p:spPr/>
        <p:txBody>
          <a:bodyPr/>
          <a:lstStyle/>
          <a:p>
            <a:r>
              <a:rPr lang="en-GB">
                <a:latin typeface="Aharoni"/>
                <a:cs typeface="Angsana New"/>
              </a:rPr>
              <a:t>Outlier detector</a:t>
            </a:r>
            <a:endParaRPr lang="en-GB"/>
          </a:p>
        </p:txBody>
      </p:sp>
      <p:pic>
        <p:nvPicPr>
          <p:cNvPr id="4" name="Picture 4" descr="Graphical user interface, text, application&#10;&#10;Description automatically generated">
            <a:extLst>
              <a:ext uri="{FF2B5EF4-FFF2-40B4-BE49-F238E27FC236}">
                <a16:creationId xmlns:a16="http://schemas.microsoft.com/office/drawing/2014/main" id="{9A3331B9-8920-47BE-B3F3-10202E94A73E}"/>
              </a:ext>
            </a:extLst>
          </p:cNvPr>
          <p:cNvPicPr>
            <a:picLocks noGrp="1" noChangeAspect="1"/>
          </p:cNvPicPr>
          <p:nvPr>
            <p:ph idx="1"/>
          </p:nvPr>
        </p:nvPicPr>
        <p:blipFill>
          <a:blip r:embed="rId2"/>
          <a:stretch>
            <a:fillRect/>
          </a:stretch>
        </p:blipFill>
        <p:spPr>
          <a:xfrm>
            <a:off x="1063544" y="1940875"/>
            <a:ext cx="9964271" cy="4236087"/>
          </a:xfrm>
        </p:spPr>
      </p:pic>
    </p:spTree>
    <p:extLst>
      <p:ext uri="{BB962C8B-B14F-4D97-AF65-F5344CB8AC3E}">
        <p14:creationId xmlns:p14="http://schemas.microsoft.com/office/powerpoint/2010/main" val="6592341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3E874-5BA4-4FB3-927D-2955A8FE5897}"/>
              </a:ext>
            </a:extLst>
          </p:cNvPr>
          <p:cNvSpPr>
            <a:spLocks noGrp="1"/>
          </p:cNvSpPr>
          <p:nvPr>
            <p:ph type="title"/>
          </p:nvPr>
        </p:nvSpPr>
        <p:spPr/>
        <p:txBody>
          <a:bodyPr/>
          <a:lstStyle/>
          <a:p>
            <a:r>
              <a:rPr lang="en-GB">
                <a:latin typeface="Aharoni"/>
                <a:cs typeface="Angsana New"/>
              </a:rPr>
              <a:t>Skewness &amp;zscore</a:t>
            </a:r>
            <a:endParaRPr lang="en-GB"/>
          </a:p>
        </p:txBody>
      </p:sp>
      <p:pic>
        <p:nvPicPr>
          <p:cNvPr id="4" name="Picture 4" descr="Graphical user interface, application&#10;&#10;Description automatically generated">
            <a:extLst>
              <a:ext uri="{FF2B5EF4-FFF2-40B4-BE49-F238E27FC236}">
                <a16:creationId xmlns:a16="http://schemas.microsoft.com/office/drawing/2014/main" id="{D27C9D7C-6BBE-4A6D-9394-200FFD9E0F23}"/>
              </a:ext>
            </a:extLst>
          </p:cNvPr>
          <p:cNvPicPr>
            <a:picLocks noGrp="1" noChangeAspect="1"/>
          </p:cNvPicPr>
          <p:nvPr>
            <p:ph idx="1"/>
          </p:nvPr>
        </p:nvPicPr>
        <p:blipFill>
          <a:blip r:embed="rId2"/>
          <a:stretch>
            <a:fillRect/>
          </a:stretch>
        </p:blipFill>
        <p:spPr>
          <a:xfrm>
            <a:off x="2328751" y="1940875"/>
            <a:ext cx="7534498" cy="4236087"/>
          </a:xfrm>
        </p:spPr>
      </p:pic>
    </p:spTree>
    <p:extLst>
      <p:ext uri="{BB962C8B-B14F-4D97-AF65-F5344CB8AC3E}">
        <p14:creationId xmlns:p14="http://schemas.microsoft.com/office/powerpoint/2010/main" val="18591082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22DF6-1560-461A-9508-ADC9DF60040B}"/>
              </a:ext>
            </a:extLst>
          </p:cNvPr>
          <p:cNvSpPr>
            <a:spLocks noGrp="1"/>
          </p:cNvSpPr>
          <p:nvPr>
            <p:ph type="title"/>
          </p:nvPr>
        </p:nvSpPr>
        <p:spPr/>
        <p:txBody>
          <a:bodyPr/>
          <a:lstStyle/>
          <a:p>
            <a:r>
              <a:rPr lang="en-GB">
                <a:latin typeface="Aharoni"/>
                <a:cs typeface="Angsana New"/>
              </a:rPr>
              <a:t>models</a:t>
            </a:r>
            <a:endParaRPr lang="en-GB"/>
          </a:p>
        </p:txBody>
      </p:sp>
      <p:sp>
        <p:nvSpPr>
          <p:cNvPr id="3" name="Content Placeholder 2">
            <a:extLst>
              <a:ext uri="{FF2B5EF4-FFF2-40B4-BE49-F238E27FC236}">
                <a16:creationId xmlns:a16="http://schemas.microsoft.com/office/drawing/2014/main" id="{2AF7D33F-A314-4AB1-A4D2-E4599FDD4952}"/>
              </a:ext>
            </a:extLst>
          </p:cNvPr>
          <p:cNvSpPr>
            <a:spLocks noGrp="1"/>
          </p:cNvSpPr>
          <p:nvPr>
            <p:ph idx="1"/>
          </p:nvPr>
        </p:nvSpPr>
        <p:spPr/>
        <p:txBody>
          <a:bodyPr vert="horz" lIns="91440" tIns="45720" rIns="91440" bIns="45720" rtlCol="0" anchor="t">
            <a:normAutofit/>
          </a:bodyPr>
          <a:lstStyle/>
          <a:p>
            <a:r>
              <a:rPr lang="en-GB">
                <a:ea typeface="+mn-lt"/>
                <a:cs typeface="+mn-lt"/>
              </a:rPr>
              <a:t>from sklearn.linear_model import LogisticRegression</a:t>
            </a:r>
            <a:endParaRPr lang="en-GB"/>
          </a:p>
          <a:p>
            <a:r>
              <a:rPr lang="en-GB">
                <a:ea typeface="+mn-lt"/>
                <a:cs typeface="+mn-lt"/>
              </a:rPr>
              <a:t>from sklearn.neighbors import KNeighborsClassifier</a:t>
            </a:r>
            <a:endParaRPr lang="en-GB"/>
          </a:p>
          <a:p>
            <a:r>
              <a:rPr lang="en-GB">
                <a:ea typeface="+mn-lt"/>
                <a:cs typeface="+mn-lt"/>
              </a:rPr>
              <a:t>from sklearn.naive_bayes import GaussianNB</a:t>
            </a:r>
            <a:endParaRPr lang="en-GB"/>
          </a:p>
          <a:p>
            <a:r>
              <a:rPr lang="en-GB">
                <a:ea typeface="+mn-lt"/>
                <a:cs typeface="+mn-lt"/>
              </a:rPr>
              <a:t>from sklearn.tree import DecisionTreeClassifier</a:t>
            </a:r>
            <a:endParaRPr lang="en-GB"/>
          </a:p>
          <a:p>
            <a:r>
              <a:rPr lang="en-GB">
                <a:ea typeface="+mn-lt"/>
                <a:cs typeface="+mn-lt"/>
              </a:rPr>
              <a:t>from sklearn.svm import SVC</a:t>
            </a:r>
            <a:endParaRPr lang="en-GB"/>
          </a:p>
          <a:p>
            <a:r>
              <a:rPr lang="en-GB">
                <a:ea typeface="+mn-lt"/>
                <a:cs typeface="+mn-lt"/>
              </a:rPr>
              <a:t>from sklearn.ensemble import RandomForestClassifier</a:t>
            </a:r>
          </a:p>
          <a:p>
            <a:r>
              <a:rPr lang="en-GB"/>
              <a:t>All the value 1,1,1,1,1,1</a:t>
            </a:r>
            <a:endParaRPr lang="en-GB" dirty="0"/>
          </a:p>
        </p:txBody>
      </p:sp>
    </p:spTree>
    <p:extLst>
      <p:ext uri="{BB962C8B-B14F-4D97-AF65-F5344CB8AC3E}">
        <p14:creationId xmlns:p14="http://schemas.microsoft.com/office/powerpoint/2010/main" val="16183801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1DC35-1FD8-4A0C-B027-2D85FEEFA242}"/>
              </a:ext>
            </a:extLst>
          </p:cNvPr>
          <p:cNvSpPr>
            <a:spLocks noGrp="1"/>
          </p:cNvSpPr>
          <p:nvPr>
            <p:ph type="title"/>
          </p:nvPr>
        </p:nvSpPr>
        <p:spPr/>
        <p:txBody>
          <a:bodyPr/>
          <a:lstStyle/>
          <a:p>
            <a:r>
              <a:rPr lang="en-GB">
                <a:latin typeface="Aharoni"/>
                <a:cs typeface="Angsana New"/>
              </a:rPr>
              <a:t>Cross value score</a:t>
            </a:r>
            <a:endParaRPr lang="en-US"/>
          </a:p>
        </p:txBody>
      </p:sp>
      <p:sp>
        <p:nvSpPr>
          <p:cNvPr id="3" name="Content Placeholder 2">
            <a:extLst>
              <a:ext uri="{FF2B5EF4-FFF2-40B4-BE49-F238E27FC236}">
                <a16:creationId xmlns:a16="http://schemas.microsoft.com/office/drawing/2014/main" id="{5A079C91-231C-4C5B-AC98-D039C5C04424}"/>
              </a:ext>
            </a:extLst>
          </p:cNvPr>
          <p:cNvSpPr>
            <a:spLocks noGrp="1"/>
          </p:cNvSpPr>
          <p:nvPr>
            <p:ph idx="1"/>
          </p:nvPr>
        </p:nvSpPr>
        <p:spPr/>
        <p:txBody>
          <a:bodyPr vert="horz" lIns="91440" tIns="45720" rIns="91440" bIns="45720" rtlCol="0" anchor="t">
            <a:normAutofit/>
          </a:bodyPr>
          <a:lstStyle/>
          <a:p>
            <a:r>
              <a:rPr lang="en-GB">
                <a:ea typeface="+mn-lt"/>
                <a:cs typeface="+mn-lt"/>
              </a:rPr>
              <a:t>score=cross_val_score(rf,X,y,cv=5)</a:t>
            </a:r>
            <a:endParaRPr lang="en-GB"/>
          </a:p>
          <a:p>
            <a:r>
              <a:rPr lang="en-GB">
                <a:ea typeface="+mn-lt"/>
                <a:cs typeface="+mn-lt"/>
              </a:rPr>
              <a:t>print(score)</a:t>
            </a:r>
            <a:endParaRPr lang="en-GB"/>
          </a:p>
          <a:p>
            <a:r>
              <a:rPr lang="en-GB">
                <a:ea typeface="+mn-lt"/>
                <a:cs typeface="+mn-lt"/>
              </a:rPr>
              <a:t>print(score.mean())</a:t>
            </a:r>
            <a:endParaRPr lang="en-GB"/>
          </a:p>
        </p:txBody>
      </p:sp>
    </p:spTree>
    <p:extLst>
      <p:ext uri="{BB962C8B-B14F-4D97-AF65-F5344CB8AC3E}">
        <p14:creationId xmlns:p14="http://schemas.microsoft.com/office/powerpoint/2010/main" val="16133077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7B6363-B86F-40A3-8902-DFA61F46B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A6F620-873E-4972-B551-800F48DE4AED}"/>
              </a:ext>
            </a:extLst>
          </p:cNvPr>
          <p:cNvSpPr>
            <a:spLocks noGrp="1"/>
          </p:cNvSpPr>
          <p:nvPr>
            <p:ph type="title"/>
          </p:nvPr>
        </p:nvSpPr>
        <p:spPr>
          <a:xfrm>
            <a:off x="838200" y="1195250"/>
            <a:ext cx="5257800" cy="4976949"/>
          </a:xfrm>
        </p:spPr>
        <p:txBody>
          <a:bodyPr anchor="t">
            <a:normAutofit/>
          </a:bodyPr>
          <a:lstStyle/>
          <a:p>
            <a:r>
              <a:rPr lang="en-GB">
                <a:cs typeface="Aharoni"/>
              </a:rPr>
              <a:t>GridSearchCV</a:t>
            </a:r>
            <a:endParaRPr lang="en-US"/>
          </a:p>
        </p:txBody>
      </p:sp>
      <p:sp>
        <p:nvSpPr>
          <p:cNvPr id="3" name="Content Placeholder 2">
            <a:extLst>
              <a:ext uri="{FF2B5EF4-FFF2-40B4-BE49-F238E27FC236}">
                <a16:creationId xmlns:a16="http://schemas.microsoft.com/office/drawing/2014/main" id="{4565B429-F43B-4BE8-8EF4-90A62864A9D2}"/>
              </a:ext>
            </a:extLst>
          </p:cNvPr>
          <p:cNvSpPr>
            <a:spLocks noGrp="1"/>
          </p:cNvSpPr>
          <p:nvPr>
            <p:ph idx="1"/>
          </p:nvPr>
        </p:nvSpPr>
        <p:spPr>
          <a:xfrm>
            <a:off x="6681650" y="1195250"/>
            <a:ext cx="4672150" cy="4976950"/>
          </a:xfrm>
        </p:spPr>
        <p:txBody>
          <a:bodyPr vert="horz" lIns="91440" tIns="45720" rIns="91440" bIns="45720" rtlCol="0">
            <a:normAutofit/>
          </a:bodyPr>
          <a:lstStyle/>
          <a:p>
            <a:r>
              <a:rPr lang="en-GB">
                <a:ea typeface="+mn-lt"/>
                <a:cs typeface="+mn-lt"/>
              </a:rPr>
              <a:t>GCV_pred=GCV.best_estimator_.predict(x_test)</a:t>
            </a:r>
            <a:endParaRPr lang="en-GB" dirty="0">
              <a:ea typeface="+mn-lt"/>
              <a:cs typeface="+mn-lt"/>
            </a:endParaRPr>
          </a:p>
          <a:p>
            <a:endParaRPr lang="en-GB" dirty="0"/>
          </a:p>
          <a:p>
            <a:r>
              <a:rPr lang="en-GB">
                <a:ea typeface="+mn-lt"/>
                <a:cs typeface="+mn-lt"/>
              </a:rPr>
              <a:t>accuracy_score(y_test,GCV_pred)</a:t>
            </a:r>
          </a:p>
          <a:p>
            <a:r>
              <a:rPr lang="en-GB">
                <a:latin typeface="Consolas"/>
              </a:rPr>
              <a:t>1.0</a:t>
            </a:r>
          </a:p>
          <a:p>
            <a:endParaRPr lang="en-GB" dirty="0">
              <a:latin typeface="Consolas"/>
            </a:endParaRPr>
          </a:p>
          <a:p>
            <a:r>
              <a:rPr lang="en-GB">
                <a:ea typeface="+mn-lt"/>
                <a:cs typeface="+mn-lt"/>
              </a:rPr>
              <a:t>import joblib</a:t>
            </a:r>
            <a:endParaRPr lang="en-GB" dirty="0">
              <a:latin typeface="Consolas"/>
            </a:endParaRPr>
          </a:p>
          <a:p>
            <a:r>
              <a:rPr lang="en-GB">
                <a:ea typeface="+mn-lt"/>
                <a:cs typeface="+mn-lt"/>
              </a:rPr>
              <a:t>joblib.dump(GCV.best_estimator_,"predict.pkl")</a:t>
            </a:r>
            <a:endParaRPr lang="en-GB"/>
          </a:p>
        </p:txBody>
      </p:sp>
    </p:spTree>
    <p:extLst>
      <p:ext uri="{BB962C8B-B14F-4D97-AF65-F5344CB8AC3E}">
        <p14:creationId xmlns:p14="http://schemas.microsoft.com/office/powerpoint/2010/main" val="1793146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2">
            <a:extLst>
              <a:ext uri="{FF2B5EF4-FFF2-40B4-BE49-F238E27FC236}">
                <a16:creationId xmlns:a16="http://schemas.microsoft.com/office/drawing/2014/main" id="{7DA9B740-BF1C-4B6F-9264-F7C8D17D181A}"/>
              </a:ext>
            </a:extLst>
          </p:cNvPr>
          <p:cNvGraphicFramePr>
            <a:graphicFrameLocks noGrp="1"/>
          </p:cNvGraphicFramePr>
          <p:nvPr>
            <p:ph idx="1"/>
          </p:nvPr>
        </p:nvGraphicFramePr>
        <p:xfrm>
          <a:off x="838200" y="517517"/>
          <a:ext cx="10515600" cy="56594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78534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A9EB4F-77A1-4690-AD0A-F8D18EBD585A}"/>
              </a:ext>
            </a:extLst>
          </p:cNvPr>
          <p:cNvSpPr>
            <a:spLocks noGrp="1"/>
          </p:cNvSpPr>
          <p:nvPr>
            <p:ph idx="1"/>
          </p:nvPr>
        </p:nvSpPr>
        <p:spPr>
          <a:xfrm>
            <a:off x="838200" y="258725"/>
            <a:ext cx="10515600" cy="5918237"/>
          </a:xfrm>
        </p:spPr>
        <p:txBody>
          <a:bodyPr vert="horz" lIns="91440" tIns="45720" rIns="91440" bIns="45720" rtlCol="0" anchor="t">
            <a:normAutofit lnSpcReduction="10000"/>
          </a:bodyPr>
          <a:lstStyle/>
          <a:p>
            <a:r>
              <a:rPr lang="en-GB" sz="2400" dirty="0">
                <a:ea typeface="+mn-lt"/>
                <a:cs typeface="+mn-lt"/>
              </a:rPr>
              <a:t>Malignant: It is the Label column, which includes values 0 and 1, denoting if the comment is malignant or not. </a:t>
            </a:r>
            <a:endParaRPr lang="en-GB" sz="2400" dirty="0"/>
          </a:p>
          <a:p>
            <a:r>
              <a:rPr lang="en-GB" sz="2400" dirty="0">
                <a:ea typeface="+mn-lt"/>
                <a:cs typeface="+mn-lt"/>
              </a:rPr>
              <a:t>Highly Malignant: It denotes comments that are highly malignant and hurtful. </a:t>
            </a:r>
            <a:endParaRPr lang="en-GB" sz="2400" dirty="0"/>
          </a:p>
          <a:p>
            <a:r>
              <a:rPr lang="en-GB" sz="2400" dirty="0">
                <a:ea typeface="+mn-lt"/>
                <a:cs typeface="+mn-lt"/>
              </a:rPr>
              <a:t>Rude: It denotes comments that are very rude and offensive.</a:t>
            </a:r>
            <a:endParaRPr lang="en-GB" sz="2400" dirty="0"/>
          </a:p>
          <a:p>
            <a:r>
              <a:rPr lang="en-GB" sz="2400" dirty="0">
                <a:ea typeface="+mn-lt"/>
                <a:cs typeface="+mn-lt"/>
              </a:rPr>
              <a:t>Threat: It contains indication of the comments that are giving any threat to someone.     </a:t>
            </a:r>
            <a:endParaRPr lang="en-GB" sz="2400" dirty="0"/>
          </a:p>
          <a:p>
            <a:r>
              <a:rPr lang="en-GB" sz="2400" dirty="0">
                <a:ea typeface="+mn-lt"/>
                <a:cs typeface="+mn-lt"/>
              </a:rPr>
              <a:t>Abuse: It is for comments that are abusive in nature. </a:t>
            </a:r>
            <a:endParaRPr lang="en-GB" sz="2400" dirty="0"/>
          </a:p>
          <a:p>
            <a:r>
              <a:rPr lang="en-GB" sz="2400" dirty="0">
                <a:ea typeface="+mn-lt"/>
                <a:cs typeface="+mn-lt"/>
              </a:rPr>
              <a:t>Loathe: It describes the comments which are hateful and loathing in nature.  </a:t>
            </a:r>
            <a:endParaRPr lang="en-GB" sz="2400" dirty="0"/>
          </a:p>
          <a:p>
            <a:r>
              <a:rPr lang="en-GB" sz="2400" dirty="0">
                <a:ea typeface="+mn-lt"/>
                <a:cs typeface="+mn-lt"/>
              </a:rPr>
              <a:t>ID: It includes unique Ids associated with each comment text given.   </a:t>
            </a:r>
            <a:endParaRPr lang="en-GB" sz="2400" dirty="0"/>
          </a:p>
          <a:p>
            <a:r>
              <a:rPr lang="en-GB" sz="2400" dirty="0">
                <a:ea typeface="+mn-lt"/>
                <a:cs typeface="+mn-lt"/>
              </a:rPr>
              <a:t>Comment text: This column contains the comments extracted from various social media platforms. </a:t>
            </a:r>
            <a:endParaRPr lang="en-GB" sz="2400" dirty="0"/>
          </a:p>
          <a:p>
            <a:endParaRPr lang="en-GB" sz="2400" dirty="0"/>
          </a:p>
        </p:txBody>
      </p:sp>
    </p:spTree>
    <p:extLst>
      <p:ext uri="{BB962C8B-B14F-4D97-AF65-F5344CB8AC3E}">
        <p14:creationId xmlns:p14="http://schemas.microsoft.com/office/powerpoint/2010/main" val="2817496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B2BC6-253B-4079-8126-CE7171E729AC}"/>
              </a:ext>
            </a:extLst>
          </p:cNvPr>
          <p:cNvSpPr>
            <a:spLocks noGrp="1"/>
          </p:cNvSpPr>
          <p:nvPr>
            <p:ph type="title"/>
          </p:nvPr>
        </p:nvSpPr>
        <p:spPr/>
        <p:txBody>
          <a:bodyPr/>
          <a:lstStyle/>
          <a:p>
            <a:r>
              <a:rPr lang="en-GB" dirty="0">
                <a:latin typeface="Aharoni"/>
                <a:cs typeface="Angsana New"/>
              </a:rPr>
              <a:t>Importing library file</a:t>
            </a:r>
            <a:endParaRPr lang="en-GB" dirty="0"/>
          </a:p>
        </p:txBody>
      </p:sp>
      <p:sp>
        <p:nvSpPr>
          <p:cNvPr id="3" name="Content Placeholder 2">
            <a:extLst>
              <a:ext uri="{FF2B5EF4-FFF2-40B4-BE49-F238E27FC236}">
                <a16:creationId xmlns:a16="http://schemas.microsoft.com/office/drawing/2014/main" id="{0A16B191-B931-4308-AC69-1891120663D5}"/>
              </a:ext>
            </a:extLst>
          </p:cNvPr>
          <p:cNvSpPr>
            <a:spLocks noGrp="1"/>
          </p:cNvSpPr>
          <p:nvPr>
            <p:ph idx="1"/>
          </p:nvPr>
        </p:nvSpPr>
        <p:spPr/>
        <p:txBody>
          <a:bodyPr vert="horz" lIns="91440" tIns="45720" rIns="91440" bIns="45720" rtlCol="0" anchor="t">
            <a:normAutofit/>
          </a:bodyPr>
          <a:lstStyle/>
          <a:p>
            <a:r>
              <a:rPr lang="en-GB" dirty="0">
                <a:ea typeface="+mn-lt"/>
                <a:cs typeface="+mn-lt"/>
              </a:rPr>
              <a:t>#import all the library file</a:t>
            </a:r>
            <a:endParaRPr lang="en-GB" dirty="0"/>
          </a:p>
          <a:p>
            <a:r>
              <a:rPr lang="en-GB" dirty="0">
                <a:ea typeface="+mn-lt"/>
                <a:cs typeface="+mn-lt"/>
              </a:rPr>
              <a:t>import </a:t>
            </a:r>
            <a:r>
              <a:rPr lang="en-GB" dirty="0" err="1">
                <a:ea typeface="+mn-lt"/>
                <a:cs typeface="+mn-lt"/>
              </a:rPr>
              <a:t>numpy</a:t>
            </a:r>
            <a:r>
              <a:rPr lang="en-GB" dirty="0">
                <a:ea typeface="+mn-lt"/>
                <a:cs typeface="+mn-lt"/>
              </a:rPr>
              <a:t> as np</a:t>
            </a:r>
            <a:endParaRPr lang="en-GB" dirty="0"/>
          </a:p>
          <a:p>
            <a:r>
              <a:rPr lang="en-GB" dirty="0">
                <a:ea typeface="+mn-lt"/>
                <a:cs typeface="+mn-lt"/>
              </a:rPr>
              <a:t>import </a:t>
            </a:r>
            <a:r>
              <a:rPr lang="en-GB" dirty="0" err="1">
                <a:ea typeface="+mn-lt"/>
                <a:cs typeface="+mn-lt"/>
              </a:rPr>
              <a:t>matplotlib.pyplot</a:t>
            </a:r>
            <a:r>
              <a:rPr lang="en-GB" dirty="0">
                <a:ea typeface="+mn-lt"/>
                <a:cs typeface="+mn-lt"/>
              </a:rPr>
              <a:t> as </a:t>
            </a:r>
            <a:r>
              <a:rPr lang="en-GB" dirty="0" err="1">
                <a:ea typeface="+mn-lt"/>
                <a:cs typeface="+mn-lt"/>
              </a:rPr>
              <a:t>plt</a:t>
            </a:r>
            <a:endParaRPr lang="en-GB" dirty="0" err="1"/>
          </a:p>
          <a:p>
            <a:r>
              <a:rPr lang="en-GB" dirty="0">
                <a:ea typeface="+mn-lt"/>
                <a:cs typeface="+mn-lt"/>
              </a:rPr>
              <a:t>import seaborn as </a:t>
            </a:r>
            <a:r>
              <a:rPr lang="en-GB" dirty="0" err="1">
                <a:ea typeface="+mn-lt"/>
                <a:cs typeface="+mn-lt"/>
              </a:rPr>
              <a:t>sns</a:t>
            </a:r>
            <a:endParaRPr lang="en-GB" dirty="0" err="1"/>
          </a:p>
          <a:p>
            <a:r>
              <a:rPr lang="en-GB" dirty="0">
                <a:ea typeface="+mn-lt"/>
                <a:cs typeface="+mn-lt"/>
              </a:rPr>
              <a:t>import </a:t>
            </a:r>
            <a:r>
              <a:rPr lang="en-GB" dirty="0" err="1">
                <a:ea typeface="+mn-lt"/>
                <a:cs typeface="+mn-lt"/>
              </a:rPr>
              <a:t>sklearn</a:t>
            </a:r>
            <a:endParaRPr lang="en-GB" dirty="0" err="1"/>
          </a:p>
          <a:p>
            <a:r>
              <a:rPr lang="en-GB" dirty="0">
                <a:ea typeface="+mn-lt"/>
                <a:cs typeface="+mn-lt"/>
              </a:rPr>
              <a:t>from </a:t>
            </a:r>
            <a:r>
              <a:rPr lang="en-GB" dirty="0" err="1">
                <a:ea typeface="+mn-lt"/>
                <a:cs typeface="+mn-lt"/>
              </a:rPr>
              <a:t>sklearn.linear_model</a:t>
            </a:r>
            <a:r>
              <a:rPr lang="en-GB" dirty="0">
                <a:ea typeface="+mn-lt"/>
                <a:cs typeface="+mn-lt"/>
              </a:rPr>
              <a:t> import </a:t>
            </a:r>
            <a:r>
              <a:rPr lang="en-GB" dirty="0" err="1">
                <a:ea typeface="+mn-lt"/>
                <a:cs typeface="+mn-lt"/>
              </a:rPr>
              <a:t>LinearRegression</a:t>
            </a:r>
            <a:endParaRPr lang="en-GB" dirty="0" err="1"/>
          </a:p>
          <a:p>
            <a:r>
              <a:rPr lang="en-GB" dirty="0">
                <a:ea typeface="+mn-lt"/>
                <a:cs typeface="+mn-lt"/>
              </a:rPr>
              <a:t>from </a:t>
            </a:r>
            <a:r>
              <a:rPr lang="en-GB" dirty="0" err="1">
                <a:ea typeface="+mn-lt"/>
                <a:cs typeface="+mn-lt"/>
              </a:rPr>
              <a:t>sklearn.metrics</a:t>
            </a:r>
            <a:r>
              <a:rPr lang="en-GB" dirty="0">
                <a:ea typeface="+mn-lt"/>
                <a:cs typeface="+mn-lt"/>
              </a:rPr>
              <a:t> import </a:t>
            </a:r>
            <a:r>
              <a:rPr lang="en-GB" dirty="0" err="1">
                <a:ea typeface="+mn-lt"/>
                <a:cs typeface="+mn-lt"/>
              </a:rPr>
              <a:t>accuracy_score</a:t>
            </a:r>
            <a:endParaRPr lang="en-GB" dirty="0" err="1"/>
          </a:p>
        </p:txBody>
      </p:sp>
    </p:spTree>
    <p:extLst>
      <p:ext uri="{BB962C8B-B14F-4D97-AF65-F5344CB8AC3E}">
        <p14:creationId xmlns:p14="http://schemas.microsoft.com/office/powerpoint/2010/main" val="615343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5DAFB-1490-4A41-A574-403E6ECB5D0B}"/>
              </a:ext>
            </a:extLst>
          </p:cNvPr>
          <p:cNvSpPr>
            <a:spLocks noGrp="1"/>
          </p:cNvSpPr>
          <p:nvPr>
            <p:ph type="title"/>
          </p:nvPr>
        </p:nvSpPr>
        <p:spPr/>
        <p:txBody>
          <a:bodyPr/>
          <a:lstStyle/>
          <a:p>
            <a:r>
              <a:rPr lang="en-GB">
                <a:latin typeface="Aharoni"/>
                <a:cs typeface="Angsana New"/>
              </a:rPr>
              <a:t>Dataframe shape</a:t>
            </a:r>
            <a:endParaRPr lang="en-US"/>
          </a:p>
        </p:txBody>
      </p:sp>
      <p:sp>
        <p:nvSpPr>
          <p:cNvPr id="3" name="Content Placeholder 2">
            <a:extLst>
              <a:ext uri="{FF2B5EF4-FFF2-40B4-BE49-F238E27FC236}">
                <a16:creationId xmlns:a16="http://schemas.microsoft.com/office/drawing/2014/main" id="{FAD91F80-E1DC-4E78-B32D-5A3238528FD1}"/>
              </a:ext>
            </a:extLst>
          </p:cNvPr>
          <p:cNvSpPr>
            <a:spLocks noGrp="1"/>
          </p:cNvSpPr>
          <p:nvPr>
            <p:ph idx="1"/>
          </p:nvPr>
        </p:nvSpPr>
        <p:spPr/>
        <p:txBody>
          <a:bodyPr vert="horz" lIns="91440" tIns="45720" rIns="91440" bIns="45720" rtlCol="0" anchor="t">
            <a:normAutofit/>
          </a:bodyPr>
          <a:lstStyle/>
          <a:p>
            <a:r>
              <a:rPr lang="en-GB">
                <a:ea typeface="+mn-lt"/>
                <a:cs typeface="+mn-lt"/>
              </a:rPr>
              <a:t>#shape of the dataframe</a:t>
            </a:r>
            <a:endParaRPr lang="en-GB" dirty="0"/>
          </a:p>
          <a:p>
            <a:r>
              <a:rPr lang="en-GB">
                <a:ea typeface="+mn-lt"/>
                <a:cs typeface="+mn-lt"/>
              </a:rPr>
              <a:t>Df1.shape</a:t>
            </a:r>
          </a:p>
          <a:p>
            <a:endParaRPr lang="en-GB" dirty="0">
              <a:ea typeface="+mn-lt"/>
              <a:cs typeface="+mn-lt"/>
            </a:endParaRPr>
          </a:p>
          <a:p>
            <a:r>
              <a:rPr lang="en-GB">
                <a:latin typeface="Consolas"/>
              </a:rPr>
              <a:t>(153164, 2)</a:t>
            </a:r>
          </a:p>
          <a:p>
            <a:endParaRPr lang="en-GB" dirty="0">
              <a:latin typeface="Consolas"/>
            </a:endParaRPr>
          </a:p>
          <a:p>
            <a:r>
              <a:rPr lang="en-GB">
                <a:ea typeface="+mn-lt"/>
                <a:cs typeface="+mn-lt"/>
              </a:rPr>
              <a:t>#shape of the dataframe</a:t>
            </a:r>
            <a:endParaRPr lang="en-GB" dirty="0">
              <a:latin typeface="Consolas"/>
            </a:endParaRPr>
          </a:p>
          <a:p>
            <a:r>
              <a:rPr lang="en-GB">
                <a:ea typeface="+mn-lt"/>
                <a:cs typeface="+mn-lt"/>
              </a:rPr>
              <a:t>Df.shape</a:t>
            </a:r>
          </a:p>
          <a:p>
            <a:r>
              <a:rPr lang="en-GB">
                <a:latin typeface="Consolas"/>
              </a:rPr>
              <a:t>(143346, 7)</a:t>
            </a:r>
            <a:endParaRPr lang="en-GB" dirty="0"/>
          </a:p>
        </p:txBody>
      </p:sp>
    </p:spTree>
    <p:extLst>
      <p:ext uri="{BB962C8B-B14F-4D97-AF65-F5344CB8AC3E}">
        <p14:creationId xmlns:p14="http://schemas.microsoft.com/office/powerpoint/2010/main" val="4036886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B52F8-A0B9-4F0C-9201-A0AAF88EDCA1}"/>
              </a:ext>
            </a:extLst>
          </p:cNvPr>
          <p:cNvSpPr>
            <a:spLocks noGrp="1"/>
          </p:cNvSpPr>
          <p:nvPr>
            <p:ph type="title"/>
          </p:nvPr>
        </p:nvSpPr>
        <p:spPr/>
        <p:txBody>
          <a:bodyPr/>
          <a:lstStyle/>
          <a:p>
            <a:r>
              <a:rPr lang="en-GB">
                <a:latin typeface="Aharoni"/>
                <a:cs typeface="Angsana New"/>
              </a:rPr>
              <a:t>Checking for null value</a:t>
            </a:r>
            <a:endParaRPr lang="en-GB"/>
          </a:p>
        </p:txBody>
      </p:sp>
      <p:pic>
        <p:nvPicPr>
          <p:cNvPr id="4" name="Picture 4">
            <a:extLst>
              <a:ext uri="{FF2B5EF4-FFF2-40B4-BE49-F238E27FC236}">
                <a16:creationId xmlns:a16="http://schemas.microsoft.com/office/drawing/2014/main" id="{F86ADDC6-4E42-48D9-861C-7A6F93CA4AAF}"/>
              </a:ext>
            </a:extLst>
          </p:cNvPr>
          <p:cNvPicPr>
            <a:picLocks noGrp="1" noChangeAspect="1"/>
          </p:cNvPicPr>
          <p:nvPr>
            <p:ph idx="1"/>
          </p:nvPr>
        </p:nvPicPr>
        <p:blipFill>
          <a:blip r:embed="rId2"/>
          <a:stretch>
            <a:fillRect/>
          </a:stretch>
        </p:blipFill>
        <p:spPr>
          <a:xfrm>
            <a:off x="2328751" y="1940875"/>
            <a:ext cx="7534498" cy="4236087"/>
          </a:xfrm>
        </p:spPr>
      </p:pic>
    </p:spTree>
    <p:extLst>
      <p:ext uri="{BB962C8B-B14F-4D97-AF65-F5344CB8AC3E}">
        <p14:creationId xmlns:p14="http://schemas.microsoft.com/office/powerpoint/2010/main" val="462107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D6A76-B63E-491A-8772-462E71486BC1}"/>
              </a:ext>
            </a:extLst>
          </p:cNvPr>
          <p:cNvSpPr>
            <a:spLocks noGrp="1"/>
          </p:cNvSpPr>
          <p:nvPr>
            <p:ph type="title"/>
          </p:nvPr>
        </p:nvSpPr>
        <p:spPr/>
        <p:txBody>
          <a:bodyPr/>
          <a:lstStyle/>
          <a:p>
            <a:r>
              <a:rPr lang="en-GB">
                <a:latin typeface="Aharoni"/>
                <a:cs typeface="Angsana New"/>
              </a:rPr>
              <a:t>Checking for the null value</a:t>
            </a:r>
            <a:endParaRPr lang="en-GB"/>
          </a:p>
        </p:txBody>
      </p:sp>
      <p:pic>
        <p:nvPicPr>
          <p:cNvPr id="4" name="Picture 4">
            <a:extLst>
              <a:ext uri="{FF2B5EF4-FFF2-40B4-BE49-F238E27FC236}">
                <a16:creationId xmlns:a16="http://schemas.microsoft.com/office/drawing/2014/main" id="{749C3C8A-725B-4249-9937-ABA741107958}"/>
              </a:ext>
            </a:extLst>
          </p:cNvPr>
          <p:cNvPicPr>
            <a:picLocks noGrp="1" noChangeAspect="1"/>
          </p:cNvPicPr>
          <p:nvPr>
            <p:ph idx="1"/>
          </p:nvPr>
        </p:nvPicPr>
        <p:blipFill>
          <a:blip r:embed="rId2"/>
          <a:stretch>
            <a:fillRect/>
          </a:stretch>
        </p:blipFill>
        <p:spPr>
          <a:xfrm>
            <a:off x="2328751" y="1940875"/>
            <a:ext cx="7534498" cy="4236087"/>
          </a:xfrm>
        </p:spPr>
      </p:pic>
    </p:spTree>
    <p:extLst>
      <p:ext uri="{BB962C8B-B14F-4D97-AF65-F5344CB8AC3E}">
        <p14:creationId xmlns:p14="http://schemas.microsoft.com/office/powerpoint/2010/main" val="1155457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0E952-DC18-4640-A2B3-D32C0CCD1228}"/>
              </a:ext>
            </a:extLst>
          </p:cNvPr>
          <p:cNvSpPr>
            <a:spLocks noGrp="1"/>
          </p:cNvSpPr>
          <p:nvPr>
            <p:ph type="title"/>
          </p:nvPr>
        </p:nvSpPr>
        <p:spPr/>
        <p:txBody>
          <a:bodyPr/>
          <a:lstStyle/>
          <a:p>
            <a:r>
              <a:rPr lang="en-GB">
                <a:latin typeface="Aharoni"/>
                <a:cs typeface="Angsana New"/>
              </a:rPr>
              <a:t>describe</a:t>
            </a:r>
            <a:endParaRPr lang="en-GB"/>
          </a:p>
        </p:txBody>
      </p:sp>
      <p:sp>
        <p:nvSpPr>
          <p:cNvPr id="3" name="Content Placeholder 2">
            <a:extLst>
              <a:ext uri="{FF2B5EF4-FFF2-40B4-BE49-F238E27FC236}">
                <a16:creationId xmlns:a16="http://schemas.microsoft.com/office/drawing/2014/main" id="{8704C68C-7125-4995-9C3B-6C5B39B6E364}"/>
              </a:ext>
            </a:extLst>
          </p:cNvPr>
          <p:cNvSpPr>
            <a:spLocks noGrp="1"/>
          </p:cNvSpPr>
          <p:nvPr>
            <p:ph idx="1"/>
          </p:nvPr>
        </p:nvSpPr>
        <p:spPr/>
        <p:txBody>
          <a:bodyPr vert="horz" lIns="91440" tIns="45720" rIns="91440" bIns="45720" rtlCol="0" anchor="t">
            <a:normAutofit/>
          </a:bodyPr>
          <a:lstStyle/>
          <a:p>
            <a:r>
              <a:rPr lang="en-GB" sz="3600">
                <a:ea typeface="+mn-lt"/>
                <a:cs typeface="+mn-lt"/>
              </a:rPr>
              <a:t>#we get  mean value and standard deviation value</a:t>
            </a:r>
            <a:endParaRPr lang="en-GB" sz="3600"/>
          </a:p>
          <a:p>
            <a:r>
              <a:rPr lang="en-GB" sz="3600">
                <a:ea typeface="+mn-lt"/>
                <a:cs typeface="+mn-lt"/>
              </a:rPr>
              <a:t>df.describe()</a:t>
            </a:r>
          </a:p>
          <a:p>
            <a:r>
              <a:rPr lang="en-GB" sz="3600"/>
              <a:t>Which will give the mean value,standard,min,25,50,75,max</a:t>
            </a:r>
            <a:endParaRPr lang="en-GB" sz="3600" dirty="0"/>
          </a:p>
        </p:txBody>
      </p:sp>
    </p:spTree>
    <p:extLst>
      <p:ext uri="{BB962C8B-B14F-4D97-AF65-F5344CB8AC3E}">
        <p14:creationId xmlns:p14="http://schemas.microsoft.com/office/powerpoint/2010/main" val="504367367"/>
      </p:ext>
    </p:extLst>
  </p:cSld>
  <p:clrMapOvr>
    <a:masterClrMapping/>
  </p:clrMapOvr>
</p:sld>
</file>

<file path=ppt/theme/theme1.xml><?xml version="1.0" encoding="utf-8"?>
<a:theme xmlns:a="http://schemas.openxmlformats.org/drawingml/2006/main" name="FadeVTI">
  <a:themeElements>
    <a:clrScheme name="gradient">
      <a:dk1>
        <a:sysClr val="windowText" lastClr="000000"/>
      </a:dk1>
      <a:lt1>
        <a:sysClr val="window" lastClr="FFFFFF"/>
      </a:lt1>
      <a:dk2>
        <a:srgbClr val="203040"/>
      </a:dk2>
      <a:lt2>
        <a:srgbClr val="ECF0F0"/>
      </a:lt2>
      <a:accent1>
        <a:srgbClr val="00BAC8"/>
      </a:accent1>
      <a:accent2>
        <a:srgbClr val="794DFF"/>
      </a:accent2>
      <a:accent3>
        <a:srgbClr val="00D17D"/>
      </a:accent3>
      <a:accent4>
        <a:srgbClr val="E69500"/>
      </a:accent4>
      <a:accent5>
        <a:srgbClr val="FE5D21"/>
      </a:accent5>
      <a:accent6>
        <a:srgbClr val="DA2A69"/>
      </a:accent6>
      <a:hlink>
        <a:srgbClr val="3E8FF1"/>
      </a:hlink>
      <a:folHlink>
        <a:srgbClr val="939393"/>
      </a:folHlink>
    </a:clrScheme>
    <a:fontScheme name="Custom 49">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adeVTI" id="{1194088A-B135-4437-9FD8-7466BBC13A13}" vid="{B787DE2F-1995-45D8-A8E2-6B5CC521AC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50455F8-10A0-4EEF-9BB1-9035E295B165}">
  <ds:schemaRefs>
    <ds:schemaRef ds:uri="http://schemas.microsoft.com/sharepoint/v3/contenttype/forms"/>
  </ds:schemaRefs>
</ds:datastoreItem>
</file>

<file path=customXml/itemProps2.xml><?xml version="1.0" encoding="utf-8"?>
<ds:datastoreItem xmlns:ds="http://schemas.openxmlformats.org/officeDocument/2006/customXml" ds:itemID="{79B0F2AC-8567-4D03-BFFC-653DB596C52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7C2F7BF6-CD39-4568-B8BD-EA8D252E10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Madison</Template>
  <TotalTime>0</TotalTime>
  <Words>1</Words>
  <Application>Microsoft Office PowerPoint</Application>
  <PresentationFormat>Widescreen</PresentationFormat>
  <Paragraphs>1</Paragraphs>
  <Slides>24</Slides>
  <Notes>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FadeVTI</vt:lpstr>
      <vt:lpstr>MALIGNANT COMMENTS CLASSIFICATION </vt:lpstr>
      <vt:lpstr>PowerPoint Presentation</vt:lpstr>
      <vt:lpstr>PowerPoint Presentation</vt:lpstr>
      <vt:lpstr>PowerPoint Presentation</vt:lpstr>
      <vt:lpstr>Importing library file</vt:lpstr>
      <vt:lpstr>Dataframe shape</vt:lpstr>
      <vt:lpstr>Checking for null value</vt:lpstr>
      <vt:lpstr>Checking for the null value</vt:lpstr>
      <vt:lpstr>describe</vt:lpstr>
      <vt:lpstr>Univariant analysis</vt:lpstr>
      <vt:lpstr>Univariant analysis for numercial value</vt:lpstr>
      <vt:lpstr>PowerPoint Presentation</vt:lpstr>
      <vt:lpstr>Numerical categorical</vt:lpstr>
      <vt:lpstr>Numerical data</vt:lpstr>
      <vt:lpstr>Counting the value</vt:lpstr>
      <vt:lpstr>correlation</vt:lpstr>
      <vt:lpstr>multivariant analaysis &amp;bivariant analaysis </vt:lpstr>
      <vt:lpstr>Catagerical to numerical value</vt:lpstr>
      <vt:lpstr>PowerPoint Presentation</vt:lpstr>
      <vt:lpstr>Outlier detector</vt:lpstr>
      <vt:lpstr>Skewness &amp;zscore</vt:lpstr>
      <vt:lpstr>models</vt:lpstr>
      <vt:lpstr>Cross value score</vt:lpstr>
      <vt:lpstr>GridSearchCV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157</cp:revision>
  <dcterms:created xsi:type="dcterms:W3CDTF">2021-09-12T14:21:00Z</dcterms:created>
  <dcterms:modified xsi:type="dcterms:W3CDTF">2021-09-12T15:38:48Z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