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91B46-1250-4642-9931-5F89B696497B}" v="183" dt="2021-04-28T18:44:02.890"/>
    <p1510:client id="{94E16339-EDF8-4BBF-A89F-EBA2E28F0B2E}" v="3029" dt="2021-04-29T15:30:02.012"/>
    <p1510:client id="{CC210181-456B-47B2-885D-48A912149E86}" v="65" dt="2021-04-29T21:04:34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A46B79-A003-4883-AE8C-17AFB82CCA7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82C4AD4-7D09-439C-A365-DA1D25F7C604}">
      <dgm:prSet/>
      <dgm:spPr/>
      <dgm:t>
        <a:bodyPr/>
        <a:lstStyle/>
        <a:p>
          <a:r>
            <a:rPr lang="en-GB"/>
            <a:t>Encode target labels with value between 0 and n_classes-1.</a:t>
          </a:r>
          <a:endParaRPr lang="en-US"/>
        </a:p>
      </dgm:t>
    </dgm:pt>
    <dgm:pt modelId="{0EDC242C-A3EE-4F8E-AC38-FBC8C65A80B1}" type="parTrans" cxnId="{61B5CC8C-5927-45B4-A33D-E85EEFC542BD}">
      <dgm:prSet/>
      <dgm:spPr/>
      <dgm:t>
        <a:bodyPr/>
        <a:lstStyle/>
        <a:p>
          <a:endParaRPr lang="en-US"/>
        </a:p>
      </dgm:t>
    </dgm:pt>
    <dgm:pt modelId="{A397DF2A-DC0E-40B8-AC96-E56AA1BCE49F}" type="sibTrans" cxnId="{61B5CC8C-5927-45B4-A33D-E85EEFC542BD}">
      <dgm:prSet/>
      <dgm:spPr/>
      <dgm:t>
        <a:bodyPr/>
        <a:lstStyle/>
        <a:p>
          <a:endParaRPr lang="en-US"/>
        </a:p>
      </dgm:t>
    </dgm:pt>
    <dgm:pt modelId="{CDF0ECDD-2AE8-43EB-A15D-815D71ECF5AB}">
      <dgm:prSet/>
      <dgm:spPr/>
      <dgm:t>
        <a:bodyPr/>
        <a:lstStyle/>
        <a:p>
          <a:r>
            <a:rPr lang="en-GB"/>
            <a:t>This transformer should be used to encode target values</a:t>
          </a:r>
          <a:endParaRPr lang="en-US"/>
        </a:p>
      </dgm:t>
    </dgm:pt>
    <dgm:pt modelId="{E7CBAB1A-03A5-4D35-9212-281350AC2CFB}" type="parTrans" cxnId="{DBD398D8-4FD3-4B32-962A-78C3AE9EBF1E}">
      <dgm:prSet/>
      <dgm:spPr/>
      <dgm:t>
        <a:bodyPr/>
        <a:lstStyle/>
        <a:p>
          <a:endParaRPr lang="en-US"/>
        </a:p>
      </dgm:t>
    </dgm:pt>
    <dgm:pt modelId="{3A87CA92-2F09-45F6-91CB-026C34E0B86E}" type="sibTrans" cxnId="{DBD398D8-4FD3-4B32-962A-78C3AE9EBF1E}">
      <dgm:prSet/>
      <dgm:spPr/>
      <dgm:t>
        <a:bodyPr/>
        <a:lstStyle/>
        <a:p>
          <a:endParaRPr lang="en-US"/>
        </a:p>
      </dgm:t>
    </dgm:pt>
    <dgm:pt modelId="{E988D021-9FA9-4B8F-A6C4-181ED09B3657}">
      <dgm:prSet/>
      <dgm:spPr/>
      <dgm:t>
        <a:bodyPr/>
        <a:lstStyle/>
        <a:p>
          <a:r>
            <a:rPr lang="en-GB"/>
            <a:t>Label encoder  which is used convert the categorical value into numerical value</a:t>
          </a:r>
          <a:endParaRPr lang="en-US"/>
        </a:p>
      </dgm:t>
    </dgm:pt>
    <dgm:pt modelId="{40E93F6A-59F9-4F58-BA4E-43D890B1FFAE}" type="parTrans" cxnId="{58D36A07-C5A7-4650-AACE-C26FC7B2A456}">
      <dgm:prSet/>
      <dgm:spPr/>
      <dgm:t>
        <a:bodyPr/>
        <a:lstStyle/>
        <a:p>
          <a:endParaRPr lang="en-US"/>
        </a:p>
      </dgm:t>
    </dgm:pt>
    <dgm:pt modelId="{591C3AB3-4296-42DB-BD87-A7A007C661A7}" type="sibTrans" cxnId="{58D36A07-C5A7-4650-AACE-C26FC7B2A456}">
      <dgm:prSet/>
      <dgm:spPr/>
      <dgm:t>
        <a:bodyPr/>
        <a:lstStyle/>
        <a:p>
          <a:endParaRPr lang="en-US"/>
        </a:p>
      </dgm:t>
    </dgm:pt>
    <dgm:pt modelId="{68309925-3463-4EAC-96CA-38E44315AE15}" type="pres">
      <dgm:prSet presAssocID="{E6A46B79-A003-4883-AE8C-17AFB82CCA72}" presName="outerComposite" presStyleCnt="0">
        <dgm:presLayoutVars>
          <dgm:chMax val="5"/>
          <dgm:dir/>
          <dgm:resizeHandles val="exact"/>
        </dgm:presLayoutVars>
      </dgm:prSet>
      <dgm:spPr/>
    </dgm:pt>
    <dgm:pt modelId="{7001FC46-52C2-4B0A-89FB-E094ECBF34F5}" type="pres">
      <dgm:prSet presAssocID="{E6A46B79-A003-4883-AE8C-17AFB82CCA72}" presName="dummyMaxCanvas" presStyleCnt="0">
        <dgm:presLayoutVars/>
      </dgm:prSet>
      <dgm:spPr/>
    </dgm:pt>
    <dgm:pt modelId="{F6E81462-2BD4-43F9-B9FD-6C90E461B9DC}" type="pres">
      <dgm:prSet presAssocID="{E6A46B79-A003-4883-AE8C-17AFB82CCA72}" presName="ThreeNodes_1" presStyleLbl="node1" presStyleIdx="0" presStyleCnt="3">
        <dgm:presLayoutVars>
          <dgm:bulletEnabled val="1"/>
        </dgm:presLayoutVars>
      </dgm:prSet>
      <dgm:spPr/>
    </dgm:pt>
    <dgm:pt modelId="{1093F85F-1A6B-4EA0-8AD7-D1BA1D7A0F43}" type="pres">
      <dgm:prSet presAssocID="{E6A46B79-A003-4883-AE8C-17AFB82CCA72}" presName="ThreeNodes_2" presStyleLbl="node1" presStyleIdx="1" presStyleCnt="3">
        <dgm:presLayoutVars>
          <dgm:bulletEnabled val="1"/>
        </dgm:presLayoutVars>
      </dgm:prSet>
      <dgm:spPr/>
    </dgm:pt>
    <dgm:pt modelId="{EFF94A3E-F31A-4348-A982-F5AAEDD29157}" type="pres">
      <dgm:prSet presAssocID="{E6A46B79-A003-4883-AE8C-17AFB82CCA72}" presName="ThreeNodes_3" presStyleLbl="node1" presStyleIdx="2" presStyleCnt="3">
        <dgm:presLayoutVars>
          <dgm:bulletEnabled val="1"/>
        </dgm:presLayoutVars>
      </dgm:prSet>
      <dgm:spPr/>
    </dgm:pt>
    <dgm:pt modelId="{CD110B44-D81D-4209-9F77-6C1CDE92A1F3}" type="pres">
      <dgm:prSet presAssocID="{E6A46B79-A003-4883-AE8C-17AFB82CCA72}" presName="ThreeConn_1-2" presStyleLbl="fgAccFollowNode1" presStyleIdx="0" presStyleCnt="2">
        <dgm:presLayoutVars>
          <dgm:bulletEnabled val="1"/>
        </dgm:presLayoutVars>
      </dgm:prSet>
      <dgm:spPr/>
    </dgm:pt>
    <dgm:pt modelId="{FE8C0262-2C4C-42C5-80E7-FC8CA13422EF}" type="pres">
      <dgm:prSet presAssocID="{E6A46B79-A003-4883-AE8C-17AFB82CCA72}" presName="ThreeConn_2-3" presStyleLbl="fgAccFollowNode1" presStyleIdx="1" presStyleCnt="2">
        <dgm:presLayoutVars>
          <dgm:bulletEnabled val="1"/>
        </dgm:presLayoutVars>
      </dgm:prSet>
      <dgm:spPr/>
    </dgm:pt>
    <dgm:pt modelId="{BB5E3529-B869-436F-946D-37A48A1B725F}" type="pres">
      <dgm:prSet presAssocID="{E6A46B79-A003-4883-AE8C-17AFB82CCA72}" presName="ThreeNodes_1_text" presStyleLbl="node1" presStyleIdx="2" presStyleCnt="3">
        <dgm:presLayoutVars>
          <dgm:bulletEnabled val="1"/>
        </dgm:presLayoutVars>
      </dgm:prSet>
      <dgm:spPr/>
    </dgm:pt>
    <dgm:pt modelId="{781481D6-4A7B-4C89-BA4E-BA09D0BFD93B}" type="pres">
      <dgm:prSet presAssocID="{E6A46B79-A003-4883-AE8C-17AFB82CCA72}" presName="ThreeNodes_2_text" presStyleLbl="node1" presStyleIdx="2" presStyleCnt="3">
        <dgm:presLayoutVars>
          <dgm:bulletEnabled val="1"/>
        </dgm:presLayoutVars>
      </dgm:prSet>
      <dgm:spPr/>
    </dgm:pt>
    <dgm:pt modelId="{FFD71FD8-B844-47E2-9909-E0C133E15937}" type="pres">
      <dgm:prSet presAssocID="{E6A46B79-A003-4883-AE8C-17AFB82CCA7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6457901-148B-4F6D-9508-7BF8785B1E56}" type="presOf" srcId="{CDF0ECDD-2AE8-43EB-A15D-815D71ECF5AB}" destId="{1093F85F-1A6B-4EA0-8AD7-D1BA1D7A0F43}" srcOrd="0" destOrd="0" presId="urn:microsoft.com/office/officeart/2005/8/layout/vProcess5"/>
    <dgm:cxn modelId="{545BF202-FCF7-4E70-8694-C9DDC9C3C35D}" type="presOf" srcId="{382C4AD4-7D09-439C-A365-DA1D25F7C604}" destId="{BB5E3529-B869-436F-946D-37A48A1B725F}" srcOrd="1" destOrd="0" presId="urn:microsoft.com/office/officeart/2005/8/layout/vProcess5"/>
    <dgm:cxn modelId="{58D36A07-C5A7-4650-AACE-C26FC7B2A456}" srcId="{E6A46B79-A003-4883-AE8C-17AFB82CCA72}" destId="{E988D021-9FA9-4B8F-A6C4-181ED09B3657}" srcOrd="2" destOrd="0" parTransId="{40E93F6A-59F9-4F58-BA4E-43D890B1FFAE}" sibTransId="{591C3AB3-4296-42DB-BD87-A7A007C661A7}"/>
    <dgm:cxn modelId="{177CF910-52F6-42FD-9BB0-F81D0543F960}" type="presOf" srcId="{A397DF2A-DC0E-40B8-AC96-E56AA1BCE49F}" destId="{CD110B44-D81D-4209-9F77-6C1CDE92A1F3}" srcOrd="0" destOrd="0" presId="urn:microsoft.com/office/officeart/2005/8/layout/vProcess5"/>
    <dgm:cxn modelId="{5B877021-BE08-452C-AA18-FDC107C49AF4}" type="presOf" srcId="{E988D021-9FA9-4B8F-A6C4-181ED09B3657}" destId="{FFD71FD8-B844-47E2-9909-E0C133E15937}" srcOrd="1" destOrd="0" presId="urn:microsoft.com/office/officeart/2005/8/layout/vProcess5"/>
    <dgm:cxn modelId="{646D8E40-F453-45F5-8443-582381DF0442}" type="presOf" srcId="{CDF0ECDD-2AE8-43EB-A15D-815D71ECF5AB}" destId="{781481D6-4A7B-4C89-BA4E-BA09D0BFD93B}" srcOrd="1" destOrd="0" presId="urn:microsoft.com/office/officeart/2005/8/layout/vProcess5"/>
    <dgm:cxn modelId="{9D369A5B-ED8D-4A26-9652-98E2308C3C38}" type="presOf" srcId="{3A87CA92-2F09-45F6-91CB-026C34E0B86E}" destId="{FE8C0262-2C4C-42C5-80E7-FC8CA13422EF}" srcOrd="0" destOrd="0" presId="urn:microsoft.com/office/officeart/2005/8/layout/vProcess5"/>
    <dgm:cxn modelId="{E6810375-EF1E-41BB-B06E-1E03DCD4AF5E}" type="presOf" srcId="{E988D021-9FA9-4B8F-A6C4-181ED09B3657}" destId="{EFF94A3E-F31A-4348-A982-F5AAEDD29157}" srcOrd="0" destOrd="0" presId="urn:microsoft.com/office/officeart/2005/8/layout/vProcess5"/>
    <dgm:cxn modelId="{61B5CC8C-5927-45B4-A33D-E85EEFC542BD}" srcId="{E6A46B79-A003-4883-AE8C-17AFB82CCA72}" destId="{382C4AD4-7D09-439C-A365-DA1D25F7C604}" srcOrd="0" destOrd="0" parTransId="{0EDC242C-A3EE-4F8E-AC38-FBC8C65A80B1}" sibTransId="{A397DF2A-DC0E-40B8-AC96-E56AA1BCE49F}"/>
    <dgm:cxn modelId="{5356CDC9-2291-45F4-A82E-F617590A202E}" type="presOf" srcId="{E6A46B79-A003-4883-AE8C-17AFB82CCA72}" destId="{68309925-3463-4EAC-96CA-38E44315AE15}" srcOrd="0" destOrd="0" presId="urn:microsoft.com/office/officeart/2005/8/layout/vProcess5"/>
    <dgm:cxn modelId="{DBD398D8-4FD3-4B32-962A-78C3AE9EBF1E}" srcId="{E6A46B79-A003-4883-AE8C-17AFB82CCA72}" destId="{CDF0ECDD-2AE8-43EB-A15D-815D71ECF5AB}" srcOrd="1" destOrd="0" parTransId="{E7CBAB1A-03A5-4D35-9212-281350AC2CFB}" sibTransId="{3A87CA92-2F09-45F6-91CB-026C34E0B86E}"/>
    <dgm:cxn modelId="{1A899BD9-BE6B-4774-ABE7-7C12915A39B5}" type="presOf" srcId="{382C4AD4-7D09-439C-A365-DA1D25F7C604}" destId="{F6E81462-2BD4-43F9-B9FD-6C90E461B9DC}" srcOrd="0" destOrd="0" presId="urn:microsoft.com/office/officeart/2005/8/layout/vProcess5"/>
    <dgm:cxn modelId="{2F7D1E2F-C177-4C20-97C8-673A78863C15}" type="presParOf" srcId="{68309925-3463-4EAC-96CA-38E44315AE15}" destId="{7001FC46-52C2-4B0A-89FB-E094ECBF34F5}" srcOrd="0" destOrd="0" presId="urn:microsoft.com/office/officeart/2005/8/layout/vProcess5"/>
    <dgm:cxn modelId="{9698FE05-3E31-4DCD-91FE-E0B00212AD29}" type="presParOf" srcId="{68309925-3463-4EAC-96CA-38E44315AE15}" destId="{F6E81462-2BD4-43F9-B9FD-6C90E461B9DC}" srcOrd="1" destOrd="0" presId="urn:microsoft.com/office/officeart/2005/8/layout/vProcess5"/>
    <dgm:cxn modelId="{19DBF9B7-FF86-47A2-9096-9ADED64CC738}" type="presParOf" srcId="{68309925-3463-4EAC-96CA-38E44315AE15}" destId="{1093F85F-1A6B-4EA0-8AD7-D1BA1D7A0F43}" srcOrd="2" destOrd="0" presId="urn:microsoft.com/office/officeart/2005/8/layout/vProcess5"/>
    <dgm:cxn modelId="{506F8E1D-F6EF-4ED8-A29D-571E016DADFD}" type="presParOf" srcId="{68309925-3463-4EAC-96CA-38E44315AE15}" destId="{EFF94A3E-F31A-4348-A982-F5AAEDD29157}" srcOrd="3" destOrd="0" presId="urn:microsoft.com/office/officeart/2005/8/layout/vProcess5"/>
    <dgm:cxn modelId="{78190E61-A045-40F8-89AE-5B0A080EF75D}" type="presParOf" srcId="{68309925-3463-4EAC-96CA-38E44315AE15}" destId="{CD110B44-D81D-4209-9F77-6C1CDE92A1F3}" srcOrd="4" destOrd="0" presId="urn:microsoft.com/office/officeart/2005/8/layout/vProcess5"/>
    <dgm:cxn modelId="{26336D9D-5DDB-40D3-9489-D35125BFAB80}" type="presParOf" srcId="{68309925-3463-4EAC-96CA-38E44315AE15}" destId="{FE8C0262-2C4C-42C5-80E7-FC8CA13422EF}" srcOrd="5" destOrd="0" presId="urn:microsoft.com/office/officeart/2005/8/layout/vProcess5"/>
    <dgm:cxn modelId="{1763629C-8B88-40D6-A389-17E58202AD22}" type="presParOf" srcId="{68309925-3463-4EAC-96CA-38E44315AE15}" destId="{BB5E3529-B869-436F-946D-37A48A1B725F}" srcOrd="6" destOrd="0" presId="urn:microsoft.com/office/officeart/2005/8/layout/vProcess5"/>
    <dgm:cxn modelId="{4B605E9C-CF53-4BDC-A56F-7D1D0CD4391B}" type="presParOf" srcId="{68309925-3463-4EAC-96CA-38E44315AE15}" destId="{781481D6-4A7B-4C89-BA4E-BA09D0BFD93B}" srcOrd="7" destOrd="0" presId="urn:microsoft.com/office/officeart/2005/8/layout/vProcess5"/>
    <dgm:cxn modelId="{1F030C2F-9FAA-441C-9709-913344C81C4E}" type="presParOf" srcId="{68309925-3463-4EAC-96CA-38E44315AE15}" destId="{FFD71FD8-B844-47E2-9909-E0C133E1593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E81462-2BD4-43F9-B9FD-6C90E461B9DC}">
      <dsp:nvSpPr>
        <dsp:cNvPr id="0" name=""/>
        <dsp:cNvSpPr/>
      </dsp:nvSpPr>
      <dsp:spPr>
        <a:xfrm>
          <a:off x="0" y="0"/>
          <a:ext cx="8549640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Encode target labels with value between 0 and n_classes-1.</a:t>
          </a:r>
          <a:endParaRPr lang="en-US" sz="2800" kern="1200"/>
        </a:p>
      </dsp:txBody>
      <dsp:txXfrm>
        <a:off x="33267" y="33267"/>
        <a:ext cx="7323997" cy="1069290"/>
      </dsp:txXfrm>
    </dsp:sp>
    <dsp:sp modelId="{1093F85F-1A6B-4EA0-8AD7-D1BA1D7A0F43}">
      <dsp:nvSpPr>
        <dsp:cNvPr id="0" name=""/>
        <dsp:cNvSpPr/>
      </dsp:nvSpPr>
      <dsp:spPr>
        <a:xfrm>
          <a:off x="754379" y="1325127"/>
          <a:ext cx="8549640" cy="1135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This transformer should be used to encode target values</a:t>
          </a:r>
          <a:endParaRPr lang="en-US" sz="2800" kern="1200"/>
        </a:p>
      </dsp:txBody>
      <dsp:txXfrm>
        <a:off x="787646" y="1358394"/>
        <a:ext cx="6990440" cy="1069290"/>
      </dsp:txXfrm>
    </dsp:sp>
    <dsp:sp modelId="{EFF94A3E-F31A-4348-A982-F5AAEDD29157}">
      <dsp:nvSpPr>
        <dsp:cNvPr id="0" name=""/>
        <dsp:cNvSpPr/>
      </dsp:nvSpPr>
      <dsp:spPr>
        <a:xfrm>
          <a:off x="1508759" y="2650255"/>
          <a:ext cx="8549640" cy="11358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Label encoder  which is used convert the categorical value into numerical value</a:t>
          </a:r>
          <a:endParaRPr lang="en-US" sz="2800" kern="1200"/>
        </a:p>
      </dsp:txBody>
      <dsp:txXfrm>
        <a:off x="1542026" y="2683522"/>
        <a:ext cx="6990440" cy="1069290"/>
      </dsp:txXfrm>
    </dsp:sp>
    <dsp:sp modelId="{CD110B44-D81D-4209-9F77-6C1CDE92A1F3}">
      <dsp:nvSpPr>
        <dsp:cNvPr id="0" name=""/>
        <dsp:cNvSpPr/>
      </dsp:nvSpPr>
      <dsp:spPr>
        <a:xfrm>
          <a:off x="7811354" y="861333"/>
          <a:ext cx="738285" cy="73828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7977468" y="861333"/>
        <a:ext cx="406057" cy="555559"/>
      </dsp:txXfrm>
    </dsp:sp>
    <dsp:sp modelId="{FE8C0262-2C4C-42C5-80E7-FC8CA13422EF}">
      <dsp:nvSpPr>
        <dsp:cNvPr id="0" name=""/>
        <dsp:cNvSpPr/>
      </dsp:nvSpPr>
      <dsp:spPr>
        <a:xfrm>
          <a:off x="8565734" y="2178889"/>
          <a:ext cx="738285" cy="73828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731848" y="2178889"/>
        <a:ext cx="406057" cy="555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6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9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9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5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5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5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5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3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8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42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sz="9600" dirty="0">
                <a:ea typeface="+mj-lt"/>
                <a:cs typeface="+mj-lt"/>
              </a:rPr>
              <a:t>Micro-Credit Defaulter Model</a:t>
            </a:r>
            <a:endParaRPr lang="en-US" dirty="0"/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DCF0-BFFE-4003-8B2E-211C1360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  <a:ea typeface="+mj-lt"/>
                <a:cs typeface="+mj-lt"/>
              </a:rPr>
              <a:t>unique &amp; columns groups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93B47-6727-4575-863F-FD70A72B5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 sz="2800" dirty="0">
                <a:solidFill>
                  <a:schemeClr val="accent1"/>
                </a:solidFill>
                <a:ea typeface="+mn-lt"/>
                <a:cs typeface="+mn-lt"/>
              </a:rPr>
              <a:t>Unique are returned in order of appearance</a:t>
            </a:r>
          </a:p>
          <a:p>
            <a:endParaRPr lang="en-GB" sz="2800" dirty="0">
              <a:solidFill>
                <a:schemeClr val="accent1"/>
              </a:solidFill>
            </a:endParaRPr>
          </a:p>
          <a:p>
            <a:r>
              <a:rPr lang="en-GB" sz="2800" dirty="0">
                <a:solidFill>
                  <a:schemeClr val="accent1"/>
                </a:solidFill>
              </a:rPr>
              <a:t>Columns groups which is used for divided into dtypes,int ,float, object</a:t>
            </a:r>
          </a:p>
        </p:txBody>
      </p:sp>
    </p:spTree>
    <p:extLst>
      <p:ext uri="{BB962C8B-B14F-4D97-AF65-F5344CB8AC3E}">
        <p14:creationId xmlns:p14="http://schemas.microsoft.com/office/powerpoint/2010/main" val="428646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8C87-6AA5-41C4-B43B-75C58597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Univariate Analysis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8E5C0BB-5B3E-47E4-8B89-61991289A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833" y="2108201"/>
            <a:ext cx="6689293" cy="3760891"/>
          </a:xfrm>
        </p:spPr>
      </p:pic>
    </p:spTree>
    <p:extLst>
      <p:ext uri="{BB962C8B-B14F-4D97-AF65-F5344CB8AC3E}">
        <p14:creationId xmlns:p14="http://schemas.microsoft.com/office/powerpoint/2010/main" val="2537576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90A9-9637-45F1-8790-CAAFBCD0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Bi-variate Analysis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2506B79-52FE-4948-81D6-9F95AB835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833" y="2108201"/>
            <a:ext cx="6689293" cy="3760891"/>
          </a:xfrm>
        </p:spPr>
      </p:pic>
    </p:spTree>
    <p:extLst>
      <p:ext uri="{BB962C8B-B14F-4D97-AF65-F5344CB8AC3E}">
        <p14:creationId xmlns:p14="http://schemas.microsoft.com/office/powerpoint/2010/main" val="1453058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87A3E-AE10-4FA5-8CAC-272EC208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GB" b="1" dirty="0"/>
              <a:t>Data pre processing</a:t>
            </a:r>
            <a:endParaRPr lang="en-US" dirty="0"/>
          </a:p>
          <a:p>
            <a:endParaRPr lang="en-GB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08C7-4032-4D76-AAF9-FCA0DF53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GB" sz="3200" dirty="0">
                <a:solidFill>
                  <a:schemeClr val="accent1"/>
                </a:solidFill>
              </a:rPr>
              <a:t>We have null function check the value</a:t>
            </a:r>
          </a:p>
          <a:p>
            <a:endParaRPr lang="en-GB" sz="3200" dirty="0">
              <a:solidFill>
                <a:schemeClr val="accent1"/>
              </a:solidFill>
            </a:endParaRPr>
          </a:p>
          <a:p>
            <a:r>
              <a:rPr lang="en-GB" sz="3200" dirty="0">
                <a:solidFill>
                  <a:schemeClr val="accent1"/>
                </a:solidFill>
              </a:rPr>
              <a:t>By using heat map we found the null value present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2181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D7A1B-A0F9-418E-9A48-3268798BD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b="1" dirty="0"/>
              <a:t>Label Encoder</a:t>
            </a:r>
            <a:br>
              <a:rPr lang="en-GB" dirty="0"/>
            </a:b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FBE302A-85A3-4211-84D0-49BBCC9512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38694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341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FC52-330F-4475-B8E6-494A149B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FE99-19FF-4850-BB43-E730069A8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 sz="2800" dirty="0">
                <a:solidFill>
                  <a:schemeClr val="accent1"/>
                </a:solidFill>
                <a:ea typeface="+mn-lt"/>
                <a:cs typeface="+mn-lt"/>
              </a:rPr>
              <a:t>from SciPy import stats</a:t>
            </a:r>
          </a:p>
          <a:p>
            <a:endParaRPr lang="en-GB" sz="2800" dirty="0">
              <a:solidFill>
                <a:schemeClr val="accent1"/>
              </a:solidFill>
              <a:ea typeface="+mn-lt"/>
              <a:cs typeface="+mn-lt"/>
            </a:endParaRPr>
          </a:p>
          <a:p>
            <a:r>
              <a:rPr lang="en-GB" sz="2800" dirty="0">
                <a:solidFill>
                  <a:schemeClr val="accent1"/>
                </a:solidFill>
                <a:ea typeface="+mn-lt"/>
                <a:cs typeface="+mn-lt"/>
              </a:rPr>
              <a:t>Compute the z score of each value in the sample, relative to the sample mean and standard deviation.</a:t>
            </a:r>
            <a:endParaRPr lang="en-GB" sz="28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768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F3D04-3F65-4629-AFE0-8E337D90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Skewness &amp; Power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7CD57-DD12-41D2-80B8-F5995AB5F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GB" b="1">
                <a:ea typeface="+mn-lt"/>
                <a:cs typeface="+mn-lt"/>
              </a:rPr>
              <a:t>Skewness</a:t>
            </a:r>
            <a:r>
              <a:rPr lang="en-GB">
                <a:ea typeface="+mn-lt"/>
                <a:cs typeface="+mn-lt"/>
              </a:rPr>
              <a:t> is a measure of the asymmetry of the probability distribution of a real-valued random variable about its mean</a:t>
            </a:r>
          </a:p>
          <a:p>
            <a:r>
              <a:rPr lang="en-GB" b="1">
                <a:ea typeface="+mn-lt"/>
                <a:cs typeface="+mn-lt"/>
              </a:rPr>
              <a:t>Power transform</a:t>
            </a:r>
            <a:endParaRPr lang="en-GB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Apply a power transform feature wise to make data more Gaussian-</a:t>
            </a:r>
            <a:r>
              <a:rPr lang="en-GB" err="1">
                <a:ea typeface="+mn-lt"/>
                <a:cs typeface="+mn-lt"/>
              </a:rPr>
              <a:t>like.Box</a:t>
            </a:r>
            <a:r>
              <a:rPr lang="en-GB">
                <a:ea typeface="+mn-lt"/>
                <a:cs typeface="+mn-lt"/>
              </a:rPr>
              <a:t>-Cox requires input data to be strictly positive, while Yeo-Johnson supports both positive or negative data.</a:t>
            </a:r>
            <a:endParaRPr lang="en-GB"/>
          </a:p>
          <a:p>
            <a:endParaRPr lang="en-GB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4025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0103F-2E49-4A8F-8673-F7698924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StandardScaler</a:t>
            </a:r>
            <a:endParaRPr lang="en-US" b="1" dirty="0">
              <a:solidFill>
                <a:srgbClr val="FFFFFF"/>
              </a:solidFill>
            </a:endParaRPr>
          </a:p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D7BCA-FAEF-4E60-90AE-D659BC936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GB" sz="2800" dirty="0">
                <a:ea typeface="+mn-lt"/>
                <a:cs typeface="+mn-lt"/>
              </a:rPr>
              <a:t>The standard score of a sample </a:t>
            </a:r>
            <a:r>
              <a:rPr lang="en-GB" sz="2800" dirty="0">
                <a:latin typeface="Consolas"/>
              </a:rPr>
              <a:t>x</a:t>
            </a:r>
            <a:r>
              <a:rPr lang="en-GB" sz="2800" dirty="0">
                <a:ea typeface="+mn-lt"/>
                <a:cs typeface="+mn-lt"/>
              </a:rPr>
              <a:t> is calculated as:</a:t>
            </a:r>
            <a:endParaRPr lang="en-GB" sz="2800"/>
          </a:p>
          <a:p>
            <a:r>
              <a:rPr lang="en-GB" sz="2800" dirty="0">
                <a:ea typeface="+mn-lt"/>
                <a:cs typeface="+mn-lt"/>
              </a:rPr>
              <a:t>z = (x - u) / s</a:t>
            </a:r>
            <a:endParaRPr lang="en-GB" sz="2800"/>
          </a:p>
          <a:p>
            <a:r>
              <a:rPr lang="en-GB" sz="2800" dirty="0">
                <a:ea typeface="+mn-lt"/>
                <a:cs typeface="+mn-lt"/>
              </a:rPr>
              <a:t>where </a:t>
            </a:r>
            <a:r>
              <a:rPr lang="en-GB" sz="2800" dirty="0">
                <a:latin typeface="Consolas"/>
              </a:rPr>
              <a:t>u</a:t>
            </a:r>
            <a:r>
              <a:rPr lang="en-GB" sz="2800" dirty="0">
                <a:ea typeface="+mn-lt"/>
                <a:cs typeface="+mn-lt"/>
              </a:rPr>
              <a:t> is the mean of the training samples or zero if </a:t>
            </a:r>
            <a:r>
              <a:rPr lang="en-GB" sz="2800" dirty="0" err="1">
                <a:latin typeface="Consolas"/>
              </a:rPr>
              <a:t>with_mean</a:t>
            </a:r>
            <a:r>
              <a:rPr lang="en-GB" sz="2800" dirty="0">
                <a:latin typeface="Consolas"/>
              </a:rPr>
              <a:t>=False</a:t>
            </a:r>
            <a:r>
              <a:rPr lang="en-GB" sz="2800" dirty="0">
                <a:ea typeface="+mn-lt"/>
                <a:cs typeface="+mn-lt"/>
              </a:rPr>
              <a:t>, and </a:t>
            </a:r>
            <a:r>
              <a:rPr lang="en-GB" sz="2800" dirty="0" err="1">
                <a:ea typeface="+mn-lt"/>
                <a:cs typeface="+mn-lt"/>
              </a:rPr>
              <a:t>s</a:t>
            </a:r>
            <a:r>
              <a:rPr lang="en-GB" sz="2800" dirty="0">
                <a:ea typeface="+mn-lt"/>
                <a:cs typeface="+mn-lt"/>
              </a:rPr>
              <a:t> is the standard deviation of the training samples or one if </a:t>
            </a:r>
            <a:r>
              <a:rPr lang="en-GB" sz="2800" dirty="0">
                <a:latin typeface="Consolas"/>
              </a:rPr>
              <a:t>with_std=False</a:t>
            </a:r>
            <a:r>
              <a:rPr lang="en-GB" sz="2800" dirty="0">
                <a:ea typeface="+mn-lt"/>
                <a:cs typeface="+mn-lt"/>
              </a:rPr>
              <a:t>.</a:t>
            </a:r>
            <a:endParaRPr lang="en-GB" sz="2800" dirty="0"/>
          </a:p>
          <a:p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4235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E6D2-91AB-49F6-96C4-EB3915F5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Models &amp; </a:t>
            </a:r>
            <a:r>
              <a:rPr lang="en-GB" b="1" dirty="0">
                <a:solidFill>
                  <a:schemeClr val="tx1"/>
                </a:solidFill>
                <a:ea typeface="+mj-lt"/>
                <a:cs typeface="+mj-lt"/>
              </a:rPr>
              <a:t>Cross val score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A0718-4867-4724-986D-F9F3A83E80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 fontScale="85000" lnSpcReduction="10000"/>
          </a:bodyPr>
          <a:lstStyle/>
          <a:p>
            <a:r>
              <a:rPr lang="en-GB" dirty="0">
                <a:solidFill>
                  <a:schemeClr val="accent1"/>
                </a:solidFill>
                <a:ea typeface="+mn-lt"/>
                <a:cs typeface="+mn-lt"/>
              </a:rPr>
              <a:t>Logistic Regression</a:t>
            </a:r>
          </a:p>
          <a:p>
            <a:r>
              <a:rPr lang="en-GB" dirty="0">
                <a:solidFill>
                  <a:schemeClr val="accent1"/>
                </a:solidFill>
                <a:latin typeface="Consolas"/>
              </a:rPr>
              <a:t>0.8773587156182161</a:t>
            </a:r>
          </a:p>
          <a:p>
            <a:r>
              <a:rPr lang="en-GB" dirty="0">
                <a:solidFill>
                  <a:schemeClr val="accent1"/>
                </a:solidFill>
                <a:ea typeface="+mn-lt"/>
                <a:cs typeface="+mn-lt"/>
              </a:rPr>
              <a:t>DecisionTreeClassifier</a:t>
            </a:r>
          </a:p>
          <a:p>
            <a:r>
              <a:rPr lang="en-GB" dirty="0">
                <a:solidFill>
                  <a:schemeClr val="accent1"/>
                </a:solidFill>
                <a:latin typeface="Consolas"/>
              </a:rPr>
              <a:t>0.8813903003411341</a:t>
            </a:r>
          </a:p>
          <a:p>
            <a:r>
              <a:rPr lang="en-GB" dirty="0">
                <a:solidFill>
                  <a:schemeClr val="accent1"/>
                </a:solidFill>
                <a:ea typeface="+mn-lt"/>
                <a:cs typeface="+mn-lt"/>
              </a:rPr>
              <a:t>RandomForestClassifier</a:t>
            </a:r>
          </a:p>
          <a:p>
            <a:r>
              <a:rPr lang="en-GB" dirty="0">
                <a:solidFill>
                  <a:schemeClr val="accent1"/>
                </a:solidFill>
                <a:latin typeface="Consolas"/>
              </a:rPr>
              <a:t>0.9211574703595029</a:t>
            </a:r>
          </a:p>
          <a:p>
            <a:r>
              <a:rPr lang="en-GB" dirty="0">
                <a:solidFill>
                  <a:schemeClr val="accent1"/>
                </a:solidFill>
                <a:ea typeface="+mn-lt"/>
                <a:cs typeface="+mn-lt"/>
              </a:rPr>
              <a:t>AdaBoostClassifier</a:t>
            </a:r>
          </a:p>
          <a:p>
            <a:r>
              <a:rPr lang="en-GB" dirty="0">
                <a:solidFill>
                  <a:schemeClr val="accent1"/>
                </a:solidFill>
                <a:latin typeface="Consolas"/>
              </a:rPr>
              <a:t>0.9114005582194231</a:t>
            </a:r>
            <a:endParaRPr lang="en-GB" dirty="0">
              <a:solidFill>
                <a:schemeClr val="accent1"/>
              </a:solidFill>
              <a:latin typeface="Avenir Next LT Pro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DA948-F7A1-412B-9168-96E2BC3F79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 fontScale="85000" lnSpcReduction="1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Cross val score for </a:t>
            </a:r>
            <a:r>
              <a:rPr lang="en-GB" dirty="0">
                <a:solidFill>
                  <a:schemeClr val="accent1"/>
                </a:solidFill>
                <a:ea typeface="+mn-lt"/>
                <a:cs typeface="+mn-lt"/>
              </a:rPr>
              <a:t>Logistic Regression</a:t>
            </a:r>
            <a:r>
              <a:rPr lang="en-GB" dirty="0">
                <a:solidFill>
                  <a:schemeClr val="accent1"/>
                </a:solidFill>
              </a:rPr>
              <a:t> </a:t>
            </a:r>
          </a:p>
          <a:p>
            <a:r>
              <a:rPr lang="en-GB" dirty="0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0.8763603741131372</a:t>
            </a:r>
            <a:endParaRPr lang="en-GB" dirty="0">
              <a:solidFill>
                <a:schemeClr val="accent1"/>
              </a:solidFill>
              <a:ea typeface="+mn-lt"/>
              <a:cs typeface="+mn-lt"/>
            </a:endParaRPr>
          </a:p>
          <a:p>
            <a:r>
              <a:rPr lang="en-GB" dirty="0">
                <a:solidFill>
                  <a:schemeClr val="accent1"/>
                </a:solidFill>
                <a:ea typeface="+mn-lt"/>
                <a:cs typeface="+mn-lt"/>
              </a:rPr>
              <a:t>Cross </a:t>
            </a:r>
            <a:r>
              <a:rPr lang="en-GB" dirty="0" err="1">
                <a:solidFill>
                  <a:schemeClr val="accent1"/>
                </a:solidFill>
                <a:ea typeface="+mn-lt"/>
                <a:cs typeface="+mn-lt"/>
              </a:rPr>
              <a:t>val</a:t>
            </a:r>
            <a:r>
              <a:rPr lang="en-GB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GB" dirty="0" err="1">
                <a:solidFill>
                  <a:schemeClr val="accent1"/>
                </a:solidFill>
                <a:ea typeface="+mn-lt"/>
                <a:cs typeface="+mn-lt"/>
              </a:rPr>
              <a:t>scocre</a:t>
            </a:r>
            <a:r>
              <a:rPr lang="en-GB" dirty="0">
                <a:solidFill>
                  <a:schemeClr val="accent1"/>
                </a:solidFill>
                <a:ea typeface="+mn-lt"/>
                <a:cs typeface="+mn-lt"/>
              </a:rPr>
              <a:t> for </a:t>
            </a:r>
            <a:r>
              <a:rPr lang="en-GB" dirty="0" err="1">
                <a:solidFill>
                  <a:schemeClr val="accent1"/>
                </a:solidFill>
                <a:ea typeface="+mn-lt"/>
                <a:cs typeface="+mn-lt"/>
              </a:rPr>
              <a:t>DecisionTreeClassifier</a:t>
            </a:r>
            <a:r>
              <a:rPr lang="en-GB" dirty="0">
                <a:solidFill>
                  <a:schemeClr val="accent1"/>
                </a:solidFill>
                <a:ea typeface="+mn-lt"/>
                <a:cs typeface="+mn-lt"/>
              </a:rPr>
              <a:t> </a:t>
            </a:r>
          </a:p>
          <a:p>
            <a:r>
              <a:rPr lang="en-GB" dirty="0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0.8834026026403567</a:t>
            </a:r>
            <a:endParaRPr lang="en-GB" dirty="0">
              <a:solidFill>
                <a:schemeClr val="accent1"/>
              </a:solidFill>
              <a:ea typeface="+mn-lt"/>
              <a:cs typeface="+mn-lt"/>
            </a:endParaRPr>
          </a:p>
          <a:p>
            <a:r>
              <a:rPr lang="en-GB" dirty="0">
                <a:solidFill>
                  <a:schemeClr val="accent1"/>
                </a:solidFill>
                <a:ea typeface="+mn-lt"/>
                <a:cs typeface="+mn-lt"/>
              </a:rPr>
              <a:t>Cross </a:t>
            </a:r>
            <a:r>
              <a:rPr lang="en-GB" err="1">
                <a:solidFill>
                  <a:schemeClr val="accent1"/>
                </a:solidFill>
                <a:ea typeface="+mn-lt"/>
                <a:cs typeface="+mn-lt"/>
              </a:rPr>
              <a:t>val</a:t>
            </a:r>
            <a:r>
              <a:rPr lang="en-GB" dirty="0">
                <a:solidFill>
                  <a:schemeClr val="accent1"/>
                </a:solidFill>
                <a:ea typeface="+mn-lt"/>
                <a:cs typeface="+mn-lt"/>
              </a:rPr>
              <a:t> score for </a:t>
            </a:r>
            <a:r>
              <a:rPr lang="en-GB" err="1">
                <a:solidFill>
                  <a:schemeClr val="accent1"/>
                </a:solidFill>
                <a:ea typeface="+mn-lt"/>
                <a:cs typeface="+mn-lt"/>
              </a:rPr>
              <a:t>RandomForestClassifier</a:t>
            </a:r>
            <a:endParaRPr lang="en-GB">
              <a:solidFill>
                <a:schemeClr val="accent1"/>
              </a:solidFill>
              <a:ea typeface="+mn-lt"/>
              <a:cs typeface="+mn-lt"/>
            </a:endParaRPr>
          </a:p>
          <a:p>
            <a:r>
              <a:rPr lang="en-GB" dirty="0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0.9208943104702204</a:t>
            </a:r>
            <a:endParaRPr lang="en-GB" dirty="0">
              <a:solidFill>
                <a:schemeClr val="accent1"/>
              </a:solidFill>
              <a:ea typeface="+mn-lt"/>
              <a:cs typeface="+mn-lt"/>
            </a:endParaRPr>
          </a:p>
          <a:p>
            <a:r>
              <a:rPr lang="en-GB" dirty="0">
                <a:solidFill>
                  <a:schemeClr val="accent1"/>
                </a:solidFill>
                <a:ea typeface="+mn-lt"/>
                <a:cs typeface="+mn-lt"/>
              </a:rPr>
              <a:t>Cross </a:t>
            </a:r>
            <a:r>
              <a:rPr lang="en-GB" err="1">
                <a:solidFill>
                  <a:schemeClr val="accent1"/>
                </a:solidFill>
                <a:ea typeface="+mn-lt"/>
                <a:cs typeface="+mn-lt"/>
              </a:rPr>
              <a:t>val</a:t>
            </a:r>
            <a:r>
              <a:rPr lang="en-GB" dirty="0">
                <a:solidFill>
                  <a:schemeClr val="accent1"/>
                </a:solidFill>
                <a:ea typeface="+mn-lt"/>
                <a:cs typeface="+mn-lt"/>
              </a:rPr>
              <a:t> score for </a:t>
            </a:r>
            <a:r>
              <a:rPr lang="en-GB" err="1">
                <a:solidFill>
                  <a:schemeClr val="accent1"/>
                </a:solidFill>
                <a:ea typeface="+mn-lt"/>
                <a:cs typeface="+mn-lt"/>
              </a:rPr>
              <a:t>AdaBoostClassifier</a:t>
            </a:r>
            <a:endParaRPr lang="en-GB">
              <a:solidFill>
                <a:schemeClr val="accent1"/>
              </a:solidFill>
              <a:ea typeface="+mn-lt"/>
              <a:cs typeface="+mn-lt"/>
            </a:endParaRPr>
          </a:p>
          <a:p>
            <a:r>
              <a:rPr lang="en-GB" dirty="0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0.9112995202176852</a:t>
            </a:r>
            <a:endParaRPr lang="en-GB" dirty="0">
              <a:solidFill>
                <a:schemeClr val="accent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5205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0EC1-16D3-4189-B556-1F47B55E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GridSearchCV</a:t>
            </a:r>
            <a:endParaRPr lang="en-US" b="1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2B237-34F6-4EE5-BB12-6DCFA480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 sz="2800" dirty="0">
                <a:solidFill>
                  <a:schemeClr val="accent1"/>
                </a:solidFill>
                <a:ea typeface="+mn-lt"/>
                <a:cs typeface="+mn-lt"/>
              </a:rPr>
              <a:t>Exhaustive search over specified parameter values for an estimator.</a:t>
            </a:r>
            <a:endParaRPr lang="en-GB" sz="2800">
              <a:solidFill>
                <a:schemeClr val="accent1"/>
              </a:solidFill>
            </a:endParaRPr>
          </a:p>
          <a:p>
            <a:r>
              <a:rPr lang="en-GB" sz="2800" dirty="0">
                <a:solidFill>
                  <a:schemeClr val="accent1"/>
                </a:solidFill>
                <a:ea typeface="+mn-lt"/>
                <a:cs typeface="+mn-lt"/>
              </a:rPr>
              <a:t>Important members are fit, predict.</a:t>
            </a:r>
            <a:endParaRPr lang="en-GB" sz="2800">
              <a:solidFill>
                <a:schemeClr val="accent1"/>
              </a:solidFill>
            </a:endParaRPr>
          </a:p>
          <a:p>
            <a:r>
              <a:rPr lang="en-GB" sz="2800" dirty="0">
                <a:solidFill>
                  <a:schemeClr val="accent1"/>
                </a:solidFill>
                <a:ea typeface="+mn-lt"/>
                <a:cs typeface="+mn-lt"/>
              </a:rPr>
              <a:t>GridSearchCV implements a “fit” and a “score” method. It also implements “</a:t>
            </a:r>
            <a:r>
              <a:rPr lang="en-GB" sz="2800" dirty="0" err="1">
                <a:solidFill>
                  <a:schemeClr val="accent1"/>
                </a:solidFill>
                <a:ea typeface="+mn-lt"/>
                <a:cs typeface="+mn-lt"/>
              </a:rPr>
              <a:t>score_samples</a:t>
            </a:r>
            <a:r>
              <a:rPr lang="en-GB" sz="2800" dirty="0">
                <a:solidFill>
                  <a:schemeClr val="accent1"/>
                </a:solidFill>
                <a:ea typeface="+mn-lt"/>
                <a:cs typeface="+mn-lt"/>
              </a:rPr>
              <a:t>”, “predict”, “</a:t>
            </a:r>
            <a:r>
              <a:rPr lang="en-GB" sz="2800" dirty="0" err="1">
                <a:solidFill>
                  <a:schemeClr val="accent1"/>
                </a:solidFill>
                <a:ea typeface="+mn-lt"/>
                <a:cs typeface="+mn-lt"/>
              </a:rPr>
              <a:t>predict_proba</a:t>
            </a:r>
            <a:r>
              <a:rPr lang="en-GB" sz="2800" dirty="0">
                <a:solidFill>
                  <a:schemeClr val="accent1"/>
                </a:solidFill>
                <a:ea typeface="+mn-lt"/>
                <a:cs typeface="+mn-lt"/>
              </a:rPr>
              <a:t>”, “</a:t>
            </a:r>
            <a:r>
              <a:rPr lang="en-GB" sz="2800" dirty="0" err="1">
                <a:solidFill>
                  <a:schemeClr val="accent1"/>
                </a:solidFill>
                <a:ea typeface="+mn-lt"/>
                <a:cs typeface="+mn-lt"/>
              </a:rPr>
              <a:t>decision_function</a:t>
            </a:r>
            <a:r>
              <a:rPr lang="en-GB" sz="2800" dirty="0">
                <a:solidFill>
                  <a:schemeClr val="accent1"/>
                </a:solidFill>
                <a:ea typeface="+mn-lt"/>
                <a:cs typeface="+mn-lt"/>
              </a:rPr>
              <a:t>”, “transform” and “</a:t>
            </a:r>
            <a:r>
              <a:rPr lang="en-GB" sz="2800" dirty="0" err="1">
                <a:solidFill>
                  <a:schemeClr val="accent1"/>
                </a:solidFill>
                <a:ea typeface="+mn-lt"/>
                <a:cs typeface="+mn-lt"/>
              </a:rPr>
              <a:t>inverse_transform</a:t>
            </a:r>
            <a:r>
              <a:rPr lang="en-GB" sz="2800" dirty="0">
                <a:solidFill>
                  <a:schemeClr val="accent1"/>
                </a:solidFill>
                <a:ea typeface="+mn-lt"/>
                <a:cs typeface="+mn-lt"/>
              </a:rPr>
              <a:t>” if they are implemented in the estimator used.</a:t>
            </a:r>
            <a:endParaRPr lang="en-GB" sz="2800" dirty="0">
              <a:solidFill>
                <a:schemeClr val="accent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81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5364A-23C8-4721-BF9D-29B5D43A4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GB" sz="4400" b="1" dirty="0">
                <a:solidFill>
                  <a:schemeClr val="tx1"/>
                </a:solidFill>
                <a:ea typeface="+mj-lt"/>
                <a:cs typeface="+mj-lt"/>
              </a:rPr>
              <a:t>A Microfinance Institution</a:t>
            </a:r>
            <a:r>
              <a:rPr lang="en-GB" sz="4400" dirty="0">
                <a:solidFill>
                  <a:schemeClr val="tx1"/>
                </a:solidFill>
                <a:ea typeface="+mj-lt"/>
                <a:cs typeface="+mj-lt"/>
              </a:rPr>
              <a:t> (MFI)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9CB60155-5275-4D17-8441-DE9AAE758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3506" y="124126"/>
            <a:ext cx="7341079" cy="6190663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r>
              <a:rPr lang="en-GB" sz="3200" dirty="0">
                <a:solidFill>
                  <a:schemeClr val="accent2"/>
                </a:solidFill>
                <a:ea typeface="+mn-lt"/>
                <a:cs typeface="+mn-lt"/>
              </a:rPr>
              <a:t>A Microfinance Institution (MFI) is an organization that offers financial services to low income populations</a:t>
            </a:r>
          </a:p>
          <a:p>
            <a:endParaRPr lang="en-GB" dirty="0">
              <a:solidFill>
                <a:schemeClr val="accent2"/>
              </a:solidFill>
            </a:endParaRPr>
          </a:p>
          <a:p>
            <a:r>
              <a:rPr lang="en-GB" sz="3200" dirty="0">
                <a:solidFill>
                  <a:schemeClr val="accent2"/>
                </a:solidFill>
                <a:ea typeface="+mn-lt"/>
                <a:cs typeface="+mn-lt"/>
              </a:rPr>
              <a:t>The Microfinance services (MFS) provided by MFI are Group Loans, Agricultural Loans, Individual Business Loans and so on. </a:t>
            </a:r>
            <a:endParaRPr lang="en-GB" sz="3200">
              <a:solidFill>
                <a:schemeClr val="accent2"/>
              </a:solidFill>
            </a:endParaRPr>
          </a:p>
          <a:p>
            <a:r>
              <a:rPr lang="en-GB" sz="3200" dirty="0">
                <a:solidFill>
                  <a:schemeClr val="accent2"/>
                </a:solidFill>
                <a:ea typeface="+mn-lt"/>
                <a:cs typeface="+mn-lt"/>
              </a:rPr>
              <a:t>MFS becomes very useful when targeting especially the unbanked poor families living in remote areas with not much sources of income</a:t>
            </a:r>
            <a:endParaRPr lang="en-GB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011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3DE0-8091-4990-B50B-EAC222D7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GB" dirty="0"/>
            </a:br>
            <a:br>
              <a:rPr lang="en-GB" dirty="0"/>
            </a:br>
            <a:r>
              <a:rPr lang="en-GB" b="1" dirty="0"/>
              <a:t>Receiver Operating Characteristic (ROC)</a:t>
            </a:r>
            <a:endParaRPr lang="en-US" b="1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D814D-FDF9-45CD-AA53-9B5DEEB7B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GB" dirty="0"/>
          </a:p>
          <a:p>
            <a:r>
              <a:rPr lang="en-GB" sz="2400" dirty="0">
                <a:solidFill>
                  <a:schemeClr val="accent1"/>
                </a:solidFill>
                <a:ea typeface="+mn-lt"/>
                <a:cs typeface="+mn-lt"/>
              </a:rPr>
              <a:t>ROC curves typically feature true positive rate on the Y axis, and false positive rate on the X axis. This means that the top left corner of the plot is the “ideal” point - a false positive rate of zero, and a true positive rate of one. This is not very realistic, but it does mean that a larger area under the curve (AUC) is usually better.</a:t>
            </a:r>
            <a:endParaRPr lang="en-GB" sz="2400">
              <a:solidFill>
                <a:schemeClr val="accent1"/>
              </a:solidFill>
            </a:endParaRPr>
          </a:p>
          <a:p>
            <a:r>
              <a:rPr lang="en-GB" sz="2400" dirty="0">
                <a:solidFill>
                  <a:schemeClr val="accent1"/>
                </a:solidFill>
                <a:ea typeface="+mn-lt"/>
                <a:cs typeface="+mn-lt"/>
              </a:rPr>
              <a:t>The “steepness” of ROC curves is also important, since it is ideal to maximize the true positive rate while minimizing the false positive rate.</a:t>
            </a:r>
            <a:endParaRPr lang="en-GB" sz="2400" dirty="0">
              <a:solidFill>
                <a:schemeClr val="accent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488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51318E-CCDB-4C94-8080-33610ED56B92}"/>
              </a:ext>
            </a:extLst>
          </p:cNvPr>
          <p:cNvSpPr txBox="1"/>
          <p:nvPr/>
        </p:nvSpPr>
        <p:spPr>
          <a:xfrm>
            <a:off x="684363" y="1029419"/>
            <a:ext cx="11110822" cy="49080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conclusion</a:t>
            </a:r>
            <a:endParaRPr lang="en-US" sz="3200" b="1" dirty="0"/>
          </a:p>
          <a:p>
            <a:r>
              <a:rPr lang="en-US" sz="2800" b="1" dirty="0" err="1">
                <a:solidFill>
                  <a:schemeClr val="accent1"/>
                </a:solidFill>
                <a:ea typeface="+mn-lt"/>
                <a:cs typeface="+mn-lt"/>
              </a:rPr>
              <a:t>Joblib</a:t>
            </a:r>
            <a:r>
              <a:rPr lang="en-US" sz="2800" dirty="0">
                <a:solidFill>
                  <a:schemeClr val="accent1"/>
                </a:solidFill>
                <a:ea typeface="+mn-lt"/>
                <a:cs typeface="+mn-lt"/>
              </a:rPr>
              <a:t> is a set of tools to provide lightweight pipelining in Python. In particular, </a:t>
            </a:r>
            <a:r>
              <a:rPr lang="en-US" sz="2800" b="1" dirty="0" err="1">
                <a:solidFill>
                  <a:schemeClr val="accent1"/>
                </a:solidFill>
                <a:ea typeface="+mn-lt"/>
                <a:cs typeface="+mn-lt"/>
              </a:rPr>
              <a:t>joblib</a:t>
            </a:r>
            <a:r>
              <a:rPr lang="en-US" sz="2800" dirty="0">
                <a:solidFill>
                  <a:schemeClr val="accent1"/>
                </a:solidFill>
                <a:ea typeface="+mn-lt"/>
                <a:cs typeface="+mn-lt"/>
              </a:rPr>
              <a:t> offers: transparent disk-caching of the output values and lazy re-evaluation (</a:t>
            </a:r>
            <a:r>
              <a:rPr lang="en-US" sz="2800" dirty="0" err="1">
                <a:solidFill>
                  <a:schemeClr val="accent1"/>
                </a:solidFill>
                <a:ea typeface="+mn-lt"/>
                <a:cs typeface="+mn-lt"/>
              </a:rPr>
              <a:t>memoize</a:t>
            </a:r>
            <a:r>
              <a:rPr lang="en-US" sz="2800" dirty="0">
                <a:solidFill>
                  <a:schemeClr val="accent1"/>
                </a:solidFill>
                <a:ea typeface="+mn-lt"/>
                <a:cs typeface="+mn-lt"/>
              </a:rPr>
              <a:t> pattern)</a:t>
            </a:r>
            <a:endParaRPr lang="en-US">
              <a:solidFill>
                <a:schemeClr val="accent1"/>
              </a:solidFill>
            </a:endParaRPr>
          </a:p>
          <a:p>
            <a:endParaRPr lang="en-US" sz="2800" dirty="0"/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GB" sz="2800" dirty="0">
                <a:solidFill>
                  <a:schemeClr val="accent1"/>
                </a:solidFill>
                <a:ea typeface="+mn-lt"/>
                <a:cs typeface="+mn-lt"/>
              </a:rPr>
              <a:t>RandomForestClassifier</a:t>
            </a:r>
            <a:endParaRPr lang="en-US" sz="2800" dirty="0">
              <a:solidFill>
                <a:schemeClr val="accent1"/>
              </a:solidFill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GB" sz="2800" dirty="0">
                <a:solidFill>
                  <a:schemeClr val="accent1"/>
                </a:solidFill>
                <a:latin typeface="Consolas"/>
              </a:rPr>
              <a:t>0.9211574703595029 is successful model</a:t>
            </a:r>
            <a:endParaRPr lang="en-US" dirty="0">
              <a:solidFill>
                <a:schemeClr val="accent1"/>
              </a:solidFill>
            </a:endParaRPr>
          </a:p>
          <a:p>
            <a:endParaRPr lang="en-US" sz="2800" dirty="0"/>
          </a:p>
          <a:p>
            <a:r>
              <a:rPr lang="en-US" sz="2800" b="1" dirty="0"/>
              <a:t>import </a:t>
            </a:r>
            <a:r>
              <a:rPr lang="en-US" sz="2800" b="1" dirty="0" err="1"/>
              <a:t>joblib</a:t>
            </a:r>
            <a:endParaRPr lang="en-US" b="1" dirty="0"/>
          </a:p>
          <a:p>
            <a:r>
              <a:rPr lang="en-US" sz="2800" b="1" dirty="0" err="1"/>
              <a:t>joblib.dump</a:t>
            </a:r>
            <a:r>
              <a:rPr lang="en-US" sz="2800" b="1" dirty="0"/>
              <a:t>(GCV.best_estimator_,"</a:t>
            </a:r>
            <a:r>
              <a:rPr lang="en-US" sz="2800" b="1" dirty="0" err="1"/>
              <a:t>microcredictloanDTC.pkl</a:t>
            </a:r>
            <a:r>
              <a:rPr lang="en-US" sz="2800" b="1" dirty="0"/>
              <a:t>")</a:t>
            </a:r>
            <a:endParaRPr 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A6E53-7D2A-49AF-A49E-1EF270A4668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5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90FF5-6C28-45CA-A0FF-25F4CBA9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GB" b="1" dirty="0">
                <a:ea typeface="+mj-lt"/>
                <a:cs typeface="+mj-lt"/>
              </a:rPr>
              <a:t>Exercise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43FF3-97AB-4A51-B645-81370CC82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GB" sz="3200" dirty="0">
                <a:solidFill>
                  <a:schemeClr val="accent1"/>
                </a:solidFill>
                <a:ea typeface="+mn-lt"/>
                <a:cs typeface="+mn-lt"/>
              </a:rPr>
              <a:t>Build a model which can be used to predict in terms of a probability for each loan transaction, whether the customer will be paying back the loaned amount within 5 days of insurance of loan</a:t>
            </a:r>
            <a:endParaRPr lang="en-GB" sz="3200" dirty="0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114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37A68-4F03-454D-9D4F-6724DB9F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Loading data</a:t>
            </a:r>
            <a:endParaRPr lang="en-GB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5C7F9-0A8E-4456-ADCD-DAAB32C29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r>
              <a:rPr lang="en-GB" sz="3200" dirty="0">
                <a:solidFill>
                  <a:schemeClr val="accent1"/>
                </a:solidFill>
              </a:rPr>
              <a:t>We have loaded the data from the CSV file ,now are going to Analyse the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097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2E37-4ED6-4992-ADAE-615A3240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AAF04-83D5-4C58-A639-13365B023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 sz="3200" dirty="0">
                <a:solidFill>
                  <a:schemeClr val="accent1"/>
                </a:solidFill>
                <a:latin typeface="Consolas"/>
              </a:rPr>
              <a:t>
Range Index: 209593 entries, 0 to 209592
Data columns (total 37 columns):</a:t>
            </a:r>
          </a:p>
          <a:p>
            <a:r>
              <a:rPr lang="en-GB" sz="3200" dirty="0">
                <a:solidFill>
                  <a:schemeClr val="accent1"/>
                </a:solidFill>
                <a:latin typeface="Consolas"/>
              </a:rPr>
              <a:t>We are going to analyse the data columns and row</a:t>
            </a:r>
          </a:p>
        </p:txBody>
      </p:sp>
    </p:spTree>
    <p:extLst>
      <p:ext uri="{BB962C8B-B14F-4D97-AF65-F5344CB8AC3E}">
        <p14:creationId xmlns:p14="http://schemas.microsoft.com/office/powerpoint/2010/main" val="400888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81B2-2D5B-401E-8BD3-C0355857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pandas.DataFrame.describe</a:t>
            </a:r>
            <a:endParaRPr lang="en-US" b="1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73D1-A70F-4D21-A6AF-A8ECE24F2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GB" sz="2800" dirty="0">
                <a:solidFill>
                  <a:schemeClr val="accent1"/>
                </a:solidFill>
                <a:latin typeface="Consolas"/>
              </a:rPr>
              <a:t>df.describe(include='all')  
       categorical  numeric object</a:t>
            </a:r>
          </a:p>
          <a:p>
            <a:r>
              <a:rPr lang="en-GB" sz="2800" dirty="0">
                <a:solidFill>
                  <a:schemeClr val="accent1"/>
                </a:solidFill>
                <a:ea typeface="+mn-lt"/>
                <a:cs typeface="+mn-lt"/>
              </a:rPr>
              <a:t>The percentiles to include in the output. All should fall between 0 and 1. The default is </a:t>
            </a:r>
            <a:r>
              <a:rPr lang="en-GB" sz="2800" dirty="0">
                <a:solidFill>
                  <a:schemeClr val="accent1"/>
                </a:solidFill>
                <a:latin typeface="Consolas"/>
              </a:rPr>
              <a:t>[.25, .5, .75]</a:t>
            </a:r>
            <a:r>
              <a:rPr lang="en-GB" sz="2800" dirty="0">
                <a:solidFill>
                  <a:schemeClr val="accent1"/>
                </a:solidFill>
                <a:ea typeface="+mn-lt"/>
                <a:cs typeface="+mn-lt"/>
              </a:rPr>
              <a:t>, which returns the 25th, 50th, and 75th percentiles.</a:t>
            </a:r>
            <a:endParaRPr lang="en-GB">
              <a:solidFill>
                <a:schemeClr val="accent1"/>
              </a:solidFill>
            </a:endParaRPr>
          </a:p>
          <a:p>
            <a:r>
              <a:rPr lang="en-GB" sz="2800" dirty="0">
                <a:solidFill>
                  <a:schemeClr val="accent1"/>
                </a:solidFill>
                <a:latin typeface="Avenir Next LT Pro"/>
              </a:rPr>
              <a:t>The describe function which has the count,mean,std,min,max</a:t>
            </a:r>
          </a:p>
          <a:p>
            <a:endParaRPr lang="en-GB" dirty="0"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360778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0F31-CB18-4F7A-8BD3-1BC1AFAF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  <a:ea typeface="+mj-lt"/>
                <a:cs typeface="+mj-lt"/>
              </a:rPr>
              <a:t>Data exploration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9C0E3-0DE3-410C-A3D5-4C44A6BCF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chemeClr val="accent1"/>
                </a:solidFill>
                <a:ea typeface="+mn-lt"/>
                <a:cs typeface="+mn-lt"/>
              </a:rPr>
              <a:t>univariate analysis</a:t>
            </a:r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75E5D-B14A-4022-A012-717D5A157B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 sz="2800" dirty="0">
                <a:solidFill>
                  <a:schemeClr val="accent1"/>
                </a:solidFill>
              </a:rPr>
              <a:t>Univariate Analysis which is used for analysis of single variable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2EA1C-EB0A-458E-BC5F-5936516C4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chemeClr val="accent1"/>
                </a:solidFill>
                <a:ea typeface="+mn-lt"/>
                <a:cs typeface="+mn-lt"/>
              </a:rPr>
              <a:t>Bivariate  analysis</a:t>
            </a:r>
            <a:endParaRPr lang="en-US" sz="3200" dirty="0" err="1">
              <a:solidFill>
                <a:schemeClr val="accent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0DC99-2C23-42C2-89F5-62277E74871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 sz="2800" dirty="0">
                <a:solidFill>
                  <a:schemeClr val="accent1"/>
                </a:solidFill>
              </a:rPr>
              <a:t>Bivariate Analysis which is used for analysis the multi variable</a:t>
            </a:r>
          </a:p>
        </p:txBody>
      </p:sp>
    </p:spTree>
    <p:extLst>
      <p:ext uri="{BB962C8B-B14F-4D97-AF65-F5344CB8AC3E}">
        <p14:creationId xmlns:p14="http://schemas.microsoft.com/office/powerpoint/2010/main" val="135567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4140-66BA-4941-9B12-B5187E42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cap="all" dirty="0">
                <a:solidFill>
                  <a:schemeClr val="tx1"/>
                </a:solidFill>
                <a:ea typeface="+mj-lt"/>
                <a:cs typeface="+mj-lt"/>
              </a:rPr>
              <a:t>univariate analysis   </a:t>
            </a:r>
            <a:r>
              <a:rPr lang="en-GB" sz="2400" b="1" cap="all" dirty="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en-GB" sz="2400" cap="all" dirty="0">
                <a:solidFill>
                  <a:schemeClr val="accent1"/>
                </a:solidFill>
                <a:ea typeface="+mj-lt"/>
                <a:cs typeface="+mj-lt"/>
              </a:rPr>
              <a:t>                   </a:t>
            </a:r>
            <a:r>
              <a:rPr lang="en-GB" sz="2800" cap="all" dirty="0">
                <a:solidFill>
                  <a:schemeClr val="accent1"/>
                </a:solidFill>
                <a:ea typeface="+mj-lt"/>
                <a:cs typeface="+mj-lt"/>
              </a:rPr>
              <a:t>   </a:t>
            </a:r>
            <a:r>
              <a:rPr lang="en-GB" sz="2400" cap="all" dirty="0">
                <a:solidFill>
                  <a:schemeClr val="accent1"/>
                </a:solidFill>
                <a:ea typeface="+mj-lt"/>
                <a:cs typeface="+mj-lt"/>
              </a:rPr>
              <a:t>        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8D6A8-6EA9-410F-9AD8-2CB8074774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r>
              <a:rPr lang="en-GB" sz="3200" dirty="0">
                <a:solidFill>
                  <a:schemeClr val="accent1"/>
                </a:solidFill>
              </a:rPr>
              <a:t>Categorical variable 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sz="2800" dirty="0">
                <a:solidFill>
                  <a:schemeClr val="accent1"/>
                </a:solidFill>
              </a:rPr>
              <a:t>Count%, count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Bar-chart, pie chart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5E1E5-E422-47BD-9E31-3AF1494BE3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r>
              <a:rPr lang="en-GB" sz="3200" dirty="0">
                <a:solidFill>
                  <a:schemeClr val="accent1"/>
                </a:solidFill>
              </a:rPr>
              <a:t>Numerical variable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endParaRPr lang="en-US">
              <a:solidFill>
                <a:schemeClr val="accent1"/>
              </a:solidFill>
            </a:endParaRPr>
          </a:p>
          <a:p>
            <a:r>
              <a:rPr lang="en-GB" sz="2800" dirty="0">
                <a:solidFill>
                  <a:schemeClr val="accent1"/>
                </a:solidFill>
              </a:rPr>
              <a:t>Max,min,mean,median,mode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Kurtosis, skewness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Variance ,std dev,quartiles,range,co-efficient of variation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Box plot, histogram</a:t>
            </a:r>
          </a:p>
        </p:txBody>
      </p:sp>
    </p:spTree>
    <p:extLst>
      <p:ext uri="{BB962C8B-B14F-4D97-AF65-F5344CB8AC3E}">
        <p14:creationId xmlns:p14="http://schemas.microsoft.com/office/powerpoint/2010/main" val="366631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1872-C578-4761-8ABC-7592CAB3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cap="all" dirty="0">
                <a:solidFill>
                  <a:schemeClr val="tx1"/>
                </a:solidFill>
                <a:ea typeface="+mj-lt"/>
                <a:cs typeface="+mj-lt"/>
              </a:rPr>
              <a:t>Bivariate  analysis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E3445-21C4-4B23-9F2A-3473084B0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>
                <a:solidFill>
                  <a:schemeClr val="accent1"/>
                </a:solidFill>
                <a:ea typeface="+mn-lt"/>
                <a:cs typeface="+mn-lt"/>
              </a:rPr>
              <a:t>Categorical variable  &amp; </a:t>
            </a:r>
            <a:endParaRPr lang="en-US" dirty="0">
              <a:solidFill>
                <a:schemeClr val="accent1"/>
              </a:solidFill>
              <a:ea typeface="+mn-lt"/>
              <a:cs typeface="+mn-lt"/>
            </a:endParaRPr>
          </a:p>
          <a:p>
            <a:r>
              <a:rPr lang="en-GB" dirty="0">
                <a:solidFill>
                  <a:schemeClr val="accent1"/>
                </a:solidFill>
                <a:ea typeface="+mn-lt"/>
                <a:cs typeface="+mn-lt"/>
              </a:rPr>
              <a:t>Categorical variable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EE22B-9477-4DAD-AC2B-816BC3B16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3115736" cy="2910821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Chi square test</a:t>
            </a:r>
          </a:p>
          <a:p>
            <a:r>
              <a:rPr lang="en-GB" dirty="0">
                <a:solidFill>
                  <a:srgbClr val="00B050"/>
                </a:solidFill>
              </a:rPr>
              <a:t>2-y axis plot,</a:t>
            </a:r>
          </a:p>
          <a:p>
            <a:r>
              <a:rPr lang="en-GB" dirty="0">
                <a:solidFill>
                  <a:srgbClr val="00B050"/>
                </a:solidFill>
              </a:rPr>
              <a:t>bar chart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2ABDA-EC4F-457A-9C3A-FAD61B584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51113" y="2057400"/>
            <a:ext cx="3604567" cy="736282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GB" sz="1600" dirty="0">
              <a:solidFill>
                <a:schemeClr val="accent1"/>
              </a:solidFill>
              <a:ea typeface="+mn-lt"/>
              <a:cs typeface="+mn-lt"/>
            </a:endParaRPr>
          </a:p>
          <a:p>
            <a:r>
              <a:rPr lang="en-GB" sz="1600" dirty="0">
                <a:solidFill>
                  <a:schemeClr val="accent1"/>
                </a:solidFill>
                <a:ea typeface="+mn-lt"/>
                <a:cs typeface="+mn-lt"/>
              </a:rPr>
              <a:t>Numerical variable  &amp; </a:t>
            </a:r>
            <a:endParaRPr lang="en-US" sz="1600">
              <a:solidFill>
                <a:schemeClr val="accent1"/>
              </a:solidFill>
              <a:ea typeface="+mn-lt"/>
              <a:cs typeface="+mn-lt"/>
            </a:endParaRPr>
          </a:p>
          <a:p>
            <a:r>
              <a:rPr lang="en-GB" sz="1600" dirty="0">
                <a:solidFill>
                  <a:schemeClr val="accent1"/>
                </a:solidFill>
                <a:ea typeface="+mn-lt"/>
                <a:cs typeface="+mn-lt"/>
              </a:rPr>
              <a:t>Categorical variable</a:t>
            </a:r>
            <a:endParaRPr lang="en-US" sz="1600" dirty="0">
              <a:solidFill>
                <a:schemeClr val="accent1"/>
              </a:solidFill>
              <a:ea typeface="+mn-lt"/>
              <a:cs typeface="+mn-lt"/>
            </a:endParaRPr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84E66-DD71-46AC-A1DD-25ED70ED5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2396" y="2958273"/>
            <a:ext cx="3403284" cy="2910821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T test,z-test</a:t>
            </a:r>
            <a:endParaRPr lang="en-US">
              <a:solidFill>
                <a:srgbClr val="00B050"/>
              </a:solidFill>
            </a:endParaRPr>
          </a:p>
          <a:p>
            <a:r>
              <a:rPr lang="en-GB" dirty="0">
                <a:solidFill>
                  <a:srgbClr val="00B050"/>
                </a:solidFill>
              </a:rPr>
              <a:t>Anova</a:t>
            </a:r>
          </a:p>
          <a:p>
            <a:r>
              <a:rPr lang="en-GB" dirty="0">
                <a:solidFill>
                  <a:srgbClr val="00B050"/>
                </a:solidFill>
              </a:rPr>
              <a:t>2-y axis plot,bar &amp;line charts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DDD815-35FB-4384-A4E1-196248893C18}"/>
              </a:ext>
            </a:extLst>
          </p:cNvPr>
          <p:cNvSpPr txBox="1"/>
          <p:nvPr/>
        </p:nvSpPr>
        <p:spPr>
          <a:xfrm>
            <a:off x="4379343" y="205021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1CADE4"/>
                </a:solidFill>
                <a:cs typeface="Arial"/>
              </a:rPr>
              <a:t>Numerical variable</a:t>
            </a:r>
            <a:r>
              <a:rPr lang="en-GB" dirty="0">
                <a:solidFill>
                  <a:schemeClr val="accent1"/>
                </a:solidFill>
                <a:cs typeface="Arial"/>
              </a:rPr>
              <a:t> </a:t>
            </a:r>
            <a:r>
              <a:rPr lang="en-US" dirty="0">
                <a:solidFill>
                  <a:schemeClr val="accent1"/>
                </a:solidFill>
                <a:cs typeface="Arial"/>
              </a:rPr>
              <a:t>​&amp;</a:t>
            </a:r>
          </a:p>
          <a:p>
            <a:r>
              <a:rPr lang="en-GB" dirty="0">
                <a:solidFill>
                  <a:srgbClr val="1CADE4"/>
                </a:solidFill>
                <a:ea typeface="+mn-lt"/>
                <a:cs typeface="+mn-lt"/>
              </a:rPr>
              <a:t>Numerical </a:t>
            </a:r>
            <a:r>
              <a:rPr lang="en-GB" sz="1600" dirty="0">
                <a:solidFill>
                  <a:srgbClr val="1CADE4"/>
                </a:solidFill>
                <a:ea typeface="+mn-lt"/>
                <a:cs typeface="+mn-lt"/>
              </a:rPr>
              <a:t>variable</a:t>
            </a:r>
            <a:r>
              <a:rPr lang="en-GB" dirty="0">
                <a:solidFill>
                  <a:srgbClr val="1CADE4"/>
                </a:solidFill>
                <a:ea typeface="+mn-lt"/>
                <a:cs typeface="+mn-lt"/>
              </a:rPr>
              <a:t>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B63501-A380-4C64-8E0C-4CB41DFFCB85}"/>
              </a:ext>
            </a:extLst>
          </p:cNvPr>
          <p:cNvSpPr txBox="1"/>
          <p:nvPr/>
        </p:nvSpPr>
        <p:spPr>
          <a:xfrm>
            <a:off x="4379344" y="2955985"/>
            <a:ext cx="303074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00B050"/>
                </a:solidFill>
                <a:cs typeface="Arial"/>
              </a:rPr>
              <a:t>Scatter plot  </a:t>
            </a:r>
          </a:p>
          <a:p>
            <a:endParaRPr lang="en-GB" dirty="0">
              <a:solidFill>
                <a:srgbClr val="00B050"/>
              </a:solidFill>
              <a:cs typeface="Arial"/>
            </a:endParaRPr>
          </a:p>
          <a:p>
            <a:endParaRPr lang="en-GB" dirty="0">
              <a:solidFill>
                <a:srgbClr val="00B050"/>
              </a:solidFill>
              <a:cs typeface="Arial"/>
            </a:endParaRPr>
          </a:p>
          <a:p>
            <a:r>
              <a:rPr lang="en-GB" dirty="0">
                <a:solidFill>
                  <a:srgbClr val="00B050"/>
                </a:solidFill>
                <a:cs typeface="Arial"/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25385959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RetrospectVTI</vt:lpstr>
      <vt:lpstr>Micro-Credit Defaulter Model</vt:lpstr>
      <vt:lpstr>A Microfinance Institution (MFI)</vt:lpstr>
      <vt:lpstr>Exercise</vt:lpstr>
      <vt:lpstr>Loading data</vt:lpstr>
      <vt:lpstr>Data columns</vt:lpstr>
      <vt:lpstr>pandas.DataFrame.describe </vt:lpstr>
      <vt:lpstr>Data exploration</vt:lpstr>
      <vt:lpstr>univariate analysis                                  </vt:lpstr>
      <vt:lpstr>Bivariate  analysis</vt:lpstr>
      <vt:lpstr>unique &amp; columns groups</vt:lpstr>
      <vt:lpstr>Univariate Analysis</vt:lpstr>
      <vt:lpstr>Bi-variate Analysis</vt:lpstr>
      <vt:lpstr>Data pre processing </vt:lpstr>
      <vt:lpstr>Label Encoder </vt:lpstr>
      <vt:lpstr>Outliers</vt:lpstr>
      <vt:lpstr>Skewness &amp; Power transform</vt:lpstr>
      <vt:lpstr>StandardScaler </vt:lpstr>
      <vt:lpstr>Models &amp; Cross val score</vt:lpstr>
      <vt:lpstr>GridSearchCV </vt:lpstr>
      <vt:lpstr>  Receiver Operating Characteristic (ROC)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549</cp:revision>
  <dcterms:created xsi:type="dcterms:W3CDTF">2021-04-28T18:02:51Z</dcterms:created>
  <dcterms:modified xsi:type="dcterms:W3CDTF">2021-04-29T21:05:09Z</dcterms:modified>
</cp:coreProperties>
</file>